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17"/>
  </p:notesMasterIdLst>
  <p:handoutMasterIdLst>
    <p:handoutMasterId r:id="rId118"/>
  </p:handoutMasterIdLst>
  <p:sldIdLst>
    <p:sldId id="1260" r:id="rId5"/>
    <p:sldId id="1261" r:id="rId6"/>
    <p:sldId id="1025" r:id="rId7"/>
    <p:sldId id="1004" r:id="rId8"/>
    <p:sldId id="1006" r:id="rId9"/>
    <p:sldId id="1135" r:id="rId10"/>
    <p:sldId id="1017" r:id="rId11"/>
    <p:sldId id="1142" r:id="rId12"/>
    <p:sldId id="1143" r:id="rId13"/>
    <p:sldId id="1145" r:id="rId14"/>
    <p:sldId id="1146" r:id="rId15"/>
    <p:sldId id="1147" r:id="rId16"/>
    <p:sldId id="1148" r:id="rId17"/>
    <p:sldId id="1149" r:id="rId18"/>
    <p:sldId id="1150" r:id="rId19"/>
    <p:sldId id="1151" r:id="rId20"/>
    <p:sldId id="1152" r:id="rId21"/>
    <p:sldId id="1153" r:id="rId22"/>
    <p:sldId id="1155" r:id="rId23"/>
    <p:sldId id="1156" r:id="rId24"/>
    <p:sldId id="1157" r:id="rId25"/>
    <p:sldId id="1158" r:id="rId26"/>
    <p:sldId id="1159" r:id="rId27"/>
    <p:sldId id="1160" r:id="rId28"/>
    <p:sldId id="1161" r:id="rId29"/>
    <p:sldId id="1162" r:id="rId30"/>
    <p:sldId id="1163" r:id="rId31"/>
    <p:sldId id="1164" r:id="rId32"/>
    <p:sldId id="1165" r:id="rId33"/>
    <p:sldId id="1166" r:id="rId34"/>
    <p:sldId id="1168" r:id="rId35"/>
    <p:sldId id="1169" r:id="rId36"/>
    <p:sldId id="1170" r:id="rId37"/>
    <p:sldId id="1171" r:id="rId38"/>
    <p:sldId id="1174" r:id="rId39"/>
    <p:sldId id="1176" r:id="rId40"/>
    <p:sldId id="1177" r:id="rId41"/>
    <p:sldId id="1178" r:id="rId42"/>
    <p:sldId id="1179" r:id="rId43"/>
    <p:sldId id="1180" r:id="rId44"/>
    <p:sldId id="1181" r:id="rId45"/>
    <p:sldId id="1182" r:id="rId46"/>
    <p:sldId id="1183" r:id="rId47"/>
    <p:sldId id="1184" r:id="rId48"/>
    <p:sldId id="1185" r:id="rId49"/>
    <p:sldId id="1186" r:id="rId50"/>
    <p:sldId id="1187" r:id="rId51"/>
    <p:sldId id="1189" r:id="rId52"/>
    <p:sldId id="1190" r:id="rId53"/>
    <p:sldId id="1191" r:id="rId54"/>
    <p:sldId id="1192" r:id="rId55"/>
    <p:sldId id="1194" r:id="rId56"/>
    <p:sldId id="1195" r:id="rId57"/>
    <p:sldId id="1196" r:id="rId58"/>
    <p:sldId id="1197" r:id="rId59"/>
    <p:sldId id="1198" r:id="rId60"/>
    <p:sldId id="1199" r:id="rId61"/>
    <p:sldId id="1200" r:id="rId62"/>
    <p:sldId id="1201" r:id="rId63"/>
    <p:sldId id="1202" r:id="rId64"/>
    <p:sldId id="1203" r:id="rId65"/>
    <p:sldId id="1204" r:id="rId66"/>
    <p:sldId id="1206" r:id="rId67"/>
    <p:sldId id="1207" r:id="rId68"/>
    <p:sldId id="1208" r:id="rId69"/>
    <p:sldId id="1209" r:id="rId70"/>
    <p:sldId id="1210" r:id="rId71"/>
    <p:sldId id="1211" r:id="rId72"/>
    <p:sldId id="1212" r:id="rId73"/>
    <p:sldId id="1213" r:id="rId74"/>
    <p:sldId id="1216" r:id="rId75"/>
    <p:sldId id="1217" r:id="rId76"/>
    <p:sldId id="1218" r:id="rId77"/>
    <p:sldId id="1219" r:id="rId78"/>
    <p:sldId id="1220" r:id="rId79"/>
    <p:sldId id="1221" r:id="rId80"/>
    <p:sldId id="1222" r:id="rId81"/>
    <p:sldId id="1224" r:id="rId82"/>
    <p:sldId id="1225" r:id="rId83"/>
    <p:sldId id="1226" r:id="rId84"/>
    <p:sldId id="1227" r:id="rId85"/>
    <p:sldId id="1228" r:id="rId86"/>
    <p:sldId id="1231" r:id="rId87"/>
    <p:sldId id="1232" r:id="rId88"/>
    <p:sldId id="1233" r:id="rId89"/>
    <p:sldId id="1235" r:id="rId90"/>
    <p:sldId id="1236" r:id="rId91"/>
    <p:sldId id="1237" r:id="rId92"/>
    <p:sldId id="1246" r:id="rId93"/>
    <p:sldId id="1238" r:id="rId94"/>
    <p:sldId id="1239" r:id="rId95"/>
    <p:sldId id="1240" r:id="rId96"/>
    <p:sldId id="1241" r:id="rId97"/>
    <p:sldId id="1244" r:id="rId98"/>
    <p:sldId id="1245" r:id="rId99"/>
    <p:sldId id="1242" r:id="rId100"/>
    <p:sldId id="1243" r:id="rId101"/>
    <p:sldId id="1229" r:id="rId102"/>
    <p:sldId id="1247" r:id="rId103"/>
    <p:sldId id="1248" r:id="rId104"/>
    <p:sldId id="1249" r:id="rId105"/>
    <p:sldId id="1250" r:id="rId106"/>
    <p:sldId id="1251" r:id="rId107"/>
    <p:sldId id="1252" r:id="rId108"/>
    <p:sldId id="1253" r:id="rId109"/>
    <p:sldId id="1230" r:id="rId110"/>
    <p:sldId id="1254" r:id="rId111"/>
    <p:sldId id="1255" r:id="rId112"/>
    <p:sldId id="1256" r:id="rId113"/>
    <p:sldId id="1257" r:id="rId114"/>
    <p:sldId id="1258" r:id="rId115"/>
    <p:sldId id="1262" r:id="rId116"/>
  </p:sldIdLst>
  <p:sldSz cx="9144000" cy="5143500" type="screen16x9"/>
  <p:notesSz cx="6807200" cy="9939338"/>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PM² Essentials - Introduction" id="{B5165482-1C76-448B-B33C-8066B3E1C8F7}">
          <p14:sldIdLst>
            <p14:sldId id="1260"/>
            <p14:sldId id="1261"/>
            <p14:sldId id="1025"/>
            <p14:sldId id="1004"/>
            <p14:sldId id="1006"/>
            <p14:sldId id="1135"/>
            <p14:sldId id="1017"/>
            <p14:sldId id="1142"/>
          </p14:sldIdLst>
        </p14:section>
        <p14:section name="Project (management) Basics" id="{33005B66-D94B-453A-86A8-727FB595FC7C}">
          <p14:sldIdLst>
            <p14:sldId id="1143"/>
            <p14:sldId id="1145"/>
            <p14:sldId id="1146"/>
            <p14:sldId id="1147"/>
            <p14:sldId id="1148"/>
            <p14:sldId id="1149"/>
            <p14:sldId id="1150"/>
            <p14:sldId id="1151"/>
            <p14:sldId id="1152"/>
          </p14:sldIdLst>
        </p14:section>
        <p14:section name="PM² Overview" id="{311D471C-C51C-49A9-BAF9-905F3C7724BC}">
          <p14:sldIdLst>
            <p14:sldId id="1153"/>
            <p14:sldId id="1155"/>
            <p14:sldId id="1156"/>
            <p14:sldId id="1157"/>
            <p14:sldId id="1158"/>
            <p14:sldId id="1159"/>
            <p14:sldId id="1160"/>
            <p14:sldId id="1161"/>
            <p14:sldId id="1162"/>
            <p14:sldId id="1163"/>
            <p14:sldId id="1164"/>
            <p14:sldId id="1165"/>
            <p14:sldId id="1166"/>
            <p14:sldId id="1168"/>
            <p14:sldId id="1169"/>
          </p14:sldIdLst>
        </p14:section>
        <p14:section name="Project Governance" id="{BA37F369-0484-4CB3-8215-4C2B94C13F5F}">
          <p14:sldIdLst>
            <p14:sldId id="1170"/>
            <p14:sldId id="1171"/>
            <p14:sldId id="1174"/>
            <p14:sldId id="1176"/>
            <p14:sldId id="1177"/>
            <p14:sldId id="1178"/>
            <p14:sldId id="1179"/>
            <p14:sldId id="1180"/>
            <p14:sldId id="1181"/>
            <p14:sldId id="1182"/>
          </p14:sldIdLst>
        </p14:section>
        <p14:section name="PM² Mindsets" id="{E07D9C90-702F-4AE2-B2F9-5D257B953FF5}">
          <p14:sldIdLst>
            <p14:sldId id="1183"/>
            <p14:sldId id="1184"/>
            <p14:sldId id="1185"/>
            <p14:sldId id="1186"/>
            <p14:sldId id="1187"/>
          </p14:sldIdLst>
        </p14:section>
        <p14:section name="Phases and Artefacts" id="{E5EAF310-63E8-4A5D-8E6E-03D65D1B207B}">
          <p14:sldIdLst>
            <p14:sldId id="1189"/>
            <p14:sldId id="1190"/>
            <p14:sldId id="1191"/>
            <p14:sldId id="1192"/>
            <p14:sldId id="1194"/>
            <p14:sldId id="1195"/>
            <p14:sldId id="1196"/>
            <p14:sldId id="1197"/>
            <p14:sldId id="1198"/>
            <p14:sldId id="1199"/>
            <p14:sldId id="1200"/>
            <p14:sldId id="1201"/>
            <p14:sldId id="1202"/>
            <p14:sldId id="1203"/>
            <p14:sldId id="1204"/>
            <p14:sldId id="1206"/>
            <p14:sldId id="1207"/>
            <p14:sldId id="1208"/>
            <p14:sldId id="1209"/>
            <p14:sldId id="1210"/>
            <p14:sldId id="1211"/>
            <p14:sldId id="1212"/>
            <p14:sldId id="1213"/>
            <p14:sldId id="1216"/>
            <p14:sldId id="1217"/>
            <p14:sldId id="1218"/>
            <p14:sldId id="1219"/>
            <p14:sldId id="1220"/>
            <p14:sldId id="1221"/>
            <p14:sldId id="1222"/>
            <p14:sldId id="1224"/>
            <p14:sldId id="1225"/>
            <p14:sldId id="1226"/>
            <p14:sldId id="1227"/>
            <p14:sldId id="1228"/>
            <p14:sldId id="1231"/>
            <p14:sldId id="1232"/>
            <p14:sldId id="1233"/>
            <p14:sldId id="1235"/>
            <p14:sldId id="1236"/>
            <p14:sldId id="1237"/>
            <p14:sldId id="1246"/>
            <p14:sldId id="1238"/>
            <p14:sldId id="1239"/>
            <p14:sldId id="1240"/>
            <p14:sldId id="1241"/>
            <p14:sldId id="1244"/>
            <p14:sldId id="1245"/>
            <p14:sldId id="1242"/>
            <p14:sldId id="1243"/>
            <p14:sldId id="1229"/>
            <p14:sldId id="1247"/>
            <p14:sldId id="1248"/>
            <p14:sldId id="1249"/>
            <p14:sldId id="1250"/>
            <p14:sldId id="1251"/>
            <p14:sldId id="1252"/>
            <p14:sldId id="1253"/>
            <p14:sldId id="1230"/>
            <p14:sldId id="1254"/>
            <p14:sldId id="1255"/>
            <p14:sldId id="1256"/>
          </p14:sldIdLst>
        </p14:section>
        <p14:section name="Wrap-Up" id="{B0894E58-7A9A-43FE-A640-61B853990144}">
          <p14:sldIdLst>
            <p14:sldId id="1257"/>
            <p14:sldId id="1258"/>
            <p14:sldId id="126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63E00"/>
    <a:srgbClr val="000066"/>
    <a:srgbClr val="787800"/>
    <a:srgbClr val="004E9A"/>
    <a:srgbClr val="009AB9"/>
    <a:srgbClr val="F6AD02"/>
    <a:srgbClr val="C0504D"/>
    <a:srgbClr val="4AA9B0"/>
    <a:srgbClr val="7DC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05261-2D4D-4757-842C-C2FB507CA3EC}" v="824" dt="2025-02-19T12:00:26.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8" autoAdjust="0"/>
    <p:restoredTop sz="76824" autoAdjust="0"/>
  </p:normalViewPr>
  <p:slideViewPr>
    <p:cSldViewPr snapToGrid="0">
      <p:cViewPr varScale="1">
        <p:scale>
          <a:sx n="113" d="100"/>
          <a:sy n="113" d="100"/>
        </p:scale>
        <p:origin x="1500" y="120"/>
      </p:cViewPr>
      <p:guideLst/>
    </p:cSldViewPr>
  </p:slideViewPr>
  <p:notesTextViewPr>
    <p:cViewPr>
      <p:scale>
        <a:sx n="1" d="1"/>
        <a:sy n="1" d="1"/>
      </p:scale>
      <p:origin x="0" y="0"/>
    </p:cViewPr>
  </p:notesTextViewPr>
  <p:sorterViewPr>
    <p:cViewPr>
      <p:scale>
        <a:sx n="100" d="100"/>
        <a:sy n="100" d="100"/>
      </p:scale>
      <p:origin x="0" y="-198"/>
    </p:cViewPr>
  </p:sorterViewPr>
  <p:notesViewPr>
    <p:cSldViewPr snapToGrid="0">
      <p:cViewPr varScale="1">
        <p:scale>
          <a:sx n="66" d="100"/>
          <a:sy n="66" d="100"/>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microsoft.com/office/2018/10/relationships/authors" Targe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slide" Target="../slides/slide43.xml"/><Relationship Id="rId5" Type="http://schemas.openxmlformats.org/officeDocument/2006/relationships/slide" Target="../slides/slide48.xml"/><Relationship Id="rId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F1A9A-C324-4B43-BEE6-7E2AA87F62C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nl-NL"/>
        </a:p>
      </dgm:t>
    </dgm:pt>
    <dgm:pt modelId="{7A2D7656-EBC9-3C42-BEB2-72716C4989CD}">
      <dgm:prSet phldrT="[Tekst]"/>
      <dgm:spPr/>
      <dgm:t>
        <a:bodyPr/>
        <a:lstStyle/>
        <a:p>
          <a:pPr algn="l"/>
          <a:r>
            <a:rPr lang="en-US" noProof="0"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8B46DBC-50B1-604F-86DB-E9F0760001B4}" type="parTrans" cxnId="{C655B421-25A4-4A4F-85FC-09DA2A845AD6}">
      <dgm:prSet/>
      <dgm:spPr/>
      <dgm:t>
        <a:bodyPr/>
        <a:lstStyle/>
        <a:p>
          <a:endParaRPr lang="nl-NL"/>
        </a:p>
      </dgm:t>
    </dgm:pt>
    <dgm:pt modelId="{6F0A1DC6-2953-A54B-8A4B-8935901739BE}" type="sibTrans" cxnId="{C655B421-25A4-4A4F-85FC-09DA2A845AD6}">
      <dgm:prSet/>
      <dgm:spPr/>
      <dgm:t>
        <a:bodyPr/>
        <a:lstStyle/>
        <a:p>
          <a:endParaRPr lang="nl-NL"/>
        </a:p>
      </dgm:t>
    </dgm:pt>
    <dgm:pt modelId="{ED08AFD4-B193-4841-96A2-664CBD598BCF}">
      <dgm:prSet phldrT="[Tekst]"/>
      <dgm:spPr/>
      <dgm:t>
        <a:bodyPr/>
        <a:lstStyle/>
        <a:p>
          <a:pPr algn="l"/>
          <a:r>
            <a:rPr lang="nl-NL" dirty="0"/>
            <a:t>Project (Management) basics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B73F489-47B8-9D48-8AE7-EAB12BF3B33B}" type="parTrans" cxnId="{591DEEF4-1B41-6045-A85E-672AEF7DA16F}">
      <dgm:prSet/>
      <dgm:spPr/>
      <dgm:t>
        <a:bodyPr/>
        <a:lstStyle/>
        <a:p>
          <a:endParaRPr lang="nl-NL"/>
        </a:p>
      </dgm:t>
    </dgm:pt>
    <dgm:pt modelId="{CA89DA77-C778-C145-BA2F-062C0B172DA5}" type="sibTrans" cxnId="{591DEEF4-1B41-6045-A85E-672AEF7DA16F}">
      <dgm:prSet/>
      <dgm:spPr/>
      <dgm:t>
        <a:bodyPr/>
        <a:lstStyle/>
        <a:p>
          <a:endParaRPr lang="nl-NL"/>
        </a:p>
      </dgm:t>
    </dgm:pt>
    <dgm:pt modelId="{8301A8AD-4A89-3445-B649-8A700908DCD6}">
      <dgm:prSet phldrT="[Tekst]"/>
      <dgm:spPr/>
      <dgm:t>
        <a:bodyPr/>
        <a:lstStyle/>
        <a:p>
          <a:r>
            <a:rPr lang="en-GB"/>
            <a:t>PM² Overview </a:t>
          </a:r>
          <a:endParaRPr lang="nl-NL" baseline="3000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FAF3CC0-B5F9-D945-B504-504560314A21}" type="parTrans" cxnId="{D1B5F3DA-AFEC-C84D-8A66-714695C1BD44}">
      <dgm:prSet/>
      <dgm:spPr/>
      <dgm:t>
        <a:bodyPr/>
        <a:lstStyle/>
        <a:p>
          <a:endParaRPr lang="nl-NL"/>
        </a:p>
      </dgm:t>
    </dgm:pt>
    <dgm:pt modelId="{643A44F7-8ABC-E144-B7BB-8E8D210C2600}" type="sibTrans" cxnId="{D1B5F3DA-AFEC-C84D-8A66-714695C1BD44}">
      <dgm:prSet/>
      <dgm:spPr/>
      <dgm:t>
        <a:bodyPr/>
        <a:lstStyle/>
        <a:p>
          <a:endParaRPr lang="nl-NL"/>
        </a:p>
      </dgm:t>
    </dgm:pt>
    <dgm:pt modelId="{2DFFD8CC-E5C9-7042-AFCE-5440EB50EC03}">
      <dgm:prSet phldrT="[Tekst]"/>
      <dgm:spPr/>
      <dgm:t>
        <a:bodyPr/>
        <a:lstStyle/>
        <a:p>
          <a:r>
            <a:rPr lang="nl-NL" baseline="0"/>
            <a:t>Project </a:t>
          </a:r>
          <a:r>
            <a:rPr lang="en-US" baseline="0" noProof="0"/>
            <a:t>Governance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12FCE3A-4251-3740-8103-3C5CFE9142FC}" type="parTrans" cxnId="{997CFF1C-50EE-A442-B51A-F5ACA159C1B0}">
      <dgm:prSet/>
      <dgm:spPr/>
      <dgm:t>
        <a:bodyPr/>
        <a:lstStyle/>
        <a:p>
          <a:endParaRPr lang="nl-NL"/>
        </a:p>
      </dgm:t>
    </dgm:pt>
    <dgm:pt modelId="{5341C65E-E5DC-9B47-8B77-1691DA34E615}" type="sibTrans" cxnId="{997CFF1C-50EE-A442-B51A-F5ACA159C1B0}">
      <dgm:prSet/>
      <dgm:spPr/>
      <dgm:t>
        <a:bodyPr/>
        <a:lstStyle/>
        <a:p>
          <a:endParaRPr lang="nl-NL"/>
        </a:p>
      </dgm:t>
    </dgm:pt>
    <dgm:pt modelId="{E505FF47-63DD-6246-8261-8259D54986E9}">
      <dgm:prSet phldrT="[Tekst]"/>
      <dgm:spPr/>
      <dgm:t>
        <a:bodyPr/>
        <a:lstStyle/>
        <a:p>
          <a:r>
            <a:rPr lang="en-US" baseline="0" noProof="0"/>
            <a:t>Phases</a:t>
          </a:r>
          <a:r>
            <a:rPr lang="nl-NL" baseline="0"/>
            <a:t> and Artefacts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FA4CE179-D8ED-EB4C-9181-10B3B460D9BF}" type="parTrans" cxnId="{BE95ECCC-AA4F-D141-B46F-06585D827836}">
      <dgm:prSet/>
      <dgm:spPr/>
      <dgm:t>
        <a:bodyPr/>
        <a:lstStyle/>
        <a:p>
          <a:endParaRPr lang="nl-NL"/>
        </a:p>
      </dgm:t>
    </dgm:pt>
    <dgm:pt modelId="{CADF3CC5-C759-D54A-9AF1-7C9F2957223E}" type="sibTrans" cxnId="{BE95ECCC-AA4F-D141-B46F-06585D827836}">
      <dgm:prSet/>
      <dgm:spPr/>
      <dgm:t>
        <a:bodyPr/>
        <a:lstStyle/>
        <a:p>
          <a:endParaRPr lang="nl-NL"/>
        </a:p>
      </dgm:t>
    </dgm:pt>
    <dgm:pt modelId="{07ACFD6B-588E-C34A-AE24-B0322AC17CF2}">
      <dgm:prSet phldrT="[Tekst]"/>
      <dgm:spPr/>
      <dgm:t>
        <a:bodyPr/>
        <a:lstStyle/>
        <a:p>
          <a:r>
            <a:rPr lang="en-US" noProof="0"/>
            <a:t>PM²</a:t>
          </a:r>
          <a:r>
            <a:rPr lang="nl-NL" baseline="0"/>
            <a:t> </a:t>
          </a:r>
          <a:r>
            <a:rPr lang="nl-NL" baseline="0" err="1"/>
            <a:t>Mindsets</a:t>
          </a:r>
          <a:endParaRPr lang="nl-NL" baseline="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14BEEF1-CEF4-B34E-B573-72EBE8DF9EC3}" type="parTrans" cxnId="{2CCC7DBA-CB03-4E4E-9E9A-8EE1419E38B0}">
      <dgm:prSet/>
      <dgm:spPr/>
      <dgm:t>
        <a:bodyPr/>
        <a:lstStyle/>
        <a:p>
          <a:endParaRPr lang="nl-NL"/>
        </a:p>
      </dgm:t>
    </dgm:pt>
    <dgm:pt modelId="{3788D68A-2A0E-F04D-BE6F-CAB0750C3F36}" type="sibTrans" cxnId="{2CCC7DBA-CB03-4E4E-9E9A-8EE1419E38B0}">
      <dgm:prSet/>
      <dgm:spPr/>
      <dgm:t>
        <a:bodyPr/>
        <a:lstStyle/>
        <a:p>
          <a:endParaRPr lang="nl-NL"/>
        </a:p>
      </dgm:t>
    </dgm:pt>
    <dgm:pt modelId="{B2D5FF87-A80E-C64B-ACA5-8DE969DFC359}" type="pres">
      <dgm:prSet presAssocID="{C04F1A9A-C324-4B43-BEE6-7E2AA87F62CA}" presName="Name0" presStyleCnt="0">
        <dgm:presLayoutVars>
          <dgm:chMax val="7"/>
          <dgm:chPref val="7"/>
          <dgm:dir/>
        </dgm:presLayoutVars>
      </dgm:prSet>
      <dgm:spPr/>
    </dgm:pt>
    <dgm:pt modelId="{F9CAAC78-01A7-0043-A94B-79338C546370}" type="pres">
      <dgm:prSet presAssocID="{C04F1A9A-C324-4B43-BEE6-7E2AA87F62CA}" presName="Name1" presStyleCnt="0"/>
      <dgm:spPr/>
    </dgm:pt>
    <dgm:pt modelId="{1AB40271-9CB8-E343-A030-6A6CC0E29D6C}" type="pres">
      <dgm:prSet presAssocID="{C04F1A9A-C324-4B43-BEE6-7E2AA87F62CA}" presName="cycle" presStyleCnt="0"/>
      <dgm:spPr/>
    </dgm:pt>
    <dgm:pt modelId="{88A82A83-20E7-2545-B07A-2F164E012360}" type="pres">
      <dgm:prSet presAssocID="{C04F1A9A-C324-4B43-BEE6-7E2AA87F62CA}" presName="srcNode" presStyleLbl="node1" presStyleIdx="0" presStyleCnt="6"/>
      <dgm:spPr/>
    </dgm:pt>
    <dgm:pt modelId="{8A67B98A-454D-7345-9248-E4EC11368DE3}" type="pres">
      <dgm:prSet presAssocID="{C04F1A9A-C324-4B43-BEE6-7E2AA87F62CA}" presName="conn" presStyleLbl="parChTrans1D2" presStyleIdx="0" presStyleCnt="1"/>
      <dgm:spPr/>
    </dgm:pt>
    <dgm:pt modelId="{46DFCC50-F25E-734A-974C-6321948BDDA0}" type="pres">
      <dgm:prSet presAssocID="{C04F1A9A-C324-4B43-BEE6-7E2AA87F62CA}" presName="extraNode" presStyleLbl="node1" presStyleIdx="0" presStyleCnt="6"/>
      <dgm:spPr/>
    </dgm:pt>
    <dgm:pt modelId="{4B684DF8-BCA1-1346-857E-123449FB46FC}" type="pres">
      <dgm:prSet presAssocID="{C04F1A9A-C324-4B43-BEE6-7E2AA87F62CA}" presName="dstNode" presStyleLbl="node1" presStyleIdx="0" presStyleCnt="6"/>
      <dgm:spPr/>
    </dgm:pt>
    <dgm:pt modelId="{19EDE55A-82CF-C641-BC50-18AE55241C67}" type="pres">
      <dgm:prSet presAssocID="{7A2D7656-EBC9-3C42-BEB2-72716C4989CD}" presName="text_1" presStyleLbl="node1" presStyleIdx="0" presStyleCnt="6">
        <dgm:presLayoutVars>
          <dgm:bulletEnabled val="1"/>
        </dgm:presLayoutVars>
      </dgm:prSet>
      <dgm:spPr/>
    </dgm:pt>
    <dgm:pt modelId="{2E64C45F-7980-AE4E-8640-6121EF3F8C45}" type="pres">
      <dgm:prSet presAssocID="{7A2D7656-EBC9-3C42-BEB2-72716C4989CD}" presName="accent_1" presStyleCnt="0"/>
      <dgm:spPr/>
    </dgm:pt>
    <dgm:pt modelId="{CDB0FE1D-F599-B34B-99BC-BD7FB861FF2F}" type="pres">
      <dgm:prSet presAssocID="{7A2D7656-EBC9-3C42-BEB2-72716C4989CD}" presName="accentRepeatNode" presStyleLbl="solidFgAcc1" presStyleIdx="0" presStyleCnt="6"/>
      <dgm:spPr/>
    </dgm:pt>
    <dgm:pt modelId="{92B0A948-62CD-3242-851A-70C587019DE3}" type="pres">
      <dgm:prSet presAssocID="{ED08AFD4-B193-4841-96A2-664CBD598BCF}" presName="text_2" presStyleLbl="node1" presStyleIdx="1" presStyleCnt="6">
        <dgm:presLayoutVars>
          <dgm:bulletEnabled val="1"/>
        </dgm:presLayoutVars>
      </dgm:prSet>
      <dgm:spPr/>
    </dgm:pt>
    <dgm:pt modelId="{B6CF98E4-979D-D44C-9686-CFD914997AA7}" type="pres">
      <dgm:prSet presAssocID="{ED08AFD4-B193-4841-96A2-664CBD598BCF}" presName="accent_2" presStyleCnt="0"/>
      <dgm:spPr/>
    </dgm:pt>
    <dgm:pt modelId="{03376D13-0852-D940-AA04-5DE1F53079FD}" type="pres">
      <dgm:prSet presAssocID="{ED08AFD4-B193-4841-96A2-664CBD598BCF}" presName="accentRepeatNode" presStyleLbl="solidFgAcc1" presStyleIdx="1" presStyleCnt="6"/>
      <dgm:spPr/>
    </dgm:pt>
    <dgm:pt modelId="{66C0C832-147C-594B-96F2-E26D618A520D}" type="pres">
      <dgm:prSet presAssocID="{8301A8AD-4A89-3445-B649-8A700908DCD6}" presName="text_3" presStyleLbl="node1" presStyleIdx="2" presStyleCnt="6">
        <dgm:presLayoutVars>
          <dgm:bulletEnabled val="1"/>
        </dgm:presLayoutVars>
      </dgm:prSet>
      <dgm:spPr/>
    </dgm:pt>
    <dgm:pt modelId="{FC6622E5-4EC1-F141-B335-E77F32289D37}" type="pres">
      <dgm:prSet presAssocID="{8301A8AD-4A89-3445-B649-8A700908DCD6}" presName="accent_3" presStyleCnt="0"/>
      <dgm:spPr/>
    </dgm:pt>
    <dgm:pt modelId="{9F719773-1FF1-AE4E-8680-C5FD62297401}" type="pres">
      <dgm:prSet presAssocID="{8301A8AD-4A89-3445-B649-8A700908DCD6}" presName="accentRepeatNode" presStyleLbl="solidFgAcc1" presStyleIdx="2" presStyleCnt="6"/>
      <dgm:spPr/>
    </dgm:pt>
    <dgm:pt modelId="{4D2263CC-615B-2140-9DAC-A710F346F43D}" type="pres">
      <dgm:prSet presAssocID="{2DFFD8CC-E5C9-7042-AFCE-5440EB50EC03}" presName="text_4" presStyleLbl="node1" presStyleIdx="3" presStyleCnt="6">
        <dgm:presLayoutVars>
          <dgm:bulletEnabled val="1"/>
        </dgm:presLayoutVars>
      </dgm:prSet>
      <dgm:spPr/>
    </dgm:pt>
    <dgm:pt modelId="{71577F71-B030-5044-915A-21F78B0FCACD}" type="pres">
      <dgm:prSet presAssocID="{2DFFD8CC-E5C9-7042-AFCE-5440EB50EC03}" presName="accent_4" presStyleCnt="0"/>
      <dgm:spPr/>
    </dgm:pt>
    <dgm:pt modelId="{936E6BBD-A656-7B4F-8984-84744068B488}" type="pres">
      <dgm:prSet presAssocID="{2DFFD8CC-E5C9-7042-AFCE-5440EB50EC03}" presName="accentRepeatNode" presStyleLbl="solidFgAcc1" presStyleIdx="3" presStyleCnt="6"/>
      <dgm:spPr/>
    </dgm:pt>
    <dgm:pt modelId="{CDC3FDE3-2C1C-BC45-BD2A-C733A9375B55}" type="pres">
      <dgm:prSet presAssocID="{07ACFD6B-588E-C34A-AE24-B0322AC17CF2}" presName="text_5" presStyleLbl="node1" presStyleIdx="4" presStyleCnt="6">
        <dgm:presLayoutVars>
          <dgm:bulletEnabled val="1"/>
        </dgm:presLayoutVars>
      </dgm:prSet>
      <dgm:spPr/>
    </dgm:pt>
    <dgm:pt modelId="{0F259580-1186-A64B-B684-53272D208474}" type="pres">
      <dgm:prSet presAssocID="{07ACFD6B-588E-C34A-AE24-B0322AC17CF2}" presName="accent_5" presStyleCnt="0"/>
      <dgm:spPr/>
    </dgm:pt>
    <dgm:pt modelId="{7BE1AA27-D37D-6943-B52E-08D914C768B4}" type="pres">
      <dgm:prSet presAssocID="{07ACFD6B-588E-C34A-AE24-B0322AC17CF2}" presName="accentRepeatNode" presStyleLbl="solidFgAcc1" presStyleIdx="4" presStyleCnt="6"/>
      <dgm:spPr/>
    </dgm:pt>
    <dgm:pt modelId="{DD57564B-76EE-5742-A4AB-6C4FE2205E56}" type="pres">
      <dgm:prSet presAssocID="{E505FF47-63DD-6246-8261-8259D54986E9}" presName="text_6" presStyleLbl="node1" presStyleIdx="5" presStyleCnt="6">
        <dgm:presLayoutVars>
          <dgm:bulletEnabled val="1"/>
        </dgm:presLayoutVars>
      </dgm:prSet>
      <dgm:spPr/>
    </dgm:pt>
    <dgm:pt modelId="{B12F8805-A887-F54E-BADB-7B1A3124B5A4}" type="pres">
      <dgm:prSet presAssocID="{E505FF47-63DD-6246-8261-8259D54986E9}" presName="accent_6" presStyleCnt="0"/>
      <dgm:spPr/>
    </dgm:pt>
    <dgm:pt modelId="{CB9C5332-DF23-0946-AD41-AD6810A6D72C}" type="pres">
      <dgm:prSet presAssocID="{E505FF47-63DD-6246-8261-8259D54986E9}" presName="accentRepeatNode" presStyleLbl="solidFgAcc1" presStyleIdx="5" presStyleCnt="6"/>
      <dgm:spPr/>
    </dgm:pt>
  </dgm:ptLst>
  <dgm:cxnLst>
    <dgm:cxn modelId="{CC9F1216-063E-DB4F-9EBD-C0DE7FC74274}" type="presOf" srcId="{C04F1A9A-C324-4B43-BEE6-7E2AA87F62CA}" destId="{B2D5FF87-A80E-C64B-ACA5-8DE969DFC359}" srcOrd="0" destOrd="0" presId="urn:microsoft.com/office/officeart/2008/layout/VerticalCurvedList"/>
    <dgm:cxn modelId="{997CFF1C-50EE-A442-B51A-F5ACA159C1B0}" srcId="{C04F1A9A-C324-4B43-BEE6-7E2AA87F62CA}" destId="{2DFFD8CC-E5C9-7042-AFCE-5440EB50EC03}" srcOrd="3" destOrd="0" parTransId="{812FCE3A-4251-3740-8103-3C5CFE9142FC}" sibTransId="{5341C65E-E5DC-9B47-8B77-1691DA34E615}"/>
    <dgm:cxn modelId="{C655B421-25A4-4A4F-85FC-09DA2A845AD6}" srcId="{C04F1A9A-C324-4B43-BEE6-7E2AA87F62CA}" destId="{7A2D7656-EBC9-3C42-BEB2-72716C4989CD}" srcOrd="0" destOrd="0" parTransId="{B8B46DBC-50B1-604F-86DB-E9F0760001B4}" sibTransId="{6F0A1DC6-2953-A54B-8A4B-8935901739BE}"/>
    <dgm:cxn modelId="{4351853A-D26C-484B-87FA-7324101BA077}" type="presOf" srcId="{E505FF47-63DD-6246-8261-8259D54986E9}" destId="{DD57564B-76EE-5742-A4AB-6C4FE2205E56}" srcOrd="0" destOrd="0" presId="urn:microsoft.com/office/officeart/2008/layout/VerticalCurvedList"/>
    <dgm:cxn modelId="{65FC533F-2778-F24B-A566-75818A812642}" type="presOf" srcId="{8301A8AD-4A89-3445-B649-8A700908DCD6}" destId="{66C0C832-147C-594B-96F2-E26D618A520D}" srcOrd="0" destOrd="0" presId="urn:microsoft.com/office/officeart/2008/layout/VerticalCurvedList"/>
    <dgm:cxn modelId="{A1DCF758-F535-A54C-B537-FB554224CEAA}" type="presOf" srcId="{ED08AFD4-B193-4841-96A2-664CBD598BCF}" destId="{92B0A948-62CD-3242-851A-70C587019DE3}" srcOrd="0" destOrd="0" presId="urn:microsoft.com/office/officeart/2008/layout/VerticalCurvedList"/>
    <dgm:cxn modelId="{748AEA88-E19C-A34A-AB39-97D2B3D52986}" type="presOf" srcId="{07ACFD6B-588E-C34A-AE24-B0322AC17CF2}" destId="{CDC3FDE3-2C1C-BC45-BD2A-C733A9375B55}" srcOrd="0" destOrd="0" presId="urn:microsoft.com/office/officeart/2008/layout/VerticalCurvedList"/>
    <dgm:cxn modelId="{BD509EB9-90D2-C043-B114-65D4D244DE80}" type="presOf" srcId="{6F0A1DC6-2953-A54B-8A4B-8935901739BE}" destId="{8A67B98A-454D-7345-9248-E4EC11368DE3}" srcOrd="0" destOrd="0" presId="urn:microsoft.com/office/officeart/2008/layout/VerticalCurvedList"/>
    <dgm:cxn modelId="{2CCC7DBA-CB03-4E4E-9E9A-8EE1419E38B0}" srcId="{C04F1A9A-C324-4B43-BEE6-7E2AA87F62CA}" destId="{07ACFD6B-588E-C34A-AE24-B0322AC17CF2}" srcOrd="4" destOrd="0" parTransId="{A14BEEF1-CEF4-B34E-B573-72EBE8DF9EC3}" sibTransId="{3788D68A-2A0E-F04D-BE6F-CAB0750C3F36}"/>
    <dgm:cxn modelId="{BE95ECCC-AA4F-D141-B46F-06585D827836}" srcId="{C04F1A9A-C324-4B43-BEE6-7E2AA87F62CA}" destId="{E505FF47-63DD-6246-8261-8259D54986E9}" srcOrd="5" destOrd="0" parTransId="{FA4CE179-D8ED-EB4C-9181-10B3B460D9BF}" sibTransId="{CADF3CC5-C759-D54A-9AF1-7C9F2957223E}"/>
    <dgm:cxn modelId="{D1B5F3DA-AFEC-C84D-8A66-714695C1BD44}" srcId="{C04F1A9A-C324-4B43-BEE6-7E2AA87F62CA}" destId="{8301A8AD-4A89-3445-B649-8A700908DCD6}" srcOrd="2" destOrd="0" parTransId="{4FAF3CC0-B5F9-D945-B504-504560314A21}" sibTransId="{643A44F7-8ABC-E144-B7BB-8E8D210C2600}"/>
    <dgm:cxn modelId="{0A2D4EE8-7E68-7441-8FA7-8B55A042A5FB}" type="presOf" srcId="{7A2D7656-EBC9-3C42-BEB2-72716C4989CD}" destId="{19EDE55A-82CF-C641-BC50-18AE55241C67}" srcOrd="0" destOrd="0" presId="urn:microsoft.com/office/officeart/2008/layout/VerticalCurvedList"/>
    <dgm:cxn modelId="{591DEEF4-1B41-6045-A85E-672AEF7DA16F}" srcId="{C04F1A9A-C324-4B43-BEE6-7E2AA87F62CA}" destId="{ED08AFD4-B193-4841-96A2-664CBD598BCF}" srcOrd="1" destOrd="0" parTransId="{2B73F489-47B8-9D48-8AE7-EAB12BF3B33B}" sibTransId="{CA89DA77-C778-C145-BA2F-062C0B172DA5}"/>
    <dgm:cxn modelId="{92AD03FB-FA17-D34E-AE78-2C85DC184D0D}" type="presOf" srcId="{2DFFD8CC-E5C9-7042-AFCE-5440EB50EC03}" destId="{4D2263CC-615B-2140-9DAC-A710F346F43D}" srcOrd="0" destOrd="0" presId="urn:microsoft.com/office/officeart/2008/layout/VerticalCurvedList"/>
    <dgm:cxn modelId="{14490D77-F881-FE45-B28D-5F627AF4A0CC}" type="presParOf" srcId="{B2D5FF87-A80E-C64B-ACA5-8DE969DFC359}" destId="{F9CAAC78-01A7-0043-A94B-79338C546370}" srcOrd="0" destOrd="0" presId="urn:microsoft.com/office/officeart/2008/layout/VerticalCurvedList"/>
    <dgm:cxn modelId="{3199DE75-69E0-3841-A135-E2624EE9B15A}" type="presParOf" srcId="{F9CAAC78-01A7-0043-A94B-79338C546370}" destId="{1AB40271-9CB8-E343-A030-6A6CC0E29D6C}" srcOrd="0" destOrd="0" presId="urn:microsoft.com/office/officeart/2008/layout/VerticalCurvedList"/>
    <dgm:cxn modelId="{23EE1FC4-9791-4A4A-B768-D2989109F576}" type="presParOf" srcId="{1AB40271-9CB8-E343-A030-6A6CC0E29D6C}" destId="{88A82A83-20E7-2545-B07A-2F164E012360}" srcOrd="0" destOrd="0" presId="urn:microsoft.com/office/officeart/2008/layout/VerticalCurvedList"/>
    <dgm:cxn modelId="{13E0B704-6946-434F-A202-A3995598D5A8}" type="presParOf" srcId="{1AB40271-9CB8-E343-A030-6A6CC0E29D6C}" destId="{8A67B98A-454D-7345-9248-E4EC11368DE3}" srcOrd="1" destOrd="0" presId="urn:microsoft.com/office/officeart/2008/layout/VerticalCurvedList"/>
    <dgm:cxn modelId="{A9ADA652-E55A-2E47-9F40-53D733F46736}" type="presParOf" srcId="{1AB40271-9CB8-E343-A030-6A6CC0E29D6C}" destId="{46DFCC50-F25E-734A-974C-6321948BDDA0}" srcOrd="2" destOrd="0" presId="urn:microsoft.com/office/officeart/2008/layout/VerticalCurvedList"/>
    <dgm:cxn modelId="{EE201A70-F890-014E-94A7-66AF5E5F2F23}" type="presParOf" srcId="{1AB40271-9CB8-E343-A030-6A6CC0E29D6C}" destId="{4B684DF8-BCA1-1346-857E-123449FB46FC}" srcOrd="3" destOrd="0" presId="urn:microsoft.com/office/officeart/2008/layout/VerticalCurvedList"/>
    <dgm:cxn modelId="{37560EC1-B2A9-3243-B0AB-5AB6D033898A}" type="presParOf" srcId="{F9CAAC78-01A7-0043-A94B-79338C546370}" destId="{19EDE55A-82CF-C641-BC50-18AE55241C67}" srcOrd="1" destOrd="0" presId="urn:microsoft.com/office/officeart/2008/layout/VerticalCurvedList"/>
    <dgm:cxn modelId="{ACC094D1-F4F0-7148-9B88-85C60F5AD7F3}" type="presParOf" srcId="{F9CAAC78-01A7-0043-A94B-79338C546370}" destId="{2E64C45F-7980-AE4E-8640-6121EF3F8C45}" srcOrd="2" destOrd="0" presId="urn:microsoft.com/office/officeart/2008/layout/VerticalCurvedList"/>
    <dgm:cxn modelId="{AF093F51-68B1-F04D-9F2E-5C6BAF2282CC}" type="presParOf" srcId="{2E64C45F-7980-AE4E-8640-6121EF3F8C45}" destId="{CDB0FE1D-F599-B34B-99BC-BD7FB861FF2F}" srcOrd="0" destOrd="0" presId="urn:microsoft.com/office/officeart/2008/layout/VerticalCurvedList"/>
    <dgm:cxn modelId="{6D641D97-1953-E54E-A0A2-4D99B6BAFBD5}" type="presParOf" srcId="{F9CAAC78-01A7-0043-A94B-79338C546370}" destId="{92B0A948-62CD-3242-851A-70C587019DE3}" srcOrd="3" destOrd="0" presId="urn:microsoft.com/office/officeart/2008/layout/VerticalCurvedList"/>
    <dgm:cxn modelId="{C9D5138F-FD40-EA4E-A92B-C9A10A8A93E4}" type="presParOf" srcId="{F9CAAC78-01A7-0043-A94B-79338C546370}" destId="{B6CF98E4-979D-D44C-9686-CFD914997AA7}" srcOrd="4" destOrd="0" presId="urn:microsoft.com/office/officeart/2008/layout/VerticalCurvedList"/>
    <dgm:cxn modelId="{B169FD65-56EE-BA43-B45A-069B49C8E9E8}" type="presParOf" srcId="{B6CF98E4-979D-D44C-9686-CFD914997AA7}" destId="{03376D13-0852-D940-AA04-5DE1F53079FD}" srcOrd="0" destOrd="0" presId="urn:microsoft.com/office/officeart/2008/layout/VerticalCurvedList"/>
    <dgm:cxn modelId="{6D7A2C1A-1C6A-A643-832A-37EDAB131EB9}" type="presParOf" srcId="{F9CAAC78-01A7-0043-A94B-79338C546370}" destId="{66C0C832-147C-594B-96F2-E26D618A520D}" srcOrd="5" destOrd="0" presId="urn:microsoft.com/office/officeart/2008/layout/VerticalCurvedList"/>
    <dgm:cxn modelId="{8B4E9A79-4D8F-D544-B7B2-A309D7E1BC20}" type="presParOf" srcId="{F9CAAC78-01A7-0043-A94B-79338C546370}" destId="{FC6622E5-4EC1-F141-B335-E77F32289D37}" srcOrd="6" destOrd="0" presId="urn:microsoft.com/office/officeart/2008/layout/VerticalCurvedList"/>
    <dgm:cxn modelId="{83CCA3CC-83AE-F540-A5DA-416911F956E2}" type="presParOf" srcId="{FC6622E5-4EC1-F141-B335-E77F32289D37}" destId="{9F719773-1FF1-AE4E-8680-C5FD62297401}" srcOrd="0" destOrd="0" presId="urn:microsoft.com/office/officeart/2008/layout/VerticalCurvedList"/>
    <dgm:cxn modelId="{F731E95F-98D5-E649-9858-B13A1F00DA74}" type="presParOf" srcId="{F9CAAC78-01A7-0043-A94B-79338C546370}" destId="{4D2263CC-615B-2140-9DAC-A710F346F43D}" srcOrd="7" destOrd="0" presId="urn:microsoft.com/office/officeart/2008/layout/VerticalCurvedList"/>
    <dgm:cxn modelId="{64CA2E2C-EE0B-A04F-B8E6-745BDF347921}" type="presParOf" srcId="{F9CAAC78-01A7-0043-A94B-79338C546370}" destId="{71577F71-B030-5044-915A-21F78B0FCACD}" srcOrd="8" destOrd="0" presId="urn:microsoft.com/office/officeart/2008/layout/VerticalCurvedList"/>
    <dgm:cxn modelId="{E4AE6B4B-857B-B54B-A89B-23963839BF81}" type="presParOf" srcId="{71577F71-B030-5044-915A-21F78B0FCACD}" destId="{936E6BBD-A656-7B4F-8984-84744068B488}" srcOrd="0" destOrd="0" presId="urn:microsoft.com/office/officeart/2008/layout/VerticalCurvedList"/>
    <dgm:cxn modelId="{6F87A94F-0CE3-C24C-8FCC-3A182C68FF2B}" type="presParOf" srcId="{F9CAAC78-01A7-0043-A94B-79338C546370}" destId="{CDC3FDE3-2C1C-BC45-BD2A-C733A9375B55}" srcOrd="9" destOrd="0" presId="urn:microsoft.com/office/officeart/2008/layout/VerticalCurvedList"/>
    <dgm:cxn modelId="{7146BCA9-2D3E-7946-B8AB-C213BFC11A82}" type="presParOf" srcId="{F9CAAC78-01A7-0043-A94B-79338C546370}" destId="{0F259580-1186-A64B-B684-53272D208474}" srcOrd="10" destOrd="0" presId="urn:microsoft.com/office/officeart/2008/layout/VerticalCurvedList"/>
    <dgm:cxn modelId="{D32FA3E6-1BE9-0142-BB4A-97433636BDE4}" type="presParOf" srcId="{0F259580-1186-A64B-B684-53272D208474}" destId="{7BE1AA27-D37D-6943-B52E-08D914C768B4}" srcOrd="0" destOrd="0" presId="urn:microsoft.com/office/officeart/2008/layout/VerticalCurvedList"/>
    <dgm:cxn modelId="{15408D72-2A3F-D149-B58E-72423D550181}" type="presParOf" srcId="{F9CAAC78-01A7-0043-A94B-79338C546370}" destId="{DD57564B-76EE-5742-A4AB-6C4FE2205E56}" srcOrd="11" destOrd="0" presId="urn:microsoft.com/office/officeart/2008/layout/VerticalCurvedList"/>
    <dgm:cxn modelId="{05E07224-1A8A-744F-88FD-ECFDD52643FC}" type="presParOf" srcId="{F9CAAC78-01A7-0043-A94B-79338C546370}" destId="{B12F8805-A887-F54E-BADB-7B1A3124B5A4}" srcOrd="12" destOrd="0" presId="urn:microsoft.com/office/officeart/2008/layout/VerticalCurvedList"/>
    <dgm:cxn modelId="{E3B5F24F-616B-874C-916F-085AE02F064B}" type="presParOf" srcId="{B12F8805-A887-F54E-BADB-7B1A3124B5A4}" destId="{CB9C5332-DF23-0946-AD41-AD6810A6D72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68967-6E71-CB41-8B82-BC287B057A64}" type="doc">
      <dgm:prSet loTypeId="urn:microsoft.com/office/officeart/2005/8/layout/radial6" loCatId="list" qsTypeId="urn:microsoft.com/office/officeart/2005/8/quickstyle/simple1" qsCatId="simple" csTypeId="urn:microsoft.com/office/officeart/2005/8/colors/colorful3" csCatId="colorful" phldr="1"/>
      <dgm:spPr/>
      <dgm:t>
        <a:bodyPr/>
        <a:lstStyle/>
        <a:p>
          <a:endParaRPr lang="en-GB"/>
        </a:p>
      </dgm:t>
    </dgm:pt>
    <dgm:pt modelId="{5F605EFC-889B-674B-A7BF-1EB98BDC16EC}">
      <dgm:prSet phldrT="[Tekst]" custT="1"/>
      <dgm:spPr>
        <a:solidFill>
          <a:srgbClr val="C00000"/>
        </a:solidFill>
      </dgm:spPr>
      <dgm:t>
        <a:bodyPr lIns="0" rIns="0"/>
        <a:lstStyle/>
        <a:p>
          <a:r>
            <a:rPr lang="en-GB" sz="1600" b="0" dirty="0"/>
            <a:t>constraints</a:t>
          </a:r>
        </a:p>
      </dgm:t>
    </dgm:pt>
    <dgm:pt modelId="{C1A48411-B5E3-0A44-954B-7FEEFED84597}" type="parTrans" cxnId="{DCB04B67-6F39-094A-B5C6-6AE2DF5F30A0}">
      <dgm:prSet/>
      <dgm:spPr/>
      <dgm:t>
        <a:bodyPr/>
        <a:lstStyle/>
        <a:p>
          <a:endParaRPr lang="en-GB" sz="1800">
            <a:solidFill>
              <a:schemeClr val="tx1"/>
            </a:solidFill>
          </a:endParaRPr>
        </a:p>
      </dgm:t>
    </dgm:pt>
    <dgm:pt modelId="{69C27582-EBC1-F04B-8B4F-0D29544940B1}" type="sibTrans" cxnId="{DCB04B67-6F39-094A-B5C6-6AE2DF5F30A0}">
      <dgm:prSet/>
      <dgm:spPr/>
      <dgm:t>
        <a:bodyPr/>
        <a:lstStyle/>
        <a:p>
          <a:endParaRPr lang="en-GB" sz="1800">
            <a:solidFill>
              <a:schemeClr val="tx1"/>
            </a:solidFill>
          </a:endParaRPr>
        </a:p>
      </dgm:t>
    </dgm:pt>
    <dgm:pt modelId="{81DF86F1-E32D-AA47-8EE3-76CF109F824B}">
      <dgm:prSet phldrT="[Tekst]" custT="1"/>
      <dgm:spPr>
        <a:solidFill>
          <a:srgbClr val="787800"/>
        </a:solidFill>
      </dgm:spPr>
      <dgm:t>
        <a:bodyPr lIns="0" rIns="0"/>
        <a:lstStyle/>
        <a:p>
          <a:r>
            <a:rPr lang="en-GB" sz="1200" dirty="0"/>
            <a:t>Schedule</a:t>
          </a:r>
        </a:p>
      </dgm:t>
    </dgm:pt>
    <dgm:pt modelId="{45E82655-99B7-2748-A19F-0AF5EBB0D3A7}" type="parTrans" cxnId="{AEA8C6F8-AAF2-5642-9DB8-34C02C213F44}">
      <dgm:prSet/>
      <dgm:spPr/>
      <dgm:t>
        <a:bodyPr/>
        <a:lstStyle/>
        <a:p>
          <a:endParaRPr lang="en-GB" sz="1800">
            <a:solidFill>
              <a:schemeClr val="tx1"/>
            </a:solidFill>
          </a:endParaRPr>
        </a:p>
      </dgm:t>
    </dgm:pt>
    <dgm:pt modelId="{D94861AA-410C-174D-8299-BC9C7950E6AC}" type="sibTrans" cxnId="{AEA8C6F8-AAF2-5642-9DB8-34C02C213F44}">
      <dgm:prSet/>
      <dgm:spPr/>
      <dgm:t>
        <a:bodyPr/>
        <a:lstStyle/>
        <a:p>
          <a:endParaRPr lang="en-GB" sz="1800">
            <a:solidFill>
              <a:schemeClr val="tx1"/>
            </a:solidFill>
          </a:endParaRPr>
        </a:p>
      </dgm:t>
    </dgm:pt>
    <dgm:pt modelId="{85E1F141-E8CF-154F-B6D3-64D05B73BA26}">
      <dgm:prSet phldrT="[Tekst]" custT="1"/>
      <dgm:spPr>
        <a:solidFill>
          <a:schemeClr val="accent2">
            <a:lumMod val="75000"/>
          </a:schemeClr>
        </a:solidFill>
      </dgm:spPr>
      <dgm:t>
        <a:bodyPr lIns="0" rIns="0"/>
        <a:lstStyle/>
        <a:p>
          <a:r>
            <a:rPr lang="en-GB" sz="1200" dirty="0"/>
            <a:t>Resources</a:t>
          </a:r>
        </a:p>
      </dgm:t>
    </dgm:pt>
    <dgm:pt modelId="{FBBF265A-2F46-5042-BD69-5A494535570A}" type="parTrans" cxnId="{5E454EC5-B278-2C46-A522-1EFE4879A3A4}">
      <dgm:prSet/>
      <dgm:spPr/>
      <dgm:t>
        <a:bodyPr/>
        <a:lstStyle/>
        <a:p>
          <a:endParaRPr lang="en-GB" sz="1800">
            <a:solidFill>
              <a:schemeClr val="tx1"/>
            </a:solidFill>
          </a:endParaRPr>
        </a:p>
      </dgm:t>
    </dgm:pt>
    <dgm:pt modelId="{C6BBAAFC-5B4C-5F4F-9484-0FA0A41A7BDD}" type="sibTrans" cxnId="{5E454EC5-B278-2C46-A522-1EFE4879A3A4}">
      <dgm:prSet/>
      <dgm:spPr/>
      <dgm:t>
        <a:bodyPr/>
        <a:lstStyle/>
        <a:p>
          <a:endParaRPr lang="en-GB" sz="1800">
            <a:solidFill>
              <a:schemeClr val="tx1"/>
            </a:solidFill>
          </a:endParaRPr>
        </a:p>
      </dgm:t>
    </dgm:pt>
    <dgm:pt modelId="{8101EE93-8233-154A-A348-A461F2BE625B}">
      <dgm:prSet phldrT="[Tekst]" custT="1"/>
      <dgm:spPr>
        <a:solidFill>
          <a:srgbClr val="004E9A"/>
        </a:solidFill>
      </dgm:spPr>
      <dgm:t>
        <a:bodyPr lIns="0" rIns="0"/>
        <a:lstStyle/>
        <a:p>
          <a:r>
            <a:rPr lang="en-GB" sz="1200" dirty="0"/>
            <a:t>Budget</a:t>
          </a:r>
        </a:p>
      </dgm:t>
    </dgm:pt>
    <dgm:pt modelId="{B4E8B42B-11F5-1C41-8AED-DB581BA92E5F}" type="parTrans" cxnId="{1BAFAB82-E428-534B-BBC3-E279F5CD2FE1}">
      <dgm:prSet/>
      <dgm:spPr/>
      <dgm:t>
        <a:bodyPr/>
        <a:lstStyle/>
        <a:p>
          <a:endParaRPr lang="en-GB" sz="1800">
            <a:solidFill>
              <a:schemeClr val="tx1"/>
            </a:solidFill>
          </a:endParaRPr>
        </a:p>
      </dgm:t>
    </dgm:pt>
    <dgm:pt modelId="{E64E88D8-1A4C-094C-B1A6-A46B4B5E76D6}" type="sibTrans" cxnId="{1BAFAB82-E428-534B-BBC3-E279F5CD2FE1}">
      <dgm:prSet/>
      <dgm:spPr/>
      <dgm:t>
        <a:bodyPr/>
        <a:lstStyle/>
        <a:p>
          <a:endParaRPr lang="en-GB" sz="1800">
            <a:solidFill>
              <a:schemeClr val="tx1"/>
            </a:solidFill>
          </a:endParaRPr>
        </a:p>
      </dgm:t>
    </dgm:pt>
    <dgm:pt modelId="{8796C605-8E6B-894F-BDCE-E0B5C0344B99}">
      <dgm:prSet phldrT="[Tekst]" custT="1"/>
      <dgm:spPr>
        <a:solidFill>
          <a:srgbClr val="000066"/>
        </a:solidFill>
      </dgm:spPr>
      <dgm:t>
        <a:bodyPr lIns="0" rIns="0"/>
        <a:lstStyle/>
        <a:p>
          <a:r>
            <a:rPr lang="en-GB" sz="1200" dirty="0"/>
            <a:t>Quality</a:t>
          </a:r>
        </a:p>
      </dgm:t>
    </dgm:pt>
    <dgm:pt modelId="{41961E7B-B932-1142-8DCB-68EF210E6AFF}" type="parTrans" cxnId="{96975982-7504-FC45-B619-93253BD56C24}">
      <dgm:prSet/>
      <dgm:spPr/>
      <dgm:t>
        <a:bodyPr/>
        <a:lstStyle/>
        <a:p>
          <a:endParaRPr lang="en-GB" sz="1800">
            <a:solidFill>
              <a:schemeClr val="tx1"/>
            </a:solidFill>
          </a:endParaRPr>
        </a:p>
      </dgm:t>
    </dgm:pt>
    <dgm:pt modelId="{33B9BC75-E51C-2046-A7C1-E65B33D15A55}" type="sibTrans" cxnId="{96975982-7504-FC45-B619-93253BD56C24}">
      <dgm:prSet/>
      <dgm:spPr/>
      <dgm:t>
        <a:bodyPr/>
        <a:lstStyle/>
        <a:p>
          <a:endParaRPr lang="en-GB" sz="1800">
            <a:solidFill>
              <a:schemeClr val="tx1"/>
            </a:solidFill>
          </a:endParaRPr>
        </a:p>
      </dgm:t>
    </dgm:pt>
    <dgm:pt modelId="{7E9946DF-7C72-6446-A288-535E31BA10BE}">
      <dgm:prSet phldrT="[Tekst]" custT="1"/>
      <dgm:spPr/>
      <dgm:t>
        <a:bodyPr lIns="0" rIns="0"/>
        <a:lstStyle/>
        <a:p>
          <a:r>
            <a:rPr lang="en-GB" sz="1200"/>
            <a:t>Scope</a:t>
          </a:r>
        </a:p>
      </dgm:t>
    </dgm:pt>
    <dgm:pt modelId="{A50782E3-4CDB-B746-B973-89A0666DA394}" type="parTrans" cxnId="{5297C7DB-EDA3-7C4A-9564-A1F8683B9E38}">
      <dgm:prSet/>
      <dgm:spPr/>
      <dgm:t>
        <a:bodyPr/>
        <a:lstStyle/>
        <a:p>
          <a:endParaRPr lang="en-GB" sz="1800">
            <a:solidFill>
              <a:schemeClr val="tx1"/>
            </a:solidFill>
          </a:endParaRPr>
        </a:p>
      </dgm:t>
    </dgm:pt>
    <dgm:pt modelId="{39E07CF9-274A-9A44-B110-F9A2BC204E63}" type="sibTrans" cxnId="{5297C7DB-EDA3-7C4A-9564-A1F8683B9E38}">
      <dgm:prSet/>
      <dgm:spPr/>
      <dgm:t>
        <a:bodyPr/>
        <a:lstStyle/>
        <a:p>
          <a:endParaRPr lang="en-GB" sz="1800">
            <a:solidFill>
              <a:schemeClr val="tx1"/>
            </a:solidFill>
          </a:endParaRPr>
        </a:p>
      </dgm:t>
    </dgm:pt>
    <dgm:pt modelId="{5F88842D-52B5-2C44-8B8D-095BA4D6D5FD}">
      <dgm:prSet phldrT="[Tekst]" custT="1"/>
      <dgm:spPr/>
      <dgm:t>
        <a:bodyPr lIns="0" rIns="0"/>
        <a:lstStyle/>
        <a:p>
          <a:r>
            <a:rPr lang="en-GB" sz="1200"/>
            <a:t>Risk</a:t>
          </a:r>
        </a:p>
      </dgm:t>
    </dgm:pt>
    <dgm:pt modelId="{9664E2B7-123D-7642-A6A0-41C1DD3B45ED}" type="parTrans" cxnId="{3DE11D79-62B6-C648-B46E-977384EAB24D}">
      <dgm:prSet/>
      <dgm:spPr/>
      <dgm:t>
        <a:bodyPr/>
        <a:lstStyle/>
        <a:p>
          <a:endParaRPr lang="en-GB" sz="1800">
            <a:solidFill>
              <a:schemeClr val="tx1"/>
            </a:solidFill>
          </a:endParaRPr>
        </a:p>
      </dgm:t>
    </dgm:pt>
    <dgm:pt modelId="{00498EFB-9050-CB4D-B752-5B283FE9CF70}" type="sibTrans" cxnId="{3DE11D79-62B6-C648-B46E-977384EAB24D}">
      <dgm:prSet/>
      <dgm:spPr/>
      <dgm:t>
        <a:bodyPr/>
        <a:lstStyle/>
        <a:p>
          <a:endParaRPr lang="en-GB" sz="1800">
            <a:solidFill>
              <a:schemeClr val="tx1"/>
            </a:solidFill>
          </a:endParaRPr>
        </a:p>
      </dgm:t>
    </dgm:pt>
    <dgm:pt modelId="{8F8BE1B3-73F1-294A-907F-C28725FE1DCB}" type="pres">
      <dgm:prSet presAssocID="{FA368967-6E71-CB41-8B82-BC287B057A64}" presName="Name0" presStyleCnt="0">
        <dgm:presLayoutVars>
          <dgm:chMax val="1"/>
          <dgm:dir/>
          <dgm:animLvl val="ctr"/>
          <dgm:resizeHandles val="exact"/>
        </dgm:presLayoutVars>
      </dgm:prSet>
      <dgm:spPr/>
    </dgm:pt>
    <dgm:pt modelId="{90C7458C-FD79-3843-B3D3-3601AE811C5E}" type="pres">
      <dgm:prSet presAssocID="{5F605EFC-889B-674B-A7BF-1EB98BDC16EC}" presName="centerShape" presStyleLbl="node0" presStyleIdx="0" presStyleCnt="1"/>
      <dgm:spPr/>
    </dgm:pt>
    <dgm:pt modelId="{48737AF9-73ED-1445-A2A8-4A16C4DE5C3F}" type="pres">
      <dgm:prSet presAssocID="{81DF86F1-E32D-AA47-8EE3-76CF109F824B}" presName="node" presStyleLbl="node1" presStyleIdx="0" presStyleCnt="6">
        <dgm:presLayoutVars>
          <dgm:bulletEnabled val="1"/>
        </dgm:presLayoutVars>
      </dgm:prSet>
      <dgm:spPr/>
    </dgm:pt>
    <dgm:pt modelId="{C0C38057-8DEE-A645-A975-143517544551}" type="pres">
      <dgm:prSet presAssocID="{81DF86F1-E32D-AA47-8EE3-76CF109F824B}" presName="dummy" presStyleCnt="0"/>
      <dgm:spPr/>
    </dgm:pt>
    <dgm:pt modelId="{FA9F0485-C42F-A44B-95F5-04B6FADDEC3F}" type="pres">
      <dgm:prSet presAssocID="{D94861AA-410C-174D-8299-BC9C7950E6AC}" presName="sibTrans" presStyleLbl="sibTrans2D1" presStyleIdx="0" presStyleCnt="6"/>
      <dgm:spPr/>
    </dgm:pt>
    <dgm:pt modelId="{C7FCE97C-D432-C74F-B15A-B3E29159E32C}" type="pres">
      <dgm:prSet presAssocID="{85E1F141-E8CF-154F-B6D3-64D05B73BA26}" presName="node" presStyleLbl="node1" presStyleIdx="1" presStyleCnt="6">
        <dgm:presLayoutVars>
          <dgm:bulletEnabled val="1"/>
        </dgm:presLayoutVars>
      </dgm:prSet>
      <dgm:spPr/>
    </dgm:pt>
    <dgm:pt modelId="{977197E6-FD5E-844B-9708-8DFCC5349C7B}" type="pres">
      <dgm:prSet presAssocID="{85E1F141-E8CF-154F-B6D3-64D05B73BA26}" presName="dummy" presStyleCnt="0"/>
      <dgm:spPr/>
    </dgm:pt>
    <dgm:pt modelId="{FE044306-FE1A-EF46-98F0-8CB4CD0D8DCB}" type="pres">
      <dgm:prSet presAssocID="{C6BBAAFC-5B4C-5F4F-9484-0FA0A41A7BDD}" presName="sibTrans" presStyleLbl="sibTrans2D1" presStyleIdx="1" presStyleCnt="6"/>
      <dgm:spPr/>
    </dgm:pt>
    <dgm:pt modelId="{1E3CA3B0-0881-C445-9A93-936AF4E2A437}" type="pres">
      <dgm:prSet presAssocID="{8101EE93-8233-154A-A348-A461F2BE625B}" presName="node" presStyleLbl="node1" presStyleIdx="2" presStyleCnt="6">
        <dgm:presLayoutVars>
          <dgm:bulletEnabled val="1"/>
        </dgm:presLayoutVars>
      </dgm:prSet>
      <dgm:spPr/>
    </dgm:pt>
    <dgm:pt modelId="{A57E06B6-8626-DD47-AC3A-82700B336341}" type="pres">
      <dgm:prSet presAssocID="{8101EE93-8233-154A-A348-A461F2BE625B}" presName="dummy" presStyleCnt="0"/>
      <dgm:spPr/>
    </dgm:pt>
    <dgm:pt modelId="{E6DED8F7-422E-3246-BCDD-E2467566CC8B}" type="pres">
      <dgm:prSet presAssocID="{E64E88D8-1A4C-094C-B1A6-A46B4B5E76D6}" presName="sibTrans" presStyleLbl="sibTrans2D1" presStyleIdx="2" presStyleCnt="6"/>
      <dgm:spPr/>
    </dgm:pt>
    <dgm:pt modelId="{4F7861FC-E1ED-EA44-9D83-EB29DBE8F56F}" type="pres">
      <dgm:prSet presAssocID="{8796C605-8E6B-894F-BDCE-E0B5C0344B99}" presName="node" presStyleLbl="node1" presStyleIdx="3" presStyleCnt="6">
        <dgm:presLayoutVars>
          <dgm:bulletEnabled val="1"/>
        </dgm:presLayoutVars>
      </dgm:prSet>
      <dgm:spPr/>
    </dgm:pt>
    <dgm:pt modelId="{CA0B9355-9A3A-7540-8064-2EE5CFC65856}" type="pres">
      <dgm:prSet presAssocID="{8796C605-8E6B-894F-BDCE-E0B5C0344B99}" presName="dummy" presStyleCnt="0"/>
      <dgm:spPr/>
    </dgm:pt>
    <dgm:pt modelId="{278DE426-B3F5-5F48-8797-DB0E20045853}" type="pres">
      <dgm:prSet presAssocID="{33B9BC75-E51C-2046-A7C1-E65B33D15A55}" presName="sibTrans" presStyleLbl="sibTrans2D1" presStyleIdx="3" presStyleCnt="6"/>
      <dgm:spPr/>
    </dgm:pt>
    <dgm:pt modelId="{E9984165-1AA7-8B47-A0D8-FFC08A45E4C2}" type="pres">
      <dgm:prSet presAssocID="{7E9946DF-7C72-6446-A288-535E31BA10BE}" presName="node" presStyleLbl="node1" presStyleIdx="4" presStyleCnt="6">
        <dgm:presLayoutVars>
          <dgm:bulletEnabled val="1"/>
        </dgm:presLayoutVars>
      </dgm:prSet>
      <dgm:spPr/>
    </dgm:pt>
    <dgm:pt modelId="{7F209005-09BC-6842-A82D-63B971617413}" type="pres">
      <dgm:prSet presAssocID="{7E9946DF-7C72-6446-A288-535E31BA10BE}" presName="dummy" presStyleCnt="0"/>
      <dgm:spPr/>
    </dgm:pt>
    <dgm:pt modelId="{621D52F6-2DE4-C141-86C9-888495573D49}" type="pres">
      <dgm:prSet presAssocID="{39E07CF9-274A-9A44-B110-F9A2BC204E63}" presName="sibTrans" presStyleLbl="sibTrans2D1" presStyleIdx="4" presStyleCnt="6"/>
      <dgm:spPr/>
    </dgm:pt>
    <dgm:pt modelId="{80560646-B9B5-0A43-9521-4BD935680939}" type="pres">
      <dgm:prSet presAssocID="{5F88842D-52B5-2C44-8B8D-095BA4D6D5FD}" presName="node" presStyleLbl="node1" presStyleIdx="5" presStyleCnt="6">
        <dgm:presLayoutVars>
          <dgm:bulletEnabled val="1"/>
        </dgm:presLayoutVars>
      </dgm:prSet>
      <dgm:spPr/>
    </dgm:pt>
    <dgm:pt modelId="{AE55A73B-85B3-A645-9EF0-46DD6EFEC49F}" type="pres">
      <dgm:prSet presAssocID="{5F88842D-52B5-2C44-8B8D-095BA4D6D5FD}" presName="dummy" presStyleCnt="0"/>
      <dgm:spPr/>
    </dgm:pt>
    <dgm:pt modelId="{C5E5E82F-9A09-6A4F-B9DD-B02282296705}" type="pres">
      <dgm:prSet presAssocID="{00498EFB-9050-CB4D-B752-5B283FE9CF70}" presName="sibTrans" presStyleLbl="sibTrans2D1" presStyleIdx="5" presStyleCnt="6"/>
      <dgm:spPr/>
    </dgm:pt>
  </dgm:ptLst>
  <dgm:cxnLst>
    <dgm:cxn modelId="{DD054C0A-B407-4C9C-A192-351F78F89097}" type="presOf" srcId="{5F88842D-52B5-2C44-8B8D-095BA4D6D5FD}" destId="{80560646-B9B5-0A43-9521-4BD935680939}" srcOrd="0" destOrd="0" presId="urn:microsoft.com/office/officeart/2005/8/layout/radial6"/>
    <dgm:cxn modelId="{44A7B712-B522-47F5-AED3-D3138E94FB37}" type="presOf" srcId="{8101EE93-8233-154A-A348-A461F2BE625B}" destId="{1E3CA3B0-0881-C445-9A93-936AF4E2A437}" srcOrd="0" destOrd="0" presId="urn:microsoft.com/office/officeart/2005/8/layout/radial6"/>
    <dgm:cxn modelId="{41E5CB2A-2076-4B2A-9E29-9EA769A01447}" type="presOf" srcId="{7E9946DF-7C72-6446-A288-535E31BA10BE}" destId="{E9984165-1AA7-8B47-A0D8-FFC08A45E4C2}" srcOrd="0" destOrd="0" presId="urn:microsoft.com/office/officeart/2005/8/layout/radial6"/>
    <dgm:cxn modelId="{2AA06633-0B2B-444E-9179-F4D32BE45BD6}" type="presOf" srcId="{81DF86F1-E32D-AA47-8EE3-76CF109F824B}" destId="{48737AF9-73ED-1445-A2A8-4A16C4DE5C3F}" srcOrd="0" destOrd="0" presId="urn:microsoft.com/office/officeart/2005/8/layout/radial6"/>
    <dgm:cxn modelId="{DCB04B67-6F39-094A-B5C6-6AE2DF5F30A0}" srcId="{FA368967-6E71-CB41-8B82-BC287B057A64}" destId="{5F605EFC-889B-674B-A7BF-1EB98BDC16EC}" srcOrd="0" destOrd="0" parTransId="{C1A48411-B5E3-0A44-954B-7FEEFED84597}" sibTransId="{69C27582-EBC1-F04B-8B4F-0D29544940B1}"/>
    <dgm:cxn modelId="{3DE11D79-62B6-C648-B46E-977384EAB24D}" srcId="{5F605EFC-889B-674B-A7BF-1EB98BDC16EC}" destId="{5F88842D-52B5-2C44-8B8D-095BA4D6D5FD}" srcOrd="5" destOrd="0" parTransId="{9664E2B7-123D-7642-A6A0-41C1DD3B45ED}" sibTransId="{00498EFB-9050-CB4D-B752-5B283FE9CF70}"/>
    <dgm:cxn modelId="{96975982-7504-FC45-B619-93253BD56C24}" srcId="{5F605EFC-889B-674B-A7BF-1EB98BDC16EC}" destId="{8796C605-8E6B-894F-BDCE-E0B5C0344B99}" srcOrd="3" destOrd="0" parTransId="{41961E7B-B932-1142-8DCB-68EF210E6AFF}" sibTransId="{33B9BC75-E51C-2046-A7C1-E65B33D15A55}"/>
    <dgm:cxn modelId="{1BAFAB82-E428-534B-BBC3-E279F5CD2FE1}" srcId="{5F605EFC-889B-674B-A7BF-1EB98BDC16EC}" destId="{8101EE93-8233-154A-A348-A461F2BE625B}" srcOrd="2" destOrd="0" parTransId="{B4E8B42B-11F5-1C41-8AED-DB581BA92E5F}" sibTransId="{E64E88D8-1A4C-094C-B1A6-A46B4B5E76D6}"/>
    <dgm:cxn modelId="{F2113F8B-ED98-4720-AA33-070AEDD4537D}" type="presOf" srcId="{8796C605-8E6B-894F-BDCE-E0B5C0344B99}" destId="{4F7861FC-E1ED-EA44-9D83-EB29DBE8F56F}" srcOrd="0" destOrd="0" presId="urn:microsoft.com/office/officeart/2005/8/layout/radial6"/>
    <dgm:cxn modelId="{20AD3DA9-D02C-4085-A296-D90FB510D067}" type="presOf" srcId="{39E07CF9-274A-9A44-B110-F9A2BC204E63}" destId="{621D52F6-2DE4-C141-86C9-888495573D49}" srcOrd="0" destOrd="0" presId="urn:microsoft.com/office/officeart/2005/8/layout/radial6"/>
    <dgm:cxn modelId="{8FC7C1AB-DE4C-4524-8CE2-86FD83B18BED}" type="presOf" srcId="{D94861AA-410C-174D-8299-BC9C7950E6AC}" destId="{FA9F0485-C42F-A44B-95F5-04B6FADDEC3F}" srcOrd="0" destOrd="0" presId="urn:microsoft.com/office/officeart/2005/8/layout/radial6"/>
    <dgm:cxn modelId="{1DA4FDB8-B308-4D08-9C22-D3A6218DC5F7}" type="presOf" srcId="{85E1F141-E8CF-154F-B6D3-64D05B73BA26}" destId="{C7FCE97C-D432-C74F-B15A-B3E29159E32C}" srcOrd="0" destOrd="0" presId="urn:microsoft.com/office/officeart/2005/8/layout/radial6"/>
    <dgm:cxn modelId="{2C52A0BA-738F-4DB0-A36C-6F1F30A33B92}" type="presOf" srcId="{00498EFB-9050-CB4D-B752-5B283FE9CF70}" destId="{C5E5E82F-9A09-6A4F-B9DD-B02282296705}" srcOrd="0" destOrd="0" presId="urn:microsoft.com/office/officeart/2005/8/layout/radial6"/>
    <dgm:cxn modelId="{5E454EC5-B278-2C46-A522-1EFE4879A3A4}" srcId="{5F605EFC-889B-674B-A7BF-1EB98BDC16EC}" destId="{85E1F141-E8CF-154F-B6D3-64D05B73BA26}" srcOrd="1" destOrd="0" parTransId="{FBBF265A-2F46-5042-BD69-5A494535570A}" sibTransId="{C6BBAAFC-5B4C-5F4F-9484-0FA0A41A7BDD}"/>
    <dgm:cxn modelId="{5297C7DB-EDA3-7C4A-9564-A1F8683B9E38}" srcId="{5F605EFC-889B-674B-A7BF-1EB98BDC16EC}" destId="{7E9946DF-7C72-6446-A288-535E31BA10BE}" srcOrd="4" destOrd="0" parTransId="{A50782E3-4CDB-B746-B973-89A0666DA394}" sibTransId="{39E07CF9-274A-9A44-B110-F9A2BC204E63}"/>
    <dgm:cxn modelId="{DA8F22DC-CDF4-432B-808F-F36551184473}" type="presOf" srcId="{E64E88D8-1A4C-094C-B1A6-A46B4B5E76D6}" destId="{E6DED8F7-422E-3246-BCDD-E2467566CC8B}" srcOrd="0" destOrd="0" presId="urn:microsoft.com/office/officeart/2005/8/layout/radial6"/>
    <dgm:cxn modelId="{AC1BB3F3-285E-4245-9BDA-213E60EBE5B1}" type="presOf" srcId="{C6BBAAFC-5B4C-5F4F-9484-0FA0A41A7BDD}" destId="{FE044306-FE1A-EF46-98F0-8CB4CD0D8DCB}" srcOrd="0" destOrd="0" presId="urn:microsoft.com/office/officeart/2005/8/layout/radial6"/>
    <dgm:cxn modelId="{AEA8C6F8-AAF2-5642-9DB8-34C02C213F44}" srcId="{5F605EFC-889B-674B-A7BF-1EB98BDC16EC}" destId="{81DF86F1-E32D-AA47-8EE3-76CF109F824B}" srcOrd="0" destOrd="0" parTransId="{45E82655-99B7-2748-A19F-0AF5EBB0D3A7}" sibTransId="{D94861AA-410C-174D-8299-BC9C7950E6AC}"/>
    <dgm:cxn modelId="{D08CD0F8-5479-4B0F-ABBB-3BF28713E96B}" type="presOf" srcId="{33B9BC75-E51C-2046-A7C1-E65B33D15A55}" destId="{278DE426-B3F5-5F48-8797-DB0E20045853}" srcOrd="0" destOrd="0" presId="urn:microsoft.com/office/officeart/2005/8/layout/radial6"/>
    <dgm:cxn modelId="{5F13BFFE-DEE8-43CC-8CF2-9681C6373D53}" type="presOf" srcId="{5F605EFC-889B-674B-A7BF-1EB98BDC16EC}" destId="{90C7458C-FD79-3843-B3D3-3601AE811C5E}" srcOrd="0" destOrd="0" presId="urn:microsoft.com/office/officeart/2005/8/layout/radial6"/>
    <dgm:cxn modelId="{B93544FF-88FB-4839-95B5-4DE726FD3C9E}" type="presOf" srcId="{FA368967-6E71-CB41-8B82-BC287B057A64}" destId="{8F8BE1B3-73F1-294A-907F-C28725FE1DCB}" srcOrd="0" destOrd="0" presId="urn:microsoft.com/office/officeart/2005/8/layout/radial6"/>
    <dgm:cxn modelId="{F195A9C6-7B5F-4493-8BFC-E6462BA769DA}" type="presParOf" srcId="{8F8BE1B3-73F1-294A-907F-C28725FE1DCB}" destId="{90C7458C-FD79-3843-B3D3-3601AE811C5E}" srcOrd="0" destOrd="0" presId="urn:microsoft.com/office/officeart/2005/8/layout/radial6"/>
    <dgm:cxn modelId="{B9BA28BF-DF47-4424-A39C-65A66889A498}" type="presParOf" srcId="{8F8BE1B3-73F1-294A-907F-C28725FE1DCB}" destId="{48737AF9-73ED-1445-A2A8-4A16C4DE5C3F}" srcOrd="1" destOrd="0" presId="urn:microsoft.com/office/officeart/2005/8/layout/radial6"/>
    <dgm:cxn modelId="{AE82F3FE-3AE7-49E5-AA84-C97860081E81}" type="presParOf" srcId="{8F8BE1B3-73F1-294A-907F-C28725FE1DCB}" destId="{C0C38057-8DEE-A645-A975-143517544551}" srcOrd="2" destOrd="0" presId="urn:microsoft.com/office/officeart/2005/8/layout/radial6"/>
    <dgm:cxn modelId="{62F609FB-AEF3-4F67-B199-43008818D04B}" type="presParOf" srcId="{8F8BE1B3-73F1-294A-907F-C28725FE1DCB}" destId="{FA9F0485-C42F-A44B-95F5-04B6FADDEC3F}" srcOrd="3" destOrd="0" presId="urn:microsoft.com/office/officeart/2005/8/layout/radial6"/>
    <dgm:cxn modelId="{8F3E8802-91C3-4052-94A6-A1C3ACB32064}" type="presParOf" srcId="{8F8BE1B3-73F1-294A-907F-C28725FE1DCB}" destId="{C7FCE97C-D432-C74F-B15A-B3E29159E32C}" srcOrd="4" destOrd="0" presId="urn:microsoft.com/office/officeart/2005/8/layout/radial6"/>
    <dgm:cxn modelId="{0A47EA77-BB5D-4CB5-991C-209FF2041FD2}" type="presParOf" srcId="{8F8BE1B3-73F1-294A-907F-C28725FE1DCB}" destId="{977197E6-FD5E-844B-9708-8DFCC5349C7B}" srcOrd="5" destOrd="0" presId="urn:microsoft.com/office/officeart/2005/8/layout/radial6"/>
    <dgm:cxn modelId="{A1143D83-5285-40DD-A54A-CE3F3C347176}" type="presParOf" srcId="{8F8BE1B3-73F1-294A-907F-C28725FE1DCB}" destId="{FE044306-FE1A-EF46-98F0-8CB4CD0D8DCB}" srcOrd="6" destOrd="0" presId="urn:microsoft.com/office/officeart/2005/8/layout/radial6"/>
    <dgm:cxn modelId="{CBD11CE0-D389-4376-8F08-7E2E7F0EA6C7}" type="presParOf" srcId="{8F8BE1B3-73F1-294A-907F-C28725FE1DCB}" destId="{1E3CA3B0-0881-C445-9A93-936AF4E2A437}" srcOrd="7" destOrd="0" presId="urn:microsoft.com/office/officeart/2005/8/layout/radial6"/>
    <dgm:cxn modelId="{B52BD053-1988-414C-A97A-DD3333F7C4E0}" type="presParOf" srcId="{8F8BE1B3-73F1-294A-907F-C28725FE1DCB}" destId="{A57E06B6-8626-DD47-AC3A-82700B336341}" srcOrd="8" destOrd="0" presId="urn:microsoft.com/office/officeart/2005/8/layout/radial6"/>
    <dgm:cxn modelId="{3B1D0459-6CAA-4C88-98F0-6070871EB523}" type="presParOf" srcId="{8F8BE1B3-73F1-294A-907F-C28725FE1DCB}" destId="{E6DED8F7-422E-3246-BCDD-E2467566CC8B}" srcOrd="9" destOrd="0" presId="urn:microsoft.com/office/officeart/2005/8/layout/radial6"/>
    <dgm:cxn modelId="{8DA8A1CC-50EA-4AC4-B34A-C6ADDFC1F1B1}" type="presParOf" srcId="{8F8BE1B3-73F1-294A-907F-C28725FE1DCB}" destId="{4F7861FC-E1ED-EA44-9D83-EB29DBE8F56F}" srcOrd="10" destOrd="0" presId="urn:microsoft.com/office/officeart/2005/8/layout/radial6"/>
    <dgm:cxn modelId="{B6B341BC-31E3-4BD6-847E-7113B254F43B}" type="presParOf" srcId="{8F8BE1B3-73F1-294A-907F-C28725FE1DCB}" destId="{CA0B9355-9A3A-7540-8064-2EE5CFC65856}" srcOrd="11" destOrd="0" presId="urn:microsoft.com/office/officeart/2005/8/layout/radial6"/>
    <dgm:cxn modelId="{2DAA3EAF-24A7-404A-821C-FDFF60A1CFBA}" type="presParOf" srcId="{8F8BE1B3-73F1-294A-907F-C28725FE1DCB}" destId="{278DE426-B3F5-5F48-8797-DB0E20045853}" srcOrd="12" destOrd="0" presId="urn:microsoft.com/office/officeart/2005/8/layout/radial6"/>
    <dgm:cxn modelId="{FA02562B-60CA-49F6-BAF3-285ACF032B92}" type="presParOf" srcId="{8F8BE1B3-73F1-294A-907F-C28725FE1DCB}" destId="{E9984165-1AA7-8B47-A0D8-FFC08A45E4C2}" srcOrd="13" destOrd="0" presId="urn:microsoft.com/office/officeart/2005/8/layout/radial6"/>
    <dgm:cxn modelId="{E571D974-CC9D-469E-A476-B0283E8308D5}" type="presParOf" srcId="{8F8BE1B3-73F1-294A-907F-C28725FE1DCB}" destId="{7F209005-09BC-6842-A82D-63B971617413}" srcOrd="14" destOrd="0" presId="urn:microsoft.com/office/officeart/2005/8/layout/radial6"/>
    <dgm:cxn modelId="{FFFD9270-62E6-42A2-BD3F-796A03555FE3}" type="presParOf" srcId="{8F8BE1B3-73F1-294A-907F-C28725FE1DCB}" destId="{621D52F6-2DE4-C141-86C9-888495573D49}" srcOrd="15" destOrd="0" presId="urn:microsoft.com/office/officeart/2005/8/layout/radial6"/>
    <dgm:cxn modelId="{565A80BB-5571-4536-A4F9-C77416F49CEE}" type="presParOf" srcId="{8F8BE1B3-73F1-294A-907F-C28725FE1DCB}" destId="{80560646-B9B5-0A43-9521-4BD935680939}" srcOrd="16" destOrd="0" presId="urn:microsoft.com/office/officeart/2005/8/layout/radial6"/>
    <dgm:cxn modelId="{00B6C415-7783-4355-9255-1601DDB9AB40}" type="presParOf" srcId="{8F8BE1B3-73F1-294A-907F-C28725FE1DCB}" destId="{AE55A73B-85B3-A645-9EF0-46DD6EFEC49F}" srcOrd="17" destOrd="0" presId="urn:microsoft.com/office/officeart/2005/8/layout/radial6"/>
    <dgm:cxn modelId="{307D2119-E92D-48E6-A421-4D15CAD33CD3}" type="presParOf" srcId="{8F8BE1B3-73F1-294A-907F-C28725FE1DCB}" destId="{C5E5E82F-9A09-6A4F-B9DD-B0228229670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24829-DBF3-4A7C-A9ED-49DF165DAEAF}" type="doc">
      <dgm:prSet loTypeId="urn:microsoft.com/office/officeart/2009/layout/CircleArrowProcess" loCatId="process" qsTypeId="urn:microsoft.com/office/officeart/2005/8/quickstyle/simple4" qsCatId="simple" csTypeId="urn:microsoft.com/office/officeart/2005/8/colors/colorful5" csCatId="colorful" phldr="1"/>
      <dgm:spPr/>
      <dgm:t>
        <a:bodyPr/>
        <a:lstStyle/>
        <a:p>
          <a:endParaRPr lang="en-US"/>
        </a:p>
      </dgm:t>
    </dgm:pt>
    <dgm:pt modelId="{BC17C15A-1C89-4CB7-893C-C08E6D9342CA}">
      <dgm:prSet phldrT="[Text]"/>
      <dgm:spPr/>
      <dgm:t>
        <a:bodyPr/>
        <a:lstStyle/>
        <a:p>
          <a:r>
            <a:rPr lang="en-US" dirty="0"/>
            <a:t>Outputs</a:t>
          </a:r>
        </a:p>
      </dgm:t>
    </dgm:pt>
    <dgm:pt modelId="{0A9D08B6-414A-44E6-8D2F-7430767B184B}" type="parTrans" cxnId="{69E9F4C8-6DFA-4D48-B343-966205B744DD}">
      <dgm:prSet/>
      <dgm:spPr/>
      <dgm:t>
        <a:bodyPr/>
        <a:lstStyle/>
        <a:p>
          <a:endParaRPr lang="en-US"/>
        </a:p>
      </dgm:t>
    </dgm:pt>
    <dgm:pt modelId="{86997670-CBE4-4A65-8D2E-DB98335D0350}" type="sibTrans" cxnId="{69E9F4C8-6DFA-4D48-B343-966205B744DD}">
      <dgm:prSet/>
      <dgm:spPr/>
      <dgm:t>
        <a:bodyPr/>
        <a:lstStyle/>
        <a:p>
          <a:endParaRPr lang="en-US"/>
        </a:p>
      </dgm:t>
    </dgm:pt>
    <dgm:pt modelId="{875C875D-AE93-4496-95D4-D7DAEFDCB23E}">
      <dgm:prSet phldrT="[Text]"/>
      <dgm:spPr/>
      <dgm:t>
        <a:bodyPr/>
        <a:lstStyle/>
        <a:p>
          <a:r>
            <a:rPr lang="en-US"/>
            <a:t>Changes</a:t>
          </a:r>
        </a:p>
      </dgm:t>
    </dgm:pt>
    <dgm:pt modelId="{02E9E046-4012-4FFC-929A-C22BC0ECE7CE}" type="parTrans" cxnId="{ADA6476E-7F8D-4D64-80FB-4EF8CABD3EAD}">
      <dgm:prSet/>
      <dgm:spPr/>
      <dgm:t>
        <a:bodyPr/>
        <a:lstStyle/>
        <a:p>
          <a:endParaRPr lang="en-US"/>
        </a:p>
      </dgm:t>
    </dgm:pt>
    <dgm:pt modelId="{DC5E21A3-471C-4068-A6EF-DB79AA4575F3}" type="sibTrans" cxnId="{ADA6476E-7F8D-4D64-80FB-4EF8CABD3EAD}">
      <dgm:prSet/>
      <dgm:spPr/>
      <dgm:t>
        <a:bodyPr/>
        <a:lstStyle/>
        <a:p>
          <a:endParaRPr lang="en-US"/>
        </a:p>
      </dgm:t>
    </dgm:pt>
    <dgm:pt modelId="{6A5087EE-AB3B-4B62-AD71-B7B81860315F}">
      <dgm:prSet phldrT="[Text]"/>
      <dgm:spPr/>
      <dgm:t>
        <a:bodyPr/>
        <a:lstStyle/>
        <a:p>
          <a:r>
            <a:rPr lang="en-US"/>
            <a:t>Outcomes</a:t>
          </a:r>
        </a:p>
      </dgm:t>
    </dgm:pt>
    <dgm:pt modelId="{BD7C85C5-B61B-41F4-9250-9E9EC169B537}" type="parTrans" cxnId="{8E09CFB1-2D8B-4135-95F5-E248A0B322CC}">
      <dgm:prSet/>
      <dgm:spPr/>
      <dgm:t>
        <a:bodyPr/>
        <a:lstStyle/>
        <a:p>
          <a:endParaRPr lang="en-US"/>
        </a:p>
      </dgm:t>
    </dgm:pt>
    <dgm:pt modelId="{FB8796CA-A1CA-4C65-ACF3-AB0257F9F7B6}" type="sibTrans" cxnId="{8E09CFB1-2D8B-4135-95F5-E248A0B322CC}">
      <dgm:prSet/>
      <dgm:spPr/>
      <dgm:t>
        <a:bodyPr/>
        <a:lstStyle/>
        <a:p>
          <a:endParaRPr lang="en-US"/>
        </a:p>
      </dgm:t>
    </dgm:pt>
    <dgm:pt modelId="{57C1ACAA-E8AB-43CD-9520-C6E734B5099E}">
      <dgm:prSet phldrT="[Text]"/>
      <dgm:spPr/>
      <dgm:t>
        <a:bodyPr/>
        <a:lstStyle/>
        <a:p>
          <a:r>
            <a:rPr lang="en-US"/>
            <a:t>Benefits/Impact</a:t>
          </a:r>
        </a:p>
      </dgm:t>
    </dgm:pt>
    <dgm:pt modelId="{83B0F1B2-9C1B-4C65-B2D1-E2E9488543A3}" type="parTrans" cxnId="{BBF92929-7A83-4319-9DD0-F07C0FB0AA82}">
      <dgm:prSet/>
      <dgm:spPr/>
      <dgm:t>
        <a:bodyPr/>
        <a:lstStyle/>
        <a:p>
          <a:endParaRPr lang="en-US"/>
        </a:p>
      </dgm:t>
    </dgm:pt>
    <dgm:pt modelId="{8A6A238B-78E8-4E73-9665-A9FA89D4F035}" type="sibTrans" cxnId="{BBF92929-7A83-4319-9DD0-F07C0FB0AA82}">
      <dgm:prSet/>
      <dgm:spPr/>
      <dgm:t>
        <a:bodyPr/>
        <a:lstStyle/>
        <a:p>
          <a:endParaRPr lang="en-US"/>
        </a:p>
      </dgm:t>
    </dgm:pt>
    <dgm:pt modelId="{CF874C36-53BA-423B-83A4-9FCF1ABA120E}" type="pres">
      <dgm:prSet presAssocID="{08C24829-DBF3-4A7C-A9ED-49DF165DAEAF}" presName="Name0" presStyleCnt="0">
        <dgm:presLayoutVars>
          <dgm:chMax val="7"/>
          <dgm:chPref val="7"/>
          <dgm:dir/>
          <dgm:animLvl val="lvl"/>
        </dgm:presLayoutVars>
      </dgm:prSet>
      <dgm:spPr/>
    </dgm:pt>
    <dgm:pt modelId="{4955020A-DC81-4370-8E46-A0ED01C8A10B}" type="pres">
      <dgm:prSet presAssocID="{BC17C15A-1C89-4CB7-893C-C08E6D9342CA}" presName="Accent1" presStyleCnt="0"/>
      <dgm:spPr/>
    </dgm:pt>
    <dgm:pt modelId="{683AC842-A0EC-41D7-BAA8-E5212492A565}" type="pres">
      <dgm:prSet presAssocID="{BC17C15A-1C89-4CB7-893C-C08E6D9342CA}" presName="Accent" presStyleLbl="node1" presStyleIdx="0" presStyleCnt="4"/>
      <dgm:spPr/>
    </dgm:pt>
    <dgm:pt modelId="{62176550-9CD8-4EC4-9F29-4F1E4C556CF4}" type="pres">
      <dgm:prSet presAssocID="{BC17C15A-1C89-4CB7-893C-C08E6D9342CA}" presName="Parent1" presStyleLbl="revTx" presStyleIdx="0" presStyleCnt="4">
        <dgm:presLayoutVars>
          <dgm:chMax val="1"/>
          <dgm:chPref val="1"/>
          <dgm:bulletEnabled val="1"/>
        </dgm:presLayoutVars>
      </dgm:prSet>
      <dgm:spPr/>
    </dgm:pt>
    <dgm:pt modelId="{7C3A84FB-D72A-401A-9909-4F7CB90D1E1D}" type="pres">
      <dgm:prSet presAssocID="{875C875D-AE93-4496-95D4-D7DAEFDCB23E}" presName="Accent2" presStyleCnt="0"/>
      <dgm:spPr/>
    </dgm:pt>
    <dgm:pt modelId="{F9A9E4CA-6E0B-4EB6-B8E0-986D5CD9EA22}" type="pres">
      <dgm:prSet presAssocID="{875C875D-AE93-4496-95D4-D7DAEFDCB23E}" presName="Accent" presStyleLbl="node1" presStyleIdx="1" presStyleCnt="4"/>
      <dgm:spPr/>
    </dgm:pt>
    <dgm:pt modelId="{4903BB1E-3E85-4ECE-8F64-D3E107A99876}" type="pres">
      <dgm:prSet presAssocID="{875C875D-AE93-4496-95D4-D7DAEFDCB23E}" presName="Parent2" presStyleLbl="revTx" presStyleIdx="1" presStyleCnt="4">
        <dgm:presLayoutVars>
          <dgm:chMax val="1"/>
          <dgm:chPref val="1"/>
          <dgm:bulletEnabled val="1"/>
        </dgm:presLayoutVars>
      </dgm:prSet>
      <dgm:spPr/>
    </dgm:pt>
    <dgm:pt modelId="{7846F66D-E63C-42DF-9AFD-6A441AB1AEF2}" type="pres">
      <dgm:prSet presAssocID="{6A5087EE-AB3B-4B62-AD71-B7B81860315F}" presName="Accent3" presStyleCnt="0"/>
      <dgm:spPr/>
    </dgm:pt>
    <dgm:pt modelId="{FAF02128-8DCE-4520-B8E9-ADDDD0605EB4}" type="pres">
      <dgm:prSet presAssocID="{6A5087EE-AB3B-4B62-AD71-B7B81860315F}" presName="Accent" presStyleLbl="node1" presStyleIdx="2" presStyleCnt="4"/>
      <dgm:spPr/>
    </dgm:pt>
    <dgm:pt modelId="{403D3CBC-E6A1-40F0-978C-37AE5B1CB961}" type="pres">
      <dgm:prSet presAssocID="{6A5087EE-AB3B-4B62-AD71-B7B81860315F}" presName="Parent3" presStyleLbl="revTx" presStyleIdx="2" presStyleCnt="4">
        <dgm:presLayoutVars>
          <dgm:chMax val="1"/>
          <dgm:chPref val="1"/>
          <dgm:bulletEnabled val="1"/>
        </dgm:presLayoutVars>
      </dgm:prSet>
      <dgm:spPr/>
    </dgm:pt>
    <dgm:pt modelId="{4162F7C1-8C9A-4E3C-9E03-7C80A1F9A0CB}" type="pres">
      <dgm:prSet presAssocID="{57C1ACAA-E8AB-43CD-9520-C6E734B5099E}" presName="Accent4" presStyleCnt="0"/>
      <dgm:spPr/>
    </dgm:pt>
    <dgm:pt modelId="{3B92B209-996F-4935-AB5D-58EF34134F20}" type="pres">
      <dgm:prSet presAssocID="{57C1ACAA-E8AB-43CD-9520-C6E734B5099E}" presName="Accent" presStyleLbl="node1" presStyleIdx="3" presStyleCnt="4"/>
      <dgm:spPr/>
    </dgm:pt>
    <dgm:pt modelId="{1B39115C-6C99-47F5-89A5-D395E99007CE}" type="pres">
      <dgm:prSet presAssocID="{57C1ACAA-E8AB-43CD-9520-C6E734B5099E}" presName="Parent4" presStyleLbl="revTx" presStyleIdx="3" presStyleCnt="4">
        <dgm:presLayoutVars>
          <dgm:chMax val="1"/>
          <dgm:chPref val="1"/>
          <dgm:bulletEnabled val="1"/>
        </dgm:presLayoutVars>
      </dgm:prSet>
      <dgm:spPr/>
    </dgm:pt>
  </dgm:ptLst>
  <dgm:cxnLst>
    <dgm:cxn modelId="{BBF92929-7A83-4319-9DD0-F07C0FB0AA82}" srcId="{08C24829-DBF3-4A7C-A9ED-49DF165DAEAF}" destId="{57C1ACAA-E8AB-43CD-9520-C6E734B5099E}" srcOrd="3" destOrd="0" parTransId="{83B0F1B2-9C1B-4C65-B2D1-E2E9488543A3}" sibTransId="{8A6A238B-78E8-4E73-9665-A9FA89D4F035}"/>
    <dgm:cxn modelId="{B62E1140-4DCC-44AC-BD76-5DE3DC63FAF9}" type="presOf" srcId="{BC17C15A-1C89-4CB7-893C-C08E6D9342CA}" destId="{62176550-9CD8-4EC4-9F29-4F1E4C556CF4}" srcOrd="0" destOrd="0" presId="urn:microsoft.com/office/officeart/2009/layout/CircleArrowProcess"/>
    <dgm:cxn modelId="{EA9F9A46-0AC0-4317-84B0-DE482FF87A6E}" type="presOf" srcId="{57C1ACAA-E8AB-43CD-9520-C6E734B5099E}" destId="{1B39115C-6C99-47F5-89A5-D395E99007CE}" srcOrd="0" destOrd="0" presId="urn:microsoft.com/office/officeart/2009/layout/CircleArrowProcess"/>
    <dgm:cxn modelId="{ADA6476E-7F8D-4D64-80FB-4EF8CABD3EAD}" srcId="{08C24829-DBF3-4A7C-A9ED-49DF165DAEAF}" destId="{875C875D-AE93-4496-95D4-D7DAEFDCB23E}" srcOrd="1" destOrd="0" parTransId="{02E9E046-4012-4FFC-929A-C22BC0ECE7CE}" sibTransId="{DC5E21A3-471C-4068-A6EF-DB79AA4575F3}"/>
    <dgm:cxn modelId="{9F9BA8AB-04CA-4B78-A26C-57910FF88B92}" type="presOf" srcId="{08C24829-DBF3-4A7C-A9ED-49DF165DAEAF}" destId="{CF874C36-53BA-423B-83A4-9FCF1ABA120E}" srcOrd="0" destOrd="0" presId="urn:microsoft.com/office/officeart/2009/layout/CircleArrowProcess"/>
    <dgm:cxn modelId="{8E09CFB1-2D8B-4135-95F5-E248A0B322CC}" srcId="{08C24829-DBF3-4A7C-A9ED-49DF165DAEAF}" destId="{6A5087EE-AB3B-4B62-AD71-B7B81860315F}" srcOrd="2" destOrd="0" parTransId="{BD7C85C5-B61B-41F4-9250-9E9EC169B537}" sibTransId="{FB8796CA-A1CA-4C65-ACF3-AB0257F9F7B6}"/>
    <dgm:cxn modelId="{1BA9FDB4-71A3-4A01-9222-5BED3C2D5B26}" type="presOf" srcId="{875C875D-AE93-4496-95D4-D7DAEFDCB23E}" destId="{4903BB1E-3E85-4ECE-8F64-D3E107A99876}" srcOrd="0" destOrd="0" presId="urn:microsoft.com/office/officeart/2009/layout/CircleArrowProcess"/>
    <dgm:cxn modelId="{69E9F4C8-6DFA-4D48-B343-966205B744DD}" srcId="{08C24829-DBF3-4A7C-A9ED-49DF165DAEAF}" destId="{BC17C15A-1C89-4CB7-893C-C08E6D9342CA}" srcOrd="0" destOrd="0" parTransId="{0A9D08B6-414A-44E6-8D2F-7430767B184B}" sibTransId="{86997670-CBE4-4A65-8D2E-DB98335D0350}"/>
    <dgm:cxn modelId="{385273D7-D73E-4E87-9CE5-B7E5CF882CB8}" type="presOf" srcId="{6A5087EE-AB3B-4B62-AD71-B7B81860315F}" destId="{403D3CBC-E6A1-40F0-978C-37AE5B1CB961}" srcOrd="0" destOrd="0" presId="urn:microsoft.com/office/officeart/2009/layout/CircleArrowProcess"/>
    <dgm:cxn modelId="{718D0822-A580-4A78-871C-AFBB9169599C}" type="presParOf" srcId="{CF874C36-53BA-423B-83A4-9FCF1ABA120E}" destId="{4955020A-DC81-4370-8E46-A0ED01C8A10B}" srcOrd="0" destOrd="0" presId="urn:microsoft.com/office/officeart/2009/layout/CircleArrowProcess"/>
    <dgm:cxn modelId="{53C52C9B-7D0E-403B-955A-6736C23D072E}" type="presParOf" srcId="{4955020A-DC81-4370-8E46-A0ED01C8A10B}" destId="{683AC842-A0EC-41D7-BAA8-E5212492A565}" srcOrd="0" destOrd="0" presId="urn:microsoft.com/office/officeart/2009/layout/CircleArrowProcess"/>
    <dgm:cxn modelId="{D996A7A5-79FC-4261-8974-940A32310CC6}" type="presParOf" srcId="{CF874C36-53BA-423B-83A4-9FCF1ABA120E}" destId="{62176550-9CD8-4EC4-9F29-4F1E4C556CF4}" srcOrd="1" destOrd="0" presId="urn:microsoft.com/office/officeart/2009/layout/CircleArrowProcess"/>
    <dgm:cxn modelId="{84444E42-317E-4A6C-9FC6-D1243C60F20F}" type="presParOf" srcId="{CF874C36-53BA-423B-83A4-9FCF1ABA120E}" destId="{7C3A84FB-D72A-401A-9909-4F7CB90D1E1D}" srcOrd="2" destOrd="0" presId="urn:microsoft.com/office/officeart/2009/layout/CircleArrowProcess"/>
    <dgm:cxn modelId="{EB3AD1D5-E6CD-4185-86F3-42545D866E83}" type="presParOf" srcId="{7C3A84FB-D72A-401A-9909-4F7CB90D1E1D}" destId="{F9A9E4CA-6E0B-4EB6-B8E0-986D5CD9EA22}" srcOrd="0" destOrd="0" presId="urn:microsoft.com/office/officeart/2009/layout/CircleArrowProcess"/>
    <dgm:cxn modelId="{FA03D0F4-6BF6-47C1-8EAA-480E7BDE9BCD}" type="presParOf" srcId="{CF874C36-53BA-423B-83A4-9FCF1ABA120E}" destId="{4903BB1E-3E85-4ECE-8F64-D3E107A99876}" srcOrd="3" destOrd="0" presId="urn:microsoft.com/office/officeart/2009/layout/CircleArrowProcess"/>
    <dgm:cxn modelId="{AD408D54-6DC0-4553-BCED-AC397264C4B2}" type="presParOf" srcId="{CF874C36-53BA-423B-83A4-9FCF1ABA120E}" destId="{7846F66D-E63C-42DF-9AFD-6A441AB1AEF2}" srcOrd="4" destOrd="0" presId="urn:microsoft.com/office/officeart/2009/layout/CircleArrowProcess"/>
    <dgm:cxn modelId="{AC91A165-80D4-40DC-A919-6E1B7A71937F}" type="presParOf" srcId="{7846F66D-E63C-42DF-9AFD-6A441AB1AEF2}" destId="{FAF02128-8DCE-4520-B8E9-ADDDD0605EB4}" srcOrd="0" destOrd="0" presId="urn:microsoft.com/office/officeart/2009/layout/CircleArrowProcess"/>
    <dgm:cxn modelId="{C26D09C0-D427-40DD-9BA4-885A5894F016}" type="presParOf" srcId="{CF874C36-53BA-423B-83A4-9FCF1ABA120E}" destId="{403D3CBC-E6A1-40F0-978C-37AE5B1CB961}" srcOrd="5" destOrd="0" presId="urn:microsoft.com/office/officeart/2009/layout/CircleArrowProcess"/>
    <dgm:cxn modelId="{92177910-7047-46FD-85C5-7D5363460F08}" type="presParOf" srcId="{CF874C36-53BA-423B-83A4-9FCF1ABA120E}" destId="{4162F7C1-8C9A-4E3C-9E03-7C80A1F9A0CB}" srcOrd="6" destOrd="0" presId="urn:microsoft.com/office/officeart/2009/layout/CircleArrowProcess"/>
    <dgm:cxn modelId="{DCD22322-2173-4B84-B2AE-36A7414D7962}" type="presParOf" srcId="{4162F7C1-8C9A-4E3C-9E03-7C80A1F9A0CB}" destId="{3B92B209-996F-4935-AB5D-58EF34134F20}" srcOrd="0" destOrd="0" presId="urn:microsoft.com/office/officeart/2009/layout/CircleArrowProcess"/>
    <dgm:cxn modelId="{42FCA380-4396-40AF-818A-E53B4247761F}" type="presParOf" srcId="{CF874C36-53BA-423B-83A4-9FCF1ABA120E}" destId="{1B39115C-6C99-47F5-89A5-D395E99007CE}"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80AA3-5D66-4F0B-AF29-20B59D853FA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1641112C-3DE1-4877-96A8-C8966A28CFC0}">
      <dgm:prSet phldrT="[Text]"/>
      <dgm:spPr>
        <a:xfrm>
          <a:off x="256608" y="16681"/>
          <a:ext cx="663686" cy="260908"/>
        </a:xfrm>
        <a:noFill/>
        <a:ln>
          <a:noFill/>
        </a:ln>
        <a:effectLst/>
      </dgm:spPr>
      <dgm:t>
        <a:bodyPr/>
        <a:lstStyle/>
        <a:p>
          <a:r>
            <a:rPr lang="en-US" dirty="0">
              <a:solidFill>
                <a:sysClr val="windowText" lastClr="000000">
                  <a:hueOff val="0"/>
                  <a:satOff val="0"/>
                  <a:lumOff val="0"/>
                  <a:alphaOff val="0"/>
                </a:sysClr>
              </a:solidFill>
              <a:latin typeface="Calibri Light" panose="020F0302020204030204" pitchFamily="34" charset="0"/>
              <a:ea typeface="+mn-ea"/>
              <a:cs typeface="+mn-cs"/>
            </a:rPr>
            <a:t> </a:t>
          </a:r>
          <a:endParaRPr lang="en-GB" dirty="0">
            <a:solidFill>
              <a:sysClr val="windowText" lastClr="000000">
                <a:hueOff val="0"/>
                <a:satOff val="0"/>
                <a:lumOff val="0"/>
                <a:alphaOff val="0"/>
              </a:sysClr>
            </a:solidFill>
            <a:latin typeface="Calibri Light" panose="020F0302020204030204" pitchFamily="34" charset="0"/>
            <a:ea typeface="+mn-ea"/>
            <a:cs typeface="+mn-cs"/>
          </a:endParaRPr>
        </a:p>
      </dgm:t>
    </dgm:pt>
    <dgm:pt modelId="{0AD13226-72C1-4A90-9D17-75E13B6BF94F}" type="sibTrans" cxnId="{C269C396-2551-457B-8424-85F8A8EA4A80}">
      <dgm:prSet/>
      <dgm:spPr/>
      <dgm:t>
        <a:bodyPr/>
        <a:lstStyle/>
        <a:p>
          <a:endParaRPr lang="en-GB"/>
        </a:p>
      </dgm:t>
    </dgm:pt>
    <dgm:pt modelId="{DCCD5652-935E-4CBC-A954-5DD59847568C}" type="parTrans" cxnId="{C269C396-2551-457B-8424-85F8A8EA4A80}">
      <dgm:prSet/>
      <dgm:spPr/>
      <dgm:t>
        <a:bodyPr/>
        <a:lstStyle/>
        <a:p>
          <a:endParaRPr lang="en-GB"/>
        </a:p>
      </dgm:t>
    </dgm:pt>
    <dgm:pt modelId="{8344B811-C65E-432E-B178-60BD8476328B}" type="pres">
      <dgm:prSet presAssocID="{E8880AA3-5D66-4F0B-AF29-20B59D853FA3}" presName="Name0" presStyleCnt="0">
        <dgm:presLayoutVars>
          <dgm:chMax val="7"/>
          <dgm:chPref val="5"/>
        </dgm:presLayoutVars>
      </dgm:prSet>
      <dgm:spPr/>
    </dgm:pt>
    <dgm:pt modelId="{A5B2FF79-73B6-4314-AACF-1B9F10868304}" type="pres">
      <dgm:prSet presAssocID="{E8880AA3-5D66-4F0B-AF29-20B59D853FA3}" presName="arrowNode" presStyleLbl="node1" presStyleIdx="0" presStyleCnt="1" custAng="19773313" custScaleX="135423" custScaleY="95908" custLinFactNeighborX="-3517" custLinFactNeighborY="1016"/>
      <dgm:spPr>
        <a:xfrm rot="2569687">
          <a:off x="471469" y="72727"/>
          <a:ext cx="1166712" cy="1551722"/>
        </a:xfrm>
        <a:prstGeom prst="swooshArrow">
          <a:avLst>
            <a:gd name="adj1" fmla="val 16310"/>
            <a:gd name="adj2" fmla="val 31370"/>
          </a:avLst>
        </a:prstGeom>
        <a:solidFill>
          <a:srgbClr val="4F81BD">
            <a:hueOff val="0"/>
            <a:satOff val="0"/>
            <a:lumOff val="0"/>
            <a:alphaOff val="0"/>
          </a:srgbClr>
        </a:solidFill>
        <a:ln w="25400" cap="flat" cmpd="sng" algn="ctr">
          <a:noFill/>
          <a:prstDash val="solid"/>
        </a:ln>
        <a:effectLst/>
      </dgm:spPr>
    </dgm:pt>
    <dgm:pt modelId="{CDCB18A4-8437-427D-88F4-48DC2C464CAA}" type="pres">
      <dgm:prSet presAssocID="{1641112C-3DE1-4877-96A8-C8966A28CFC0}" presName="txNode1" presStyleLbl="revTx" presStyleIdx="0" presStyleCnt="1">
        <dgm:presLayoutVars>
          <dgm:bulletEnabled val="1"/>
        </dgm:presLayoutVars>
      </dgm:prSet>
      <dgm:spPr>
        <a:prstGeom prst="rect">
          <a:avLst/>
        </a:prstGeom>
      </dgm:spPr>
    </dgm:pt>
  </dgm:ptLst>
  <dgm:cxnLst>
    <dgm:cxn modelId="{C269C396-2551-457B-8424-85F8A8EA4A80}" srcId="{E8880AA3-5D66-4F0B-AF29-20B59D853FA3}" destId="{1641112C-3DE1-4877-96A8-C8966A28CFC0}" srcOrd="0" destOrd="0" parTransId="{DCCD5652-935E-4CBC-A954-5DD59847568C}" sibTransId="{0AD13226-72C1-4A90-9D17-75E13B6BF94F}"/>
    <dgm:cxn modelId="{C5FED1D3-3CA2-41E1-9394-33A3EB53F2A3}" type="presOf" srcId="{E8880AA3-5D66-4F0B-AF29-20B59D853FA3}" destId="{8344B811-C65E-432E-B178-60BD8476328B}" srcOrd="0" destOrd="0" presId="urn:microsoft.com/office/officeart/2009/3/layout/DescendingProcess"/>
    <dgm:cxn modelId="{08E3ACD8-AC03-4362-A7D2-EC9130F06B1E}" type="presOf" srcId="{1641112C-3DE1-4877-96A8-C8966A28CFC0}" destId="{CDCB18A4-8437-427D-88F4-48DC2C464CAA}" srcOrd="0" destOrd="0" presId="urn:microsoft.com/office/officeart/2009/3/layout/DescendingProcess"/>
    <dgm:cxn modelId="{880EADE5-4988-4192-B8B1-96D1F90F55CC}" type="presParOf" srcId="{8344B811-C65E-432E-B178-60BD8476328B}" destId="{A5B2FF79-73B6-4314-AACF-1B9F10868304}" srcOrd="0" destOrd="0" presId="urn:microsoft.com/office/officeart/2009/3/layout/DescendingProcess"/>
    <dgm:cxn modelId="{501EB982-7238-4FF9-B04A-004F726B07EE}" type="presParOf" srcId="{8344B811-C65E-432E-B178-60BD8476328B}" destId="{CDCB18A4-8437-427D-88F4-48DC2C464CAA}" srcOrd="1"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880AA3-5D66-4F0B-AF29-20B59D853FA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1641112C-3DE1-4877-96A8-C8966A28CFC0}">
      <dgm:prSet phldrT="[Text]"/>
      <dgm:spPr>
        <a:xfrm>
          <a:off x="154140" y="0"/>
          <a:ext cx="582939" cy="229165"/>
        </a:xfrm>
        <a:noFill/>
        <a:ln>
          <a:noFill/>
        </a:ln>
        <a:effectLst/>
      </dgm:spPr>
      <dgm:t>
        <a:bodyPr/>
        <a:lstStyle/>
        <a:p>
          <a:r>
            <a:rPr lang="en-US" dirty="0">
              <a:solidFill>
                <a:sysClr val="windowText" lastClr="000000">
                  <a:hueOff val="0"/>
                  <a:satOff val="0"/>
                  <a:lumOff val="0"/>
                  <a:alphaOff val="0"/>
                </a:sysClr>
              </a:solidFill>
              <a:latin typeface="Calibri Light" panose="020F0302020204030204" pitchFamily="34" charset="0"/>
              <a:ea typeface="+mn-ea"/>
              <a:cs typeface="+mn-cs"/>
            </a:rPr>
            <a:t> </a:t>
          </a:r>
          <a:endParaRPr lang="en-GB" dirty="0">
            <a:solidFill>
              <a:sysClr val="windowText" lastClr="000000">
                <a:hueOff val="0"/>
                <a:satOff val="0"/>
                <a:lumOff val="0"/>
                <a:alphaOff val="0"/>
              </a:sysClr>
            </a:solidFill>
            <a:latin typeface="Calibri Light" panose="020F0302020204030204" pitchFamily="34" charset="0"/>
            <a:ea typeface="+mn-ea"/>
            <a:cs typeface="+mn-cs"/>
          </a:endParaRPr>
        </a:p>
      </dgm:t>
    </dgm:pt>
    <dgm:pt modelId="{0AD13226-72C1-4A90-9D17-75E13B6BF94F}" type="sibTrans" cxnId="{C269C396-2551-457B-8424-85F8A8EA4A80}">
      <dgm:prSet/>
      <dgm:spPr/>
      <dgm:t>
        <a:bodyPr/>
        <a:lstStyle/>
        <a:p>
          <a:endParaRPr lang="en-GB"/>
        </a:p>
      </dgm:t>
    </dgm:pt>
    <dgm:pt modelId="{DCCD5652-935E-4CBC-A954-5DD59847568C}" type="parTrans" cxnId="{C269C396-2551-457B-8424-85F8A8EA4A80}">
      <dgm:prSet/>
      <dgm:spPr/>
      <dgm:t>
        <a:bodyPr/>
        <a:lstStyle/>
        <a:p>
          <a:endParaRPr lang="en-GB"/>
        </a:p>
      </dgm:t>
    </dgm:pt>
    <dgm:pt modelId="{8344B811-C65E-432E-B178-60BD8476328B}" type="pres">
      <dgm:prSet presAssocID="{E8880AA3-5D66-4F0B-AF29-20B59D853FA3}" presName="Name0" presStyleCnt="0">
        <dgm:presLayoutVars>
          <dgm:chMax val="7"/>
          <dgm:chPref val="5"/>
        </dgm:presLayoutVars>
      </dgm:prSet>
      <dgm:spPr/>
    </dgm:pt>
    <dgm:pt modelId="{A5B2FF79-73B6-4314-AACF-1B9F10868304}" type="pres">
      <dgm:prSet presAssocID="{E8880AA3-5D66-4F0B-AF29-20B59D853FA3}" presName="arrowNode" presStyleLbl="node1" presStyleIdx="0" presStyleCnt="1" custLinFactNeighborX="-23051"/>
      <dgm:spPr>
        <a:xfrm rot="4396374">
          <a:off x="-27399" y="285013"/>
          <a:ext cx="1236431" cy="862256"/>
        </a:xfrm>
        <a:prstGeom prst="swooshArrow">
          <a:avLst>
            <a:gd name="adj1" fmla="val 16310"/>
            <a:gd name="adj2" fmla="val 31370"/>
          </a:avLst>
        </a:prstGeom>
        <a:solidFill>
          <a:srgbClr val="4F81BD">
            <a:hueOff val="0"/>
            <a:satOff val="0"/>
            <a:lumOff val="0"/>
            <a:alphaOff val="0"/>
          </a:srgbClr>
        </a:solidFill>
        <a:ln w="25400" cap="flat" cmpd="sng" algn="ctr">
          <a:noFill/>
          <a:prstDash val="solid"/>
        </a:ln>
        <a:effectLst/>
      </dgm:spPr>
    </dgm:pt>
    <dgm:pt modelId="{CDCB18A4-8437-427D-88F4-48DC2C464CAA}" type="pres">
      <dgm:prSet presAssocID="{1641112C-3DE1-4877-96A8-C8966A28CFC0}" presName="txNode1" presStyleLbl="revTx" presStyleIdx="0" presStyleCnt="1">
        <dgm:presLayoutVars>
          <dgm:bulletEnabled val="1"/>
        </dgm:presLayoutVars>
      </dgm:prSet>
      <dgm:spPr>
        <a:prstGeom prst="rect">
          <a:avLst/>
        </a:prstGeom>
      </dgm:spPr>
    </dgm:pt>
  </dgm:ptLst>
  <dgm:cxnLst>
    <dgm:cxn modelId="{0F9A5844-48E7-4398-B700-50A51A748EC4}" type="presOf" srcId="{1641112C-3DE1-4877-96A8-C8966A28CFC0}" destId="{CDCB18A4-8437-427D-88F4-48DC2C464CAA}" srcOrd="0" destOrd="0" presId="urn:microsoft.com/office/officeart/2009/3/layout/DescendingProcess"/>
    <dgm:cxn modelId="{C269C396-2551-457B-8424-85F8A8EA4A80}" srcId="{E8880AA3-5D66-4F0B-AF29-20B59D853FA3}" destId="{1641112C-3DE1-4877-96A8-C8966A28CFC0}" srcOrd="0" destOrd="0" parTransId="{DCCD5652-935E-4CBC-A954-5DD59847568C}" sibTransId="{0AD13226-72C1-4A90-9D17-75E13B6BF94F}"/>
    <dgm:cxn modelId="{9BA3EDD3-F56A-4273-A311-F4F19DD73B34}" type="presOf" srcId="{E8880AA3-5D66-4F0B-AF29-20B59D853FA3}" destId="{8344B811-C65E-432E-B178-60BD8476328B}" srcOrd="0" destOrd="0" presId="urn:microsoft.com/office/officeart/2009/3/layout/DescendingProcess"/>
    <dgm:cxn modelId="{21BFA1E5-F506-445A-9656-EECCCE8231CA}" type="presParOf" srcId="{8344B811-C65E-432E-B178-60BD8476328B}" destId="{A5B2FF79-73B6-4314-AACF-1B9F10868304}" srcOrd="0" destOrd="0" presId="urn:microsoft.com/office/officeart/2009/3/layout/DescendingProcess"/>
    <dgm:cxn modelId="{C78B7591-F5F9-4FA8-8BA7-938274B99A99}" type="presParOf" srcId="{8344B811-C65E-432E-B178-60BD8476328B}" destId="{CDCB18A4-8437-427D-88F4-48DC2C464CAA}" srcOrd="1" destOrd="0" presId="urn:microsoft.com/office/officeart/2009/3/layout/Descending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7B98A-454D-7345-9248-E4EC11368DE3}">
      <dsp:nvSpPr>
        <dsp:cNvPr id="0" name=""/>
        <dsp:cNvSpPr/>
      </dsp:nvSpPr>
      <dsp:spPr>
        <a:xfrm>
          <a:off x="-4204024" y="-645070"/>
          <a:ext cx="5009154" cy="5009154"/>
        </a:xfrm>
        <a:prstGeom prst="blockArc">
          <a:avLst>
            <a:gd name="adj1" fmla="val 18900000"/>
            <a:gd name="adj2" fmla="val 2700000"/>
            <a:gd name="adj3" fmla="val 431"/>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DE55A-82CF-C641-BC50-18AE55241C67}">
      <dsp:nvSpPr>
        <dsp:cNvPr id="0" name=""/>
        <dsp:cNvSpPr/>
      </dsp:nvSpPr>
      <dsp:spPr>
        <a:xfrm>
          <a:off x="300965" y="195843"/>
          <a:ext cx="7878896"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noProof="0" dirty="0"/>
            <a:t>Introduction</a:t>
          </a:r>
        </a:p>
      </dsp:txBody>
      <dsp:txXfrm>
        <a:off x="300965" y="195843"/>
        <a:ext cx="7878896" cy="391537"/>
      </dsp:txXfrm>
    </dsp:sp>
    <dsp:sp modelId="{CDB0FE1D-F599-B34B-99BC-BD7FB861FF2F}">
      <dsp:nvSpPr>
        <dsp:cNvPr id="0" name=""/>
        <dsp:cNvSpPr/>
      </dsp:nvSpPr>
      <dsp:spPr>
        <a:xfrm>
          <a:off x="56254" y="146901"/>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0A948-62CD-3242-851A-70C587019DE3}">
      <dsp:nvSpPr>
        <dsp:cNvPr id="0" name=""/>
        <dsp:cNvSpPr/>
      </dsp:nvSpPr>
      <dsp:spPr>
        <a:xfrm>
          <a:off x="623031" y="783075"/>
          <a:ext cx="7556830"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nl-NL" sz="2000" kern="1200" dirty="0"/>
            <a:t>Project (Management) basics</a:t>
          </a:r>
        </a:p>
      </dsp:txBody>
      <dsp:txXfrm>
        <a:off x="623031" y="783075"/>
        <a:ext cx="7556830" cy="391537"/>
      </dsp:txXfrm>
    </dsp:sp>
    <dsp:sp modelId="{03376D13-0852-D940-AA04-5DE1F53079FD}">
      <dsp:nvSpPr>
        <dsp:cNvPr id="0" name=""/>
        <dsp:cNvSpPr/>
      </dsp:nvSpPr>
      <dsp:spPr>
        <a:xfrm>
          <a:off x="378320" y="734133"/>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0C832-147C-594B-96F2-E26D618A520D}">
      <dsp:nvSpPr>
        <dsp:cNvPr id="0" name=""/>
        <dsp:cNvSpPr/>
      </dsp:nvSpPr>
      <dsp:spPr>
        <a:xfrm>
          <a:off x="770304" y="1370307"/>
          <a:ext cx="7409557"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PM² Overview </a:t>
          </a:r>
          <a:endParaRPr lang="nl-NL" sz="2000" kern="1200" baseline="30000"/>
        </a:p>
      </dsp:txBody>
      <dsp:txXfrm>
        <a:off x="770304" y="1370307"/>
        <a:ext cx="7409557" cy="391537"/>
      </dsp:txXfrm>
    </dsp:sp>
    <dsp:sp modelId="{9F719773-1FF1-AE4E-8680-C5FD62297401}">
      <dsp:nvSpPr>
        <dsp:cNvPr id="0" name=""/>
        <dsp:cNvSpPr/>
      </dsp:nvSpPr>
      <dsp:spPr>
        <a:xfrm>
          <a:off x="525593" y="1321365"/>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263CC-615B-2140-9DAC-A710F346F43D}">
      <dsp:nvSpPr>
        <dsp:cNvPr id="0" name=""/>
        <dsp:cNvSpPr/>
      </dsp:nvSpPr>
      <dsp:spPr>
        <a:xfrm>
          <a:off x="770304" y="1957168"/>
          <a:ext cx="7409557"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nl-NL" sz="2000" kern="1200" baseline="0"/>
            <a:t>Project </a:t>
          </a:r>
          <a:r>
            <a:rPr lang="en-US" sz="2000" kern="1200" baseline="0" noProof="0"/>
            <a:t>Governance</a:t>
          </a:r>
        </a:p>
      </dsp:txBody>
      <dsp:txXfrm>
        <a:off x="770304" y="1957168"/>
        <a:ext cx="7409557" cy="391537"/>
      </dsp:txXfrm>
    </dsp:sp>
    <dsp:sp modelId="{936E6BBD-A656-7B4F-8984-84744068B488}">
      <dsp:nvSpPr>
        <dsp:cNvPr id="0" name=""/>
        <dsp:cNvSpPr/>
      </dsp:nvSpPr>
      <dsp:spPr>
        <a:xfrm>
          <a:off x="525593" y="1908226"/>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3FDE3-2C1C-BC45-BD2A-C733A9375B55}">
      <dsp:nvSpPr>
        <dsp:cNvPr id="0" name=""/>
        <dsp:cNvSpPr/>
      </dsp:nvSpPr>
      <dsp:spPr>
        <a:xfrm>
          <a:off x="623031" y="2544400"/>
          <a:ext cx="7556830"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noProof="0"/>
            <a:t>PM²</a:t>
          </a:r>
          <a:r>
            <a:rPr lang="nl-NL" sz="2000" kern="1200" baseline="0"/>
            <a:t> </a:t>
          </a:r>
          <a:r>
            <a:rPr lang="nl-NL" sz="2000" kern="1200" baseline="0" err="1"/>
            <a:t>Mindsets</a:t>
          </a:r>
          <a:endParaRPr lang="nl-NL" sz="2000" kern="1200" baseline="0"/>
        </a:p>
      </dsp:txBody>
      <dsp:txXfrm>
        <a:off x="623031" y="2544400"/>
        <a:ext cx="7556830" cy="391537"/>
      </dsp:txXfrm>
    </dsp:sp>
    <dsp:sp modelId="{7BE1AA27-D37D-6943-B52E-08D914C768B4}">
      <dsp:nvSpPr>
        <dsp:cNvPr id="0" name=""/>
        <dsp:cNvSpPr/>
      </dsp:nvSpPr>
      <dsp:spPr>
        <a:xfrm>
          <a:off x="378320" y="2495458"/>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7564B-76EE-5742-A4AB-6C4FE2205E56}">
      <dsp:nvSpPr>
        <dsp:cNvPr id="0" name=""/>
        <dsp:cNvSpPr/>
      </dsp:nvSpPr>
      <dsp:spPr>
        <a:xfrm>
          <a:off x="300965" y="3131632"/>
          <a:ext cx="7878896" cy="39153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7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noProof="0"/>
            <a:t>Phases</a:t>
          </a:r>
          <a:r>
            <a:rPr lang="nl-NL" sz="2000" kern="1200" baseline="0"/>
            <a:t> and Artefacts</a:t>
          </a:r>
        </a:p>
      </dsp:txBody>
      <dsp:txXfrm>
        <a:off x="300965" y="3131632"/>
        <a:ext cx="7878896" cy="391537"/>
      </dsp:txXfrm>
    </dsp:sp>
    <dsp:sp modelId="{CB9C5332-DF23-0946-AD41-AD6810A6D72C}">
      <dsp:nvSpPr>
        <dsp:cNvPr id="0" name=""/>
        <dsp:cNvSpPr/>
      </dsp:nvSpPr>
      <dsp:spPr>
        <a:xfrm>
          <a:off x="56254" y="3082690"/>
          <a:ext cx="489422" cy="489422"/>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5E82F-9A09-6A4F-B9DD-B02282296705}">
      <dsp:nvSpPr>
        <dsp:cNvPr id="0" name=""/>
        <dsp:cNvSpPr/>
      </dsp:nvSpPr>
      <dsp:spPr>
        <a:xfrm>
          <a:off x="2714054" y="463523"/>
          <a:ext cx="3177683" cy="3177683"/>
        </a:xfrm>
        <a:prstGeom prst="blockArc">
          <a:avLst>
            <a:gd name="adj1" fmla="val 12600000"/>
            <a:gd name="adj2" fmla="val 16200000"/>
            <a:gd name="adj3" fmla="val 4519"/>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1D52F6-2DE4-C141-86C9-888495573D49}">
      <dsp:nvSpPr>
        <dsp:cNvPr id="0" name=""/>
        <dsp:cNvSpPr/>
      </dsp:nvSpPr>
      <dsp:spPr>
        <a:xfrm>
          <a:off x="2714054" y="463523"/>
          <a:ext cx="3177683" cy="3177683"/>
        </a:xfrm>
        <a:prstGeom prst="blockArc">
          <a:avLst>
            <a:gd name="adj1" fmla="val 9000000"/>
            <a:gd name="adj2" fmla="val 12600000"/>
            <a:gd name="adj3" fmla="val 4519"/>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8DE426-B3F5-5F48-8797-DB0E20045853}">
      <dsp:nvSpPr>
        <dsp:cNvPr id="0" name=""/>
        <dsp:cNvSpPr/>
      </dsp:nvSpPr>
      <dsp:spPr>
        <a:xfrm>
          <a:off x="2714054" y="463523"/>
          <a:ext cx="3177683" cy="3177683"/>
        </a:xfrm>
        <a:prstGeom prst="blockArc">
          <a:avLst>
            <a:gd name="adj1" fmla="val 5400000"/>
            <a:gd name="adj2" fmla="val 9000000"/>
            <a:gd name="adj3" fmla="val 4519"/>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ED8F7-422E-3246-BCDD-E2467566CC8B}">
      <dsp:nvSpPr>
        <dsp:cNvPr id="0" name=""/>
        <dsp:cNvSpPr/>
      </dsp:nvSpPr>
      <dsp:spPr>
        <a:xfrm>
          <a:off x="2714054" y="463523"/>
          <a:ext cx="3177683" cy="3177683"/>
        </a:xfrm>
        <a:prstGeom prst="blockArc">
          <a:avLst>
            <a:gd name="adj1" fmla="val 1800000"/>
            <a:gd name="adj2" fmla="val 5400000"/>
            <a:gd name="adj3" fmla="val 4519"/>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44306-FE1A-EF46-98F0-8CB4CD0D8DCB}">
      <dsp:nvSpPr>
        <dsp:cNvPr id="0" name=""/>
        <dsp:cNvSpPr/>
      </dsp:nvSpPr>
      <dsp:spPr>
        <a:xfrm>
          <a:off x="2714054" y="463523"/>
          <a:ext cx="3177683" cy="3177683"/>
        </a:xfrm>
        <a:prstGeom prst="blockArc">
          <a:avLst>
            <a:gd name="adj1" fmla="val 19800000"/>
            <a:gd name="adj2" fmla="val 1800000"/>
            <a:gd name="adj3" fmla="val 4519"/>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9F0485-C42F-A44B-95F5-04B6FADDEC3F}">
      <dsp:nvSpPr>
        <dsp:cNvPr id="0" name=""/>
        <dsp:cNvSpPr/>
      </dsp:nvSpPr>
      <dsp:spPr>
        <a:xfrm>
          <a:off x="2714054" y="463523"/>
          <a:ext cx="3177683" cy="3177683"/>
        </a:xfrm>
        <a:prstGeom prst="blockArc">
          <a:avLst>
            <a:gd name="adj1" fmla="val 16200000"/>
            <a:gd name="adj2" fmla="val 19800000"/>
            <a:gd name="adj3" fmla="val 451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7458C-FD79-3843-B3D3-3601AE811C5E}">
      <dsp:nvSpPr>
        <dsp:cNvPr id="0" name=""/>
        <dsp:cNvSpPr/>
      </dsp:nvSpPr>
      <dsp:spPr>
        <a:xfrm>
          <a:off x="3590649" y="1340118"/>
          <a:ext cx="1424493" cy="1424493"/>
        </a:xfrm>
        <a:prstGeom prst="ellipse">
          <a:avLst/>
        </a:prstGeom>
        <a:solidFill>
          <a:srgbClr val="C00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t>constraints</a:t>
          </a:r>
        </a:p>
      </dsp:txBody>
      <dsp:txXfrm>
        <a:off x="3799261" y="1548730"/>
        <a:ext cx="1007269" cy="1007269"/>
      </dsp:txXfrm>
    </dsp:sp>
    <dsp:sp modelId="{48737AF9-73ED-1445-A2A8-4A16C4DE5C3F}">
      <dsp:nvSpPr>
        <dsp:cNvPr id="0" name=""/>
        <dsp:cNvSpPr/>
      </dsp:nvSpPr>
      <dsp:spPr>
        <a:xfrm>
          <a:off x="3804323" y="847"/>
          <a:ext cx="997145" cy="997145"/>
        </a:xfrm>
        <a:prstGeom prst="ellipse">
          <a:avLst/>
        </a:prstGeom>
        <a:solidFill>
          <a:srgbClr val="7878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Schedule</a:t>
          </a:r>
        </a:p>
      </dsp:txBody>
      <dsp:txXfrm>
        <a:off x="3950352" y="146876"/>
        <a:ext cx="705087" cy="705087"/>
      </dsp:txXfrm>
    </dsp:sp>
    <dsp:sp modelId="{C7FCE97C-D432-C74F-B15A-B3E29159E32C}">
      <dsp:nvSpPr>
        <dsp:cNvPr id="0" name=""/>
        <dsp:cNvSpPr/>
      </dsp:nvSpPr>
      <dsp:spPr>
        <a:xfrm>
          <a:off x="5149212" y="777319"/>
          <a:ext cx="997145" cy="997145"/>
        </a:xfrm>
        <a:prstGeom prst="ellipse">
          <a:avLst/>
        </a:prstGeom>
        <a:solidFill>
          <a:schemeClr val="accent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Resources</a:t>
          </a:r>
        </a:p>
      </dsp:txBody>
      <dsp:txXfrm>
        <a:off x="5295241" y="923348"/>
        <a:ext cx="705087" cy="705087"/>
      </dsp:txXfrm>
    </dsp:sp>
    <dsp:sp modelId="{1E3CA3B0-0881-C445-9A93-936AF4E2A437}">
      <dsp:nvSpPr>
        <dsp:cNvPr id="0" name=""/>
        <dsp:cNvSpPr/>
      </dsp:nvSpPr>
      <dsp:spPr>
        <a:xfrm>
          <a:off x="5149212" y="2330264"/>
          <a:ext cx="997145" cy="997145"/>
        </a:xfrm>
        <a:prstGeom prst="ellipse">
          <a:avLst/>
        </a:prstGeom>
        <a:solidFill>
          <a:srgbClr val="004E9A"/>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Budget</a:t>
          </a:r>
        </a:p>
      </dsp:txBody>
      <dsp:txXfrm>
        <a:off x="5295241" y="2476293"/>
        <a:ext cx="705087" cy="705087"/>
      </dsp:txXfrm>
    </dsp:sp>
    <dsp:sp modelId="{4F7861FC-E1ED-EA44-9D83-EB29DBE8F56F}">
      <dsp:nvSpPr>
        <dsp:cNvPr id="0" name=""/>
        <dsp:cNvSpPr/>
      </dsp:nvSpPr>
      <dsp:spPr>
        <a:xfrm>
          <a:off x="3804323" y="3106736"/>
          <a:ext cx="997145" cy="997145"/>
        </a:xfrm>
        <a:prstGeom prst="ellipse">
          <a:avLst/>
        </a:prstGeom>
        <a:solidFill>
          <a:srgbClr val="000066"/>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t>Quality</a:t>
          </a:r>
        </a:p>
      </dsp:txBody>
      <dsp:txXfrm>
        <a:off x="3950352" y="3252765"/>
        <a:ext cx="705087" cy="705087"/>
      </dsp:txXfrm>
    </dsp:sp>
    <dsp:sp modelId="{E9984165-1AA7-8B47-A0D8-FFC08A45E4C2}">
      <dsp:nvSpPr>
        <dsp:cNvPr id="0" name=""/>
        <dsp:cNvSpPr/>
      </dsp:nvSpPr>
      <dsp:spPr>
        <a:xfrm>
          <a:off x="2459433" y="2330264"/>
          <a:ext cx="997145" cy="997145"/>
        </a:xfrm>
        <a:prstGeom prst="ellipse">
          <a:avLst/>
        </a:prstGeom>
        <a:solidFill>
          <a:schemeClr val="accent3">
            <a:hueOff val="9000211"/>
            <a:satOff val="-13504"/>
            <a:lumOff val="-2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a:t>Scope</a:t>
          </a:r>
        </a:p>
      </dsp:txBody>
      <dsp:txXfrm>
        <a:off x="2605462" y="2476293"/>
        <a:ext cx="705087" cy="705087"/>
      </dsp:txXfrm>
    </dsp:sp>
    <dsp:sp modelId="{80560646-B9B5-0A43-9521-4BD935680939}">
      <dsp:nvSpPr>
        <dsp:cNvPr id="0" name=""/>
        <dsp:cNvSpPr/>
      </dsp:nvSpPr>
      <dsp:spPr>
        <a:xfrm>
          <a:off x="2459433" y="777319"/>
          <a:ext cx="997145" cy="997145"/>
        </a:xfrm>
        <a:prstGeom prst="ellipse">
          <a:avLst/>
        </a:prstGeom>
        <a:solidFill>
          <a:schemeClr val="accent3">
            <a:hueOff val="11250264"/>
            <a:satOff val="-16880"/>
            <a:lumOff val="-274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a:t>Risk</a:t>
          </a:r>
        </a:p>
      </dsp:txBody>
      <dsp:txXfrm>
        <a:off x="2605462" y="923348"/>
        <a:ext cx="705087" cy="705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C842-A0EC-41D7-BAA8-E5212492A565}">
      <dsp:nvSpPr>
        <dsp:cNvPr id="0" name=""/>
        <dsp:cNvSpPr/>
      </dsp:nvSpPr>
      <dsp:spPr>
        <a:xfrm>
          <a:off x="2494665" y="0"/>
          <a:ext cx="1532378" cy="1532534"/>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62176550-9CD8-4EC4-9F29-4F1E4C556CF4}">
      <dsp:nvSpPr>
        <dsp:cNvPr id="0" name=""/>
        <dsp:cNvSpPr/>
      </dsp:nvSpPr>
      <dsp:spPr>
        <a:xfrm>
          <a:off x="2832989" y="554735"/>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Outputs</a:t>
          </a:r>
        </a:p>
      </dsp:txBody>
      <dsp:txXfrm>
        <a:off x="2832989" y="554735"/>
        <a:ext cx="855153" cy="427532"/>
      </dsp:txXfrm>
    </dsp:sp>
    <dsp:sp modelId="{F9A9E4CA-6E0B-4EB6-B8E0-986D5CD9EA22}">
      <dsp:nvSpPr>
        <dsp:cNvPr id="0" name=""/>
        <dsp:cNvSpPr/>
      </dsp:nvSpPr>
      <dsp:spPr>
        <a:xfrm>
          <a:off x="2068956" y="880668"/>
          <a:ext cx="1532378" cy="1532534"/>
        </a:xfrm>
        <a:prstGeom prst="leftCircularArrow">
          <a:avLst>
            <a:gd name="adj1" fmla="val 10980"/>
            <a:gd name="adj2" fmla="val 1142322"/>
            <a:gd name="adj3" fmla="val 6300000"/>
            <a:gd name="adj4" fmla="val 18900000"/>
            <a:gd name="adj5" fmla="val 12500"/>
          </a:avLst>
        </a:prstGeom>
        <a:gradFill rotWithShape="0">
          <a:gsLst>
            <a:gs pos="0">
              <a:schemeClr val="accent5">
                <a:hueOff val="-3311292"/>
                <a:satOff val="13270"/>
                <a:lumOff val="2876"/>
                <a:alphaOff val="0"/>
                <a:tint val="74000"/>
              </a:schemeClr>
            </a:gs>
            <a:gs pos="49000">
              <a:schemeClr val="accent5">
                <a:hueOff val="-3311292"/>
                <a:satOff val="13270"/>
                <a:lumOff val="2876"/>
                <a:alphaOff val="0"/>
                <a:tint val="96000"/>
                <a:shade val="84000"/>
                <a:satMod val="110000"/>
              </a:schemeClr>
            </a:gs>
            <a:gs pos="49100">
              <a:schemeClr val="accent5">
                <a:hueOff val="-3311292"/>
                <a:satOff val="13270"/>
                <a:lumOff val="2876"/>
                <a:alphaOff val="0"/>
                <a:shade val="55000"/>
                <a:satMod val="150000"/>
              </a:schemeClr>
            </a:gs>
            <a:gs pos="92000">
              <a:schemeClr val="accent5">
                <a:hueOff val="-3311292"/>
                <a:satOff val="13270"/>
                <a:lumOff val="2876"/>
                <a:alphaOff val="0"/>
                <a:tint val="98000"/>
                <a:shade val="90000"/>
                <a:satMod val="128000"/>
              </a:schemeClr>
            </a:gs>
            <a:gs pos="100000">
              <a:schemeClr val="accent5">
                <a:hueOff val="-3311292"/>
                <a:satOff val="13270"/>
                <a:lumOff val="2876"/>
                <a:alphaOff val="0"/>
                <a:tint val="90000"/>
                <a:shade val="97000"/>
                <a:satMod val="128000"/>
              </a:schemeClr>
            </a:gs>
          </a:gsLst>
          <a:lin ang="5400000" scaled="1"/>
        </a:gradFill>
        <a:ln>
          <a:noFill/>
        </a:ln>
        <a:effectLst>
          <a:outerShdw blurRad="39000" dist="25400" dir="5400000" rotWithShape="0">
            <a:schemeClr val="accent5">
              <a:hueOff val="-3311292"/>
              <a:satOff val="13270"/>
              <a:lumOff val="2876"/>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4903BB1E-3E85-4ECE-8F64-D3E107A99876}">
      <dsp:nvSpPr>
        <dsp:cNvPr id="0" name=""/>
        <dsp:cNvSpPr/>
      </dsp:nvSpPr>
      <dsp:spPr>
        <a:xfrm>
          <a:off x="2405556" y="1437030"/>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Changes</a:t>
          </a:r>
        </a:p>
      </dsp:txBody>
      <dsp:txXfrm>
        <a:off x="2405556" y="1437030"/>
        <a:ext cx="855153" cy="427532"/>
      </dsp:txXfrm>
    </dsp:sp>
    <dsp:sp modelId="{FAF02128-8DCE-4520-B8E9-ADDDD0605EB4}">
      <dsp:nvSpPr>
        <dsp:cNvPr id="0" name=""/>
        <dsp:cNvSpPr/>
      </dsp:nvSpPr>
      <dsp:spPr>
        <a:xfrm>
          <a:off x="2494665" y="1764588"/>
          <a:ext cx="1532378" cy="1532534"/>
        </a:xfrm>
        <a:prstGeom prst="circularArrow">
          <a:avLst>
            <a:gd name="adj1" fmla="val 10980"/>
            <a:gd name="adj2" fmla="val 1142322"/>
            <a:gd name="adj3" fmla="val 4500000"/>
            <a:gd name="adj4" fmla="val 13500000"/>
            <a:gd name="adj5" fmla="val 12500"/>
          </a:avLst>
        </a:prstGeom>
        <a:gradFill rotWithShape="0">
          <a:gsLst>
            <a:gs pos="0">
              <a:schemeClr val="accent5">
                <a:hueOff val="-6622584"/>
                <a:satOff val="26541"/>
                <a:lumOff val="5752"/>
                <a:alphaOff val="0"/>
                <a:tint val="74000"/>
              </a:schemeClr>
            </a:gs>
            <a:gs pos="49000">
              <a:schemeClr val="accent5">
                <a:hueOff val="-6622584"/>
                <a:satOff val="26541"/>
                <a:lumOff val="5752"/>
                <a:alphaOff val="0"/>
                <a:tint val="96000"/>
                <a:shade val="84000"/>
                <a:satMod val="110000"/>
              </a:schemeClr>
            </a:gs>
            <a:gs pos="49100">
              <a:schemeClr val="accent5">
                <a:hueOff val="-6622584"/>
                <a:satOff val="26541"/>
                <a:lumOff val="5752"/>
                <a:alphaOff val="0"/>
                <a:shade val="55000"/>
                <a:satMod val="150000"/>
              </a:schemeClr>
            </a:gs>
            <a:gs pos="92000">
              <a:schemeClr val="accent5">
                <a:hueOff val="-6622584"/>
                <a:satOff val="26541"/>
                <a:lumOff val="5752"/>
                <a:alphaOff val="0"/>
                <a:tint val="98000"/>
                <a:shade val="90000"/>
                <a:satMod val="128000"/>
              </a:schemeClr>
            </a:gs>
            <a:gs pos="100000">
              <a:schemeClr val="accent5">
                <a:hueOff val="-6622584"/>
                <a:satOff val="26541"/>
                <a:lumOff val="5752"/>
                <a:alphaOff val="0"/>
                <a:tint val="90000"/>
                <a:shade val="97000"/>
                <a:satMod val="128000"/>
              </a:schemeClr>
            </a:gs>
          </a:gsLst>
          <a:lin ang="5400000" scaled="1"/>
        </a:gradFill>
        <a:ln>
          <a:noFill/>
        </a:ln>
        <a:effectLst>
          <a:outerShdw blurRad="39000" dist="25400" dir="5400000" rotWithShape="0">
            <a:schemeClr val="accent5">
              <a:hueOff val="-6622584"/>
              <a:satOff val="26541"/>
              <a:lumOff val="5752"/>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403D3CBC-E6A1-40F0-978C-37AE5B1CB961}">
      <dsp:nvSpPr>
        <dsp:cNvPr id="0" name=""/>
        <dsp:cNvSpPr/>
      </dsp:nvSpPr>
      <dsp:spPr>
        <a:xfrm>
          <a:off x="2832989" y="2319324"/>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Outcomes</a:t>
          </a:r>
        </a:p>
      </dsp:txBody>
      <dsp:txXfrm>
        <a:off x="2832989" y="2319324"/>
        <a:ext cx="855153" cy="427532"/>
      </dsp:txXfrm>
    </dsp:sp>
    <dsp:sp modelId="{3B92B209-996F-4935-AB5D-58EF34134F20}">
      <dsp:nvSpPr>
        <dsp:cNvPr id="0" name=""/>
        <dsp:cNvSpPr/>
      </dsp:nvSpPr>
      <dsp:spPr>
        <a:xfrm>
          <a:off x="2178186" y="2746857"/>
          <a:ext cx="1316505" cy="1317142"/>
        </a:xfrm>
        <a:prstGeom prst="blockArc">
          <a:avLst>
            <a:gd name="adj1" fmla="val 0"/>
            <a:gd name="adj2" fmla="val 18900000"/>
            <a:gd name="adj3" fmla="val 12740"/>
          </a:avLst>
        </a:prstGeom>
        <a:gradFill rotWithShape="0">
          <a:gsLst>
            <a:gs pos="0">
              <a:schemeClr val="accent5">
                <a:hueOff val="-9933876"/>
                <a:satOff val="39811"/>
                <a:lumOff val="8628"/>
                <a:alphaOff val="0"/>
                <a:tint val="74000"/>
              </a:schemeClr>
            </a:gs>
            <a:gs pos="49000">
              <a:schemeClr val="accent5">
                <a:hueOff val="-9933876"/>
                <a:satOff val="39811"/>
                <a:lumOff val="8628"/>
                <a:alphaOff val="0"/>
                <a:tint val="96000"/>
                <a:shade val="84000"/>
                <a:satMod val="110000"/>
              </a:schemeClr>
            </a:gs>
            <a:gs pos="49100">
              <a:schemeClr val="accent5">
                <a:hueOff val="-9933876"/>
                <a:satOff val="39811"/>
                <a:lumOff val="8628"/>
                <a:alphaOff val="0"/>
                <a:shade val="55000"/>
                <a:satMod val="150000"/>
              </a:schemeClr>
            </a:gs>
            <a:gs pos="92000">
              <a:schemeClr val="accent5">
                <a:hueOff val="-9933876"/>
                <a:satOff val="39811"/>
                <a:lumOff val="8628"/>
                <a:alphaOff val="0"/>
                <a:tint val="98000"/>
                <a:shade val="90000"/>
                <a:satMod val="128000"/>
              </a:schemeClr>
            </a:gs>
            <a:gs pos="100000">
              <a:schemeClr val="accent5">
                <a:hueOff val="-9933876"/>
                <a:satOff val="39811"/>
                <a:lumOff val="8628"/>
                <a:alphaOff val="0"/>
                <a:tint val="90000"/>
                <a:shade val="97000"/>
                <a:satMod val="128000"/>
              </a:schemeClr>
            </a:gs>
          </a:gsLst>
          <a:lin ang="5400000" scaled="1"/>
        </a:gradFill>
        <a:ln>
          <a:noFill/>
        </a:ln>
        <a:effectLst>
          <a:outerShdw blurRad="39000" dist="25400" dir="5400000" rotWithShape="0">
            <a:schemeClr val="accent5">
              <a:hueOff val="-9933876"/>
              <a:satOff val="39811"/>
              <a:lumOff val="8628"/>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1B39115C-6C99-47F5-89A5-D395E99007CE}">
      <dsp:nvSpPr>
        <dsp:cNvPr id="0" name=""/>
        <dsp:cNvSpPr/>
      </dsp:nvSpPr>
      <dsp:spPr>
        <a:xfrm>
          <a:off x="2405556" y="3201619"/>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Benefits/Impact</a:t>
          </a:r>
        </a:p>
      </dsp:txBody>
      <dsp:txXfrm>
        <a:off x="2405556" y="3201619"/>
        <a:ext cx="855153" cy="427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2FF79-73B6-4314-AACF-1B9F10868304}">
      <dsp:nvSpPr>
        <dsp:cNvPr id="0" name=""/>
        <dsp:cNvSpPr/>
      </dsp:nvSpPr>
      <dsp:spPr>
        <a:xfrm rot="2569687">
          <a:off x="353602" y="54545"/>
          <a:ext cx="875034" cy="1163791"/>
        </a:xfrm>
        <a:prstGeom prst="swooshArrow">
          <a:avLst>
            <a:gd name="adj1" fmla="val 16310"/>
            <a:gd name="adj2" fmla="val 31370"/>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B18A4-8437-427D-88F4-48DC2C464CAA}">
      <dsp:nvSpPr>
        <dsp:cNvPr id="0" name=""/>
        <dsp:cNvSpPr/>
      </dsp:nvSpPr>
      <dsp:spPr>
        <a:xfrm>
          <a:off x="192456" y="12511"/>
          <a:ext cx="497764" cy="19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Light" panose="020F0302020204030204" pitchFamily="34" charset="0"/>
              <a:ea typeface="+mn-ea"/>
              <a:cs typeface="+mn-cs"/>
            </a:rPr>
            <a:t> </a:t>
          </a:r>
          <a:endParaRPr lang="en-GB" sz="1100" kern="1200" dirty="0">
            <a:solidFill>
              <a:sysClr val="windowText" lastClr="000000">
                <a:hueOff val="0"/>
                <a:satOff val="0"/>
                <a:lumOff val="0"/>
                <a:alphaOff val="0"/>
              </a:sysClr>
            </a:solidFill>
            <a:latin typeface="Calibri Light" panose="020F0302020204030204" pitchFamily="34" charset="0"/>
            <a:ea typeface="+mn-ea"/>
            <a:cs typeface="+mn-cs"/>
          </a:endParaRPr>
        </a:p>
      </dsp:txBody>
      <dsp:txXfrm>
        <a:off x="192456" y="12511"/>
        <a:ext cx="497764" cy="195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2FF79-73B6-4314-AACF-1B9F10868304}">
      <dsp:nvSpPr>
        <dsp:cNvPr id="0" name=""/>
        <dsp:cNvSpPr/>
      </dsp:nvSpPr>
      <dsp:spPr>
        <a:xfrm rot="4396374">
          <a:off x="-20549" y="213759"/>
          <a:ext cx="927323" cy="646692"/>
        </a:xfrm>
        <a:prstGeom prst="swooshArrow">
          <a:avLst>
            <a:gd name="adj1" fmla="val 16310"/>
            <a:gd name="adj2" fmla="val 31370"/>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B18A4-8437-427D-88F4-48DC2C464CAA}">
      <dsp:nvSpPr>
        <dsp:cNvPr id="0" name=""/>
        <dsp:cNvSpPr/>
      </dsp:nvSpPr>
      <dsp:spPr>
        <a:xfrm>
          <a:off x="115605" y="0"/>
          <a:ext cx="437204" cy="17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Calibri Light" panose="020F0302020204030204" pitchFamily="34" charset="0"/>
              <a:ea typeface="+mn-ea"/>
              <a:cs typeface="+mn-cs"/>
            </a:rPr>
            <a:t> </a:t>
          </a:r>
          <a:endParaRPr lang="en-GB" sz="1000" kern="1200" dirty="0">
            <a:solidFill>
              <a:sysClr val="windowText" lastClr="000000">
                <a:hueOff val="0"/>
                <a:satOff val="0"/>
                <a:lumOff val="0"/>
                <a:alphaOff val="0"/>
              </a:sysClr>
            </a:solidFill>
            <a:latin typeface="Calibri Light" panose="020F0302020204030204" pitchFamily="34" charset="0"/>
            <a:ea typeface="+mn-ea"/>
            <a:cs typeface="+mn-cs"/>
          </a:endParaRPr>
        </a:p>
      </dsp:txBody>
      <dsp:txXfrm>
        <a:off x="115605" y="0"/>
        <a:ext cx="437204" cy="1718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bwMode="auto">
          <a:xfrm>
            <a:off x="2" y="0"/>
            <a:ext cx="2949575" cy="496888"/>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eaLnBrk="0" hangingPunct="0">
              <a:defRPr sz="1200"/>
            </a:lvl1pPr>
          </a:lstStyle>
          <a:p>
            <a:pPr>
              <a:defRPr/>
            </a:pPr>
            <a:endParaRPr lang="en-GB" dirty="0">
              <a:latin typeface="Calibri Light" panose="020F0302020204030204" pitchFamily="34" charset="0"/>
              <a:cs typeface="Calibri Light" panose="020F0302020204030204" pitchFamily="34" charset="0"/>
            </a:endParaRPr>
          </a:p>
        </p:txBody>
      </p:sp>
      <p:sp>
        <p:nvSpPr>
          <p:cNvPr id="313347" name="Rectangle 3"/>
          <p:cNvSpPr>
            <a:spLocks noGrp="1" noChangeArrowheads="1"/>
          </p:cNvSpPr>
          <p:nvPr>
            <p:ph type="dt" sz="quarter" idx="1"/>
          </p:nvPr>
        </p:nvSpPr>
        <p:spPr bwMode="auto">
          <a:xfrm>
            <a:off x="3856040" y="0"/>
            <a:ext cx="2949575" cy="496888"/>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eaLnBrk="0" hangingPunct="0">
              <a:defRPr sz="1200"/>
            </a:lvl1pPr>
          </a:lstStyle>
          <a:p>
            <a:pPr>
              <a:defRPr/>
            </a:pPr>
            <a:fld id="{A80E1508-16B8-4995-BBCB-01F3EFEA929A}" type="datetimeFigureOut">
              <a:rPr lang="en-US">
                <a:latin typeface="Calibri Light" panose="020F0302020204030204" pitchFamily="34" charset="0"/>
                <a:cs typeface="Calibri Light" panose="020F0302020204030204" pitchFamily="34" charset="0"/>
              </a:rPr>
              <a:pPr>
                <a:defRPr/>
              </a:pPr>
              <a:t>4/24/2025</a:t>
            </a:fld>
            <a:endParaRPr lang="en-GB" dirty="0">
              <a:latin typeface="Calibri Light" panose="020F0302020204030204" pitchFamily="34" charset="0"/>
              <a:cs typeface="Calibri Light" panose="020F0302020204030204" pitchFamily="34" charset="0"/>
            </a:endParaRPr>
          </a:p>
        </p:txBody>
      </p:sp>
      <p:sp>
        <p:nvSpPr>
          <p:cNvPr id="313348" name="Rectangle 4"/>
          <p:cNvSpPr>
            <a:spLocks noGrp="1" noChangeArrowheads="1"/>
          </p:cNvSpPr>
          <p:nvPr>
            <p:ph type="ftr" sz="quarter" idx="2"/>
          </p:nvPr>
        </p:nvSpPr>
        <p:spPr bwMode="auto">
          <a:xfrm>
            <a:off x="2" y="9440864"/>
            <a:ext cx="2949575" cy="496887"/>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eaLnBrk="0" hangingPunct="0">
              <a:defRPr sz="1200"/>
            </a:lvl1pPr>
          </a:lstStyle>
          <a:p>
            <a:pPr>
              <a:defRPr/>
            </a:pPr>
            <a:endParaRPr lang="en-GB" dirty="0">
              <a:latin typeface="Calibri Light" panose="020F0302020204030204" pitchFamily="34" charset="0"/>
              <a:cs typeface="Calibri Light" panose="020F0302020204030204" pitchFamily="34" charset="0"/>
            </a:endParaRPr>
          </a:p>
        </p:txBody>
      </p:sp>
      <p:sp>
        <p:nvSpPr>
          <p:cNvPr id="313349" name="Rectangle 5"/>
          <p:cNvSpPr>
            <a:spLocks noGrp="1" noChangeArrowheads="1"/>
          </p:cNvSpPr>
          <p:nvPr>
            <p:ph type="sldNum" sz="quarter" idx="3"/>
          </p:nvPr>
        </p:nvSpPr>
        <p:spPr bwMode="auto">
          <a:xfrm>
            <a:off x="3856040" y="9440864"/>
            <a:ext cx="2949575" cy="496887"/>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eaLnBrk="0" hangingPunct="0">
              <a:defRPr sz="1200"/>
            </a:lvl1pPr>
          </a:lstStyle>
          <a:p>
            <a:pPr>
              <a:defRPr/>
            </a:pPr>
            <a:fld id="{628836AC-6681-4797-9A49-CB9FEA78CE6A}" type="slidenum">
              <a:rPr lang="en-GB">
                <a:latin typeface="Calibri Light" panose="020F0302020204030204" pitchFamily="34" charset="0"/>
                <a:cs typeface="Calibri Light" panose="020F0302020204030204" pitchFamily="34" charset="0"/>
              </a:rPr>
              <a:pPr>
                <a:defRPr/>
              </a:pPr>
              <a:t>‹#›</a:t>
            </a:fld>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440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6888"/>
          </a:xfrm>
          <a:prstGeom prst="rect">
            <a:avLst/>
          </a:prstGeom>
        </p:spPr>
        <p:txBody>
          <a:bodyPr vert="horz" wrap="square" lIns="91420" tIns="45710" rIns="91420" bIns="45710" numCol="1" anchor="t" anchorCtr="0" compatLnSpc="1">
            <a:prstTxWarp prst="textNoShape">
              <a:avLst/>
            </a:prstTxWarp>
          </a:bodyPr>
          <a:lstStyle>
            <a:lvl1pPr>
              <a:defRPr sz="1200">
                <a:latin typeface="Calibri Light" panose="020F0302020204030204" pitchFamily="34" charset="0"/>
                <a:cs typeface="Calibri Light" panose="020F0302020204030204" pitchFamily="34" charset="0"/>
              </a:defRPr>
            </a:lvl1pPr>
          </a:lstStyle>
          <a:p>
            <a:pPr>
              <a:defRPr/>
            </a:pPr>
            <a:endParaRPr lang="en-GB" dirty="0"/>
          </a:p>
        </p:txBody>
      </p:sp>
      <p:sp>
        <p:nvSpPr>
          <p:cNvPr id="3" name="Date Placeholder 2"/>
          <p:cNvSpPr>
            <a:spLocks noGrp="1"/>
          </p:cNvSpPr>
          <p:nvPr>
            <p:ph type="dt" idx="1"/>
          </p:nvPr>
        </p:nvSpPr>
        <p:spPr>
          <a:xfrm>
            <a:off x="3856040" y="0"/>
            <a:ext cx="2949575" cy="496888"/>
          </a:xfrm>
          <a:prstGeom prst="rect">
            <a:avLst/>
          </a:prstGeom>
        </p:spPr>
        <p:txBody>
          <a:bodyPr vert="horz" lIns="91420" tIns="45710" rIns="91420" bIns="45710" rtlCol="0"/>
          <a:lstStyle>
            <a:lvl1pPr algn="r" fontAlgn="auto">
              <a:spcBef>
                <a:spcPts val="0"/>
              </a:spcBef>
              <a:spcAft>
                <a:spcPts val="0"/>
              </a:spcAft>
              <a:defRPr sz="1200">
                <a:latin typeface="Calibri Light" panose="020F0302020204030204" pitchFamily="34" charset="0"/>
                <a:cs typeface="+mn-cs"/>
              </a:defRPr>
            </a:lvl1pPr>
          </a:lstStyle>
          <a:p>
            <a:pPr>
              <a:defRPr/>
            </a:pPr>
            <a:fld id="{E9C61F10-E029-43BB-9D21-3A2154AF49B3}" type="datetimeFigureOut">
              <a:rPr lang="en-US" smtClean="0"/>
              <a:pPr>
                <a:defRPr/>
              </a:pPr>
              <a:t>4/24/2025</a:t>
            </a:fld>
            <a:endParaRPr lang="en-GB"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20" tIns="45710" rIns="91420" bIns="45710" rtlCol="0" anchor="ctr"/>
          <a:lstStyle/>
          <a:p>
            <a:pPr lvl="0"/>
            <a:endParaRPr lang="en-GB" noProof="0" dirty="0"/>
          </a:p>
        </p:txBody>
      </p:sp>
      <p:sp>
        <p:nvSpPr>
          <p:cNvPr id="5" name="Notes Placeholder 4"/>
          <p:cNvSpPr>
            <a:spLocks noGrp="1"/>
          </p:cNvSpPr>
          <p:nvPr>
            <p:ph type="body" sz="quarter" idx="3"/>
          </p:nvPr>
        </p:nvSpPr>
        <p:spPr>
          <a:xfrm>
            <a:off x="681039" y="4721227"/>
            <a:ext cx="5445125" cy="4471988"/>
          </a:xfrm>
          <a:prstGeom prst="rect">
            <a:avLst/>
          </a:prstGeom>
        </p:spPr>
        <p:txBody>
          <a:bodyPr vert="horz" lIns="91420" tIns="45710" rIns="91420" bIns="4571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2" y="9440864"/>
            <a:ext cx="2949575" cy="496887"/>
          </a:xfrm>
          <a:prstGeom prst="rect">
            <a:avLst/>
          </a:prstGeom>
        </p:spPr>
        <p:txBody>
          <a:bodyPr vert="horz" wrap="square" lIns="91420" tIns="45710" rIns="91420" bIns="45710" numCol="1" anchor="b" anchorCtr="0" compatLnSpc="1">
            <a:prstTxWarp prst="textNoShape">
              <a:avLst/>
            </a:prstTxWarp>
          </a:bodyPr>
          <a:lstStyle>
            <a:lvl1pPr>
              <a:defRPr sz="1200">
                <a:latin typeface="Calibri Light" panose="020F0302020204030204" pitchFamily="34" charset="0"/>
                <a:cs typeface="Calibri Light" panose="020F0302020204030204" pitchFamily="34" charset="0"/>
              </a:defRPr>
            </a:lvl1pPr>
          </a:lstStyle>
          <a:p>
            <a:pPr>
              <a:defRPr/>
            </a:pPr>
            <a:endParaRPr lang="en-GB" dirty="0"/>
          </a:p>
        </p:txBody>
      </p:sp>
      <p:sp>
        <p:nvSpPr>
          <p:cNvPr id="7" name="Slide Number Placeholder 6"/>
          <p:cNvSpPr>
            <a:spLocks noGrp="1"/>
          </p:cNvSpPr>
          <p:nvPr>
            <p:ph type="sldNum" sz="quarter" idx="5"/>
          </p:nvPr>
        </p:nvSpPr>
        <p:spPr>
          <a:xfrm>
            <a:off x="3856040" y="9440864"/>
            <a:ext cx="2949575" cy="496887"/>
          </a:xfrm>
          <a:prstGeom prst="rect">
            <a:avLst/>
          </a:prstGeom>
        </p:spPr>
        <p:txBody>
          <a:bodyPr vert="horz" lIns="91420" tIns="45710" rIns="91420" bIns="45710" rtlCol="0" anchor="b"/>
          <a:lstStyle>
            <a:lvl1pPr algn="r" fontAlgn="auto">
              <a:spcBef>
                <a:spcPts val="0"/>
              </a:spcBef>
              <a:spcAft>
                <a:spcPts val="0"/>
              </a:spcAft>
              <a:defRPr sz="1200">
                <a:latin typeface="Calibri Light" panose="020F0302020204030204" pitchFamily="34" charset="0"/>
                <a:cs typeface="+mn-cs"/>
              </a:defRPr>
            </a:lvl1pPr>
          </a:lstStyle>
          <a:p>
            <a:pPr>
              <a:defRPr/>
            </a:pPr>
            <a:fld id="{49233896-7301-4493-967F-C703F15175AE}" type="slidenum">
              <a:rPr lang="en-GB" smtClean="0"/>
              <a:pPr>
                <a:defRPr/>
              </a:pPr>
              <a:t>‹#›</a:t>
            </a:fld>
            <a:endParaRPr lang="en-GB" dirty="0"/>
          </a:p>
        </p:txBody>
      </p:sp>
    </p:spTree>
    <p:extLst>
      <p:ext uri="{BB962C8B-B14F-4D97-AF65-F5344CB8AC3E}">
        <p14:creationId xmlns:p14="http://schemas.microsoft.com/office/powerpoint/2010/main" val="888683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1</a:t>
            </a:fld>
            <a:endParaRPr lang="en-GB"/>
          </a:p>
        </p:txBody>
      </p:sp>
    </p:spTree>
    <p:extLst>
      <p:ext uri="{BB962C8B-B14F-4D97-AF65-F5344CB8AC3E}">
        <p14:creationId xmlns:p14="http://schemas.microsoft.com/office/powerpoint/2010/main" val="127984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307CE7C6-6E01-490D-AB6A-8652F0ACE949}" type="slidenum">
              <a:rPr lang="en-GB"/>
              <a:pPr/>
              <a:t>11</a:t>
            </a:fld>
            <a:endParaRPr lang="en-GB"/>
          </a:p>
        </p:txBody>
      </p:sp>
      <p:sp>
        <p:nvSpPr>
          <p:cNvPr id="80897" name="Text Box 1"/>
          <p:cNvSpPr txBox="1">
            <a:spLocks noChangeArrowheads="1"/>
          </p:cNvSpPr>
          <p:nvPr/>
        </p:nvSpPr>
        <p:spPr bwMode="auto">
          <a:xfrm>
            <a:off x="1132947" y="744499"/>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2" tIns="45656" rIns="91312" bIns="45656" anchor="ctr"/>
          <a:lstStyle/>
          <a:p>
            <a:endParaRPr lang="en-US" dirty="0">
              <a:latin typeface="Calibri Light" panose="020F0302020204030204" pitchFamily="34" charset="0"/>
              <a:cs typeface="Calibri Light" panose="020F0302020204030204" pitchFamily="34" charset="0"/>
            </a:endParaRPr>
          </a:p>
        </p:txBody>
      </p:sp>
      <p:sp>
        <p:nvSpPr>
          <p:cNvPr id="80898" name="Rectangle 2"/>
          <p:cNvSpPr txBox="1">
            <a:spLocks noGrp="1" noChangeArrowheads="1"/>
          </p:cNvSpPr>
          <p:nvPr>
            <p:ph type="body"/>
          </p:nvPr>
        </p:nvSpPr>
        <p:spPr bwMode="auto">
          <a:xfrm>
            <a:off x="906358" y="4715153"/>
            <a:ext cx="4961359"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extLst>
      <p:ext uri="{BB962C8B-B14F-4D97-AF65-F5344CB8AC3E}">
        <p14:creationId xmlns:p14="http://schemas.microsoft.com/office/powerpoint/2010/main" val="234022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nl-NL"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13</a:t>
            </a:fld>
            <a:endParaRPr lang="en-US"/>
          </a:p>
        </p:txBody>
      </p:sp>
      <p:sp>
        <p:nvSpPr>
          <p:cNvPr id="5" name="Date Placeholder 4"/>
          <p:cNvSpPr>
            <a:spLocks noGrp="1"/>
          </p:cNvSpPr>
          <p:nvPr>
            <p:ph type="dt" idx="11"/>
          </p:nvPr>
        </p:nvSpPr>
        <p:spPr/>
        <p:txBody>
          <a:bodyPr/>
          <a:lstStyle/>
          <a:p>
            <a:pPr>
              <a:defRPr/>
            </a:pPr>
            <a:fld id="{B8C970B1-F3DB-4DDE-B9FE-88F8FA613EE3}"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PM2 course</a:t>
            </a:r>
          </a:p>
        </p:txBody>
      </p:sp>
    </p:spTree>
    <p:extLst>
      <p:ext uri="{BB962C8B-B14F-4D97-AF65-F5344CB8AC3E}">
        <p14:creationId xmlns:p14="http://schemas.microsoft.com/office/powerpoint/2010/main" val="230541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16</a:t>
            </a:fld>
            <a:endParaRPr lang="en-US"/>
          </a:p>
        </p:txBody>
      </p:sp>
      <p:sp>
        <p:nvSpPr>
          <p:cNvPr id="5" name="Date Placeholder 4"/>
          <p:cNvSpPr>
            <a:spLocks noGrp="1"/>
          </p:cNvSpPr>
          <p:nvPr>
            <p:ph type="dt" idx="11"/>
          </p:nvPr>
        </p:nvSpPr>
        <p:spPr/>
        <p:txBody>
          <a:bodyPr/>
          <a:lstStyle/>
          <a:p>
            <a:pPr>
              <a:defRPr/>
            </a:pPr>
            <a:fld id="{AAA213C4-19E4-482A-A81C-0DCCDB174446}"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PM2 course</a:t>
            </a:r>
          </a:p>
        </p:txBody>
      </p:sp>
    </p:spTree>
    <p:extLst>
      <p:ext uri="{BB962C8B-B14F-4D97-AF65-F5344CB8AC3E}">
        <p14:creationId xmlns:p14="http://schemas.microsoft.com/office/powerpoint/2010/main" val="361739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18</a:t>
            </a:fld>
            <a:endParaRPr lang="en-GB"/>
          </a:p>
        </p:txBody>
      </p:sp>
    </p:spTree>
    <p:extLst>
      <p:ext uri="{BB962C8B-B14F-4D97-AF65-F5344CB8AC3E}">
        <p14:creationId xmlns:p14="http://schemas.microsoft.com/office/powerpoint/2010/main" val="315069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19</a:t>
            </a:fld>
            <a:endParaRPr lang="en-US"/>
          </a:p>
        </p:txBody>
      </p:sp>
      <p:sp>
        <p:nvSpPr>
          <p:cNvPr id="5" name="Date Placeholder 4"/>
          <p:cNvSpPr>
            <a:spLocks noGrp="1"/>
          </p:cNvSpPr>
          <p:nvPr>
            <p:ph type="dt" idx="11"/>
          </p:nvPr>
        </p:nvSpPr>
        <p:spPr/>
        <p:txBody>
          <a:bodyPr/>
          <a:lstStyle/>
          <a:p>
            <a:pPr>
              <a:defRPr/>
            </a:pPr>
            <a:fld id="{389D2D71-AD42-4A79-AFAE-7C23508397FF}"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77004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20</a:t>
            </a:fld>
            <a:endParaRPr lang="en-US"/>
          </a:p>
        </p:txBody>
      </p:sp>
      <p:sp>
        <p:nvSpPr>
          <p:cNvPr id="5" name="Date Placeholder 4"/>
          <p:cNvSpPr>
            <a:spLocks noGrp="1"/>
          </p:cNvSpPr>
          <p:nvPr>
            <p:ph type="dt" idx="11"/>
          </p:nvPr>
        </p:nvSpPr>
        <p:spPr/>
        <p:txBody>
          <a:bodyPr/>
          <a:lstStyle/>
          <a:p>
            <a:pPr>
              <a:defRPr/>
            </a:pPr>
            <a:fld id="{A61101B8-367B-4598-8D77-6575EA67641B}"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75915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endParaRPr lang="en-GB" dirty="0"/>
          </a:p>
          <a:p>
            <a:endParaRPr lang="en-GB"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21</a:t>
            </a:fld>
            <a:endParaRPr lang="en-GB"/>
          </a:p>
        </p:txBody>
      </p:sp>
    </p:spTree>
    <p:extLst>
      <p:ext uri="{BB962C8B-B14F-4D97-AF65-F5344CB8AC3E}">
        <p14:creationId xmlns:p14="http://schemas.microsoft.com/office/powerpoint/2010/main" val="414573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22</a:t>
            </a:fld>
            <a:endParaRPr lang="en-US"/>
          </a:p>
        </p:txBody>
      </p:sp>
      <p:sp>
        <p:nvSpPr>
          <p:cNvPr id="5" name="Date Placeholder 4"/>
          <p:cNvSpPr>
            <a:spLocks noGrp="1"/>
          </p:cNvSpPr>
          <p:nvPr>
            <p:ph type="dt" idx="11"/>
          </p:nvPr>
        </p:nvSpPr>
        <p:spPr/>
        <p:txBody>
          <a:bodyPr/>
          <a:lstStyle/>
          <a:p>
            <a:pPr>
              <a:defRPr/>
            </a:pPr>
            <a:fld id="{114AA239-FA1D-46B6-8A6B-B4A9F9FBD56B}"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428001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0488" y="742950"/>
            <a:ext cx="6616700" cy="3722688"/>
          </a:xfrm>
          <a:ln/>
        </p:spPr>
      </p:sp>
      <p:sp>
        <p:nvSpPr>
          <p:cNvPr id="17410" name="Rectangle 3"/>
          <p:cNvSpPr>
            <a:spLocks noGrp="1" noChangeArrowheads="1"/>
          </p:cNvSpPr>
          <p:nvPr>
            <p:ph type="body" idx="1"/>
          </p:nvPr>
        </p:nvSpPr>
        <p:spPr>
          <a:noFill/>
        </p:spPr>
        <p:txBody>
          <a:bodyPr/>
          <a:lstStyle/>
          <a:p>
            <a:endParaRPr lang="en-GB" dirty="0">
              <a:latin typeface="Times New Roman" pitchFamily="18" charset="0"/>
              <a:ea typeface="ＭＳ Ｐゴシック"/>
              <a:cs typeface="Calibri Light" panose="020F0302020204030204" pitchFamily="34" charset="0"/>
            </a:endParaRPr>
          </a:p>
        </p:txBody>
      </p:sp>
      <p:sp>
        <p:nvSpPr>
          <p:cNvPr id="2" name="Date Placeholder 1"/>
          <p:cNvSpPr>
            <a:spLocks noGrp="1"/>
          </p:cNvSpPr>
          <p:nvPr>
            <p:ph type="dt" idx="10"/>
          </p:nvPr>
        </p:nvSpPr>
        <p:spPr/>
        <p:txBody>
          <a:bodyPr/>
          <a:lstStyle/>
          <a:p>
            <a:pPr>
              <a:defRPr/>
            </a:pPr>
            <a:fld id="{42703E75-7764-4DE2-8304-ADAAF760F657}" type="datetime3">
              <a:rPr lang="en-US" smtClean="0"/>
              <a:pPr>
                <a:defRPr/>
              </a:pPr>
              <a:t>24 April 2025</a:t>
            </a:fld>
            <a:endParaRPr lang="en-GB"/>
          </a:p>
        </p:txBody>
      </p:sp>
      <p:sp>
        <p:nvSpPr>
          <p:cNvPr id="3" name="Footer Placeholder 2"/>
          <p:cNvSpPr>
            <a:spLocks noGrp="1"/>
          </p:cNvSpPr>
          <p:nvPr>
            <p:ph type="ftr" sz="quarter" idx="11"/>
          </p:nvPr>
        </p:nvSpPr>
        <p:spPr/>
        <p:txBody>
          <a:bodyPr/>
          <a:lstStyle/>
          <a:p>
            <a:pPr>
              <a:defRPr/>
            </a:pPr>
            <a:r>
              <a:rPr lang="en-GB"/>
              <a:t>BMC</a:t>
            </a:r>
          </a:p>
        </p:txBody>
      </p:sp>
      <p:sp>
        <p:nvSpPr>
          <p:cNvPr id="4" name="Header Placeholder 3"/>
          <p:cNvSpPr>
            <a:spLocks noGrp="1"/>
          </p:cNvSpPr>
          <p:nvPr>
            <p:ph type="hdr" sz="quarter" idx="12"/>
          </p:nvPr>
        </p:nvSpPr>
        <p:spPr/>
        <p:txBody>
          <a:bodyPr/>
          <a:lstStyle/>
          <a:p>
            <a:pPr>
              <a:defRPr/>
            </a:pPr>
            <a:r>
              <a:rPr lang="en-GB"/>
              <a:t>PM² course</a:t>
            </a:r>
          </a:p>
        </p:txBody>
      </p:sp>
    </p:spTree>
    <p:extLst>
      <p:ext uri="{BB962C8B-B14F-4D97-AF65-F5344CB8AC3E}">
        <p14:creationId xmlns:p14="http://schemas.microsoft.com/office/powerpoint/2010/main" val="225013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24</a:t>
            </a:fld>
            <a:endParaRPr lang="en-US"/>
          </a:p>
        </p:txBody>
      </p:sp>
      <p:sp>
        <p:nvSpPr>
          <p:cNvPr id="5" name="Date Placeholder 4"/>
          <p:cNvSpPr>
            <a:spLocks noGrp="1"/>
          </p:cNvSpPr>
          <p:nvPr>
            <p:ph type="dt" idx="11"/>
          </p:nvPr>
        </p:nvSpPr>
        <p:spPr/>
        <p:txBody>
          <a:bodyPr/>
          <a:lstStyle/>
          <a:p>
            <a:pPr>
              <a:defRPr/>
            </a:pPr>
            <a:fld id="{FE9AC958-E12C-452A-AEE0-2F3B587D41BF}"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79216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2</a:t>
            </a:fld>
            <a:endParaRPr lang="en-GB"/>
          </a:p>
        </p:txBody>
      </p:sp>
    </p:spTree>
    <p:extLst>
      <p:ext uri="{BB962C8B-B14F-4D97-AF65-F5344CB8AC3E}">
        <p14:creationId xmlns:p14="http://schemas.microsoft.com/office/powerpoint/2010/main" val="398565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97E4835B-2E68-46F3-BA72-03F719F8EECD}" type="slidenum">
              <a:rPr lang="en-GB" smtClean="0">
                <a:solidFill>
                  <a:prstClr val="black"/>
                </a:solidFill>
              </a:rPr>
              <a:pPr/>
              <a:t>25</a:t>
            </a:fld>
            <a:endParaRPr lang="en-GB">
              <a:solidFill>
                <a:prstClr val="black"/>
              </a:solidFill>
            </a:endParaRPr>
          </a:p>
        </p:txBody>
      </p:sp>
      <p:sp>
        <p:nvSpPr>
          <p:cNvPr id="5" name="Date Placeholder 4"/>
          <p:cNvSpPr>
            <a:spLocks noGrp="1"/>
          </p:cNvSpPr>
          <p:nvPr>
            <p:ph type="dt" idx="11"/>
          </p:nvPr>
        </p:nvSpPr>
        <p:spPr/>
        <p:txBody>
          <a:bodyPr/>
          <a:lstStyle/>
          <a:p>
            <a:pPr>
              <a:defRPr/>
            </a:pPr>
            <a:fld id="{FBCF3D5F-39D3-46E5-93A4-E8E1A470121B}" type="datetime3">
              <a:rPr lang="en-US" smtClean="0">
                <a:solidFill>
                  <a:prstClr val="black"/>
                </a:solidFill>
              </a:rPr>
              <a:pPr>
                <a:defRPr/>
              </a:pPr>
              <a:t>24 April 2025</a:t>
            </a:fld>
            <a:endParaRPr lang="en-GB">
              <a:solidFill>
                <a:prstClr val="black"/>
              </a:solidFill>
            </a:endParaRPr>
          </a:p>
        </p:txBody>
      </p:sp>
      <p:sp>
        <p:nvSpPr>
          <p:cNvPr id="6" name="Footer Placeholder 5"/>
          <p:cNvSpPr>
            <a:spLocks noGrp="1"/>
          </p:cNvSpPr>
          <p:nvPr>
            <p:ph type="ftr" sz="quarter" idx="12"/>
          </p:nvPr>
        </p:nvSpPr>
        <p:spPr/>
        <p:txBody>
          <a:bodyPr/>
          <a:lstStyle/>
          <a:p>
            <a:pPr>
              <a:defRPr/>
            </a:pPr>
            <a:r>
              <a:rPr lang="en-GB">
                <a:solidFill>
                  <a:prstClr val="black"/>
                </a:solidFill>
              </a:rPr>
              <a:t>BMC</a:t>
            </a:r>
          </a:p>
        </p:txBody>
      </p:sp>
      <p:sp>
        <p:nvSpPr>
          <p:cNvPr id="7" name="Header Placeholder 6"/>
          <p:cNvSpPr>
            <a:spLocks noGrp="1"/>
          </p:cNvSpPr>
          <p:nvPr>
            <p:ph type="hdr" sz="quarter" idx="13"/>
          </p:nvPr>
        </p:nvSpPr>
        <p:spPr/>
        <p:txBody>
          <a:bodyPr/>
          <a:lstStyle/>
          <a:p>
            <a:pPr>
              <a:defRPr/>
            </a:pPr>
            <a:r>
              <a:rPr lang="en-GB">
                <a:solidFill>
                  <a:prstClr val="black"/>
                </a:solidFill>
              </a:rPr>
              <a:t>PM2 course</a:t>
            </a:r>
          </a:p>
        </p:txBody>
      </p:sp>
    </p:spTree>
    <p:extLst>
      <p:ext uri="{BB962C8B-B14F-4D97-AF65-F5344CB8AC3E}">
        <p14:creationId xmlns:p14="http://schemas.microsoft.com/office/powerpoint/2010/main" val="349087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26</a:t>
            </a:fld>
            <a:endParaRPr lang="en-US"/>
          </a:p>
        </p:txBody>
      </p:sp>
      <p:sp>
        <p:nvSpPr>
          <p:cNvPr id="5" name="Date Placeholder 4"/>
          <p:cNvSpPr>
            <a:spLocks noGrp="1"/>
          </p:cNvSpPr>
          <p:nvPr>
            <p:ph type="dt" idx="11"/>
          </p:nvPr>
        </p:nvSpPr>
        <p:spPr/>
        <p:txBody>
          <a:bodyPr/>
          <a:lstStyle/>
          <a:p>
            <a:pPr>
              <a:defRPr/>
            </a:pPr>
            <a:fld id="{8C8F14B5-7DC2-4062-AA80-31F06302093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00822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27</a:t>
            </a:fld>
            <a:endParaRPr lang="en-US"/>
          </a:p>
        </p:txBody>
      </p:sp>
      <p:sp>
        <p:nvSpPr>
          <p:cNvPr id="5" name="Date Placeholder 4"/>
          <p:cNvSpPr>
            <a:spLocks noGrp="1"/>
          </p:cNvSpPr>
          <p:nvPr>
            <p:ph type="dt" idx="11"/>
          </p:nvPr>
        </p:nvSpPr>
        <p:spPr/>
        <p:txBody>
          <a:bodyPr/>
          <a:lstStyle/>
          <a:p>
            <a:pPr>
              <a:defRPr/>
            </a:pPr>
            <a:fld id="{05CE2BA5-D985-4D28-84EE-B6304DF9172E}"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721258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28</a:t>
            </a:fld>
            <a:endParaRPr lang="en-US"/>
          </a:p>
        </p:txBody>
      </p:sp>
      <p:sp>
        <p:nvSpPr>
          <p:cNvPr id="5" name="Date Placeholder 4"/>
          <p:cNvSpPr>
            <a:spLocks noGrp="1"/>
          </p:cNvSpPr>
          <p:nvPr>
            <p:ph type="dt" idx="11"/>
          </p:nvPr>
        </p:nvSpPr>
        <p:spPr/>
        <p:txBody>
          <a:bodyPr/>
          <a:lstStyle/>
          <a:p>
            <a:pPr>
              <a:defRPr/>
            </a:pPr>
            <a:fld id="{AC84FDE4-332B-448E-AC0F-DE2461A2D827}"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384758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IE" dirty="0"/>
          </a:p>
        </p:txBody>
      </p:sp>
      <p:sp>
        <p:nvSpPr>
          <p:cNvPr id="4" name="Slide Number Placeholder 3"/>
          <p:cNvSpPr>
            <a:spLocks noGrp="1"/>
          </p:cNvSpPr>
          <p:nvPr>
            <p:ph type="sldNum" sz="quarter" idx="5"/>
          </p:nvPr>
        </p:nvSpPr>
        <p:spPr/>
        <p:txBody>
          <a:bodyPr/>
          <a:lstStyle/>
          <a:p>
            <a:pPr>
              <a:defRPr/>
            </a:pPr>
            <a:fld id="{49233896-7301-4493-967F-C703F15175AE}" type="slidenum">
              <a:rPr lang="en-GB" smtClean="0"/>
              <a:pPr>
                <a:defRPr/>
              </a:pPr>
              <a:t>29</a:t>
            </a:fld>
            <a:endParaRPr lang="en-GB"/>
          </a:p>
        </p:txBody>
      </p:sp>
    </p:spTree>
    <p:extLst>
      <p:ext uri="{BB962C8B-B14F-4D97-AF65-F5344CB8AC3E}">
        <p14:creationId xmlns:p14="http://schemas.microsoft.com/office/powerpoint/2010/main" val="225593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49233896-7301-4493-967F-C703F15175AE}" type="slidenum">
              <a:rPr lang="en-GB" smtClean="0"/>
              <a:pPr>
                <a:defRPr/>
              </a:pPr>
              <a:t>30</a:t>
            </a:fld>
            <a:endParaRPr lang="en-GB" dirty="0"/>
          </a:p>
        </p:txBody>
      </p:sp>
    </p:spTree>
    <p:extLst>
      <p:ext uri="{BB962C8B-B14F-4D97-AF65-F5344CB8AC3E}">
        <p14:creationId xmlns:p14="http://schemas.microsoft.com/office/powerpoint/2010/main" val="360918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D5CC-B39C-4CEE-97D1-DFCA9E5B4693}"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57324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36</a:t>
            </a:fld>
            <a:endParaRPr lang="en-US"/>
          </a:p>
        </p:txBody>
      </p:sp>
      <p:sp>
        <p:nvSpPr>
          <p:cNvPr id="5" name="Date Placeholder 4"/>
          <p:cNvSpPr>
            <a:spLocks noGrp="1"/>
          </p:cNvSpPr>
          <p:nvPr>
            <p:ph type="dt" idx="11"/>
          </p:nvPr>
        </p:nvSpPr>
        <p:spPr/>
        <p:txBody>
          <a:bodyPr/>
          <a:lstStyle/>
          <a:p>
            <a:pPr>
              <a:defRPr/>
            </a:pPr>
            <a:fld id="{A5678640-4877-44E9-ADC9-5DC92A54A25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05347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37</a:t>
            </a:fld>
            <a:endParaRPr lang="en-US"/>
          </a:p>
        </p:txBody>
      </p:sp>
      <p:sp>
        <p:nvSpPr>
          <p:cNvPr id="5" name="Date Placeholder 4"/>
          <p:cNvSpPr>
            <a:spLocks noGrp="1"/>
          </p:cNvSpPr>
          <p:nvPr>
            <p:ph type="dt" idx="11"/>
          </p:nvPr>
        </p:nvSpPr>
        <p:spPr/>
        <p:txBody>
          <a:bodyPr/>
          <a:lstStyle/>
          <a:p>
            <a:pPr>
              <a:defRPr/>
            </a:pPr>
            <a:fld id="{A5678640-4877-44E9-ADC9-5DC92A54A25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12828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38</a:t>
            </a:fld>
            <a:endParaRPr lang="en-US"/>
          </a:p>
        </p:txBody>
      </p:sp>
      <p:sp>
        <p:nvSpPr>
          <p:cNvPr id="5" name="Date Placeholder 4"/>
          <p:cNvSpPr>
            <a:spLocks noGrp="1"/>
          </p:cNvSpPr>
          <p:nvPr>
            <p:ph type="dt" idx="11"/>
          </p:nvPr>
        </p:nvSpPr>
        <p:spPr/>
        <p:txBody>
          <a:bodyPr/>
          <a:lstStyle/>
          <a:p>
            <a:pPr>
              <a:defRPr/>
            </a:pPr>
            <a:fld id="{A5678640-4877-44E9-ADC9-5DC92A54A25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11401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4</a:t>
            </a:fld>
            <a:endParaRPr lang="en-GB"/>
          </a:p>
        </p:txBody>
      </p:sp>
    </p:spTree>
    <p:extLst>
      <p:ext uri="{BB962C8B-B14F-4D97-AF65-F5344CB8AC3E}">
        <p14:creationId xmlns:p14="http://schemas.microsoft.com/office/powerpoint/2010/main" val="1890891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39</a:t>
            </a:fld>
            <a:endParaRPr lang="en-US"/>
          </a:p>
        </p:txBody>
      </p:sp>
      <p:sp>
        <p:nvSpPr>
          <p:cNvPr id="5" name="Date Placeholder 4"/>
          <p:cNvSpPr>
            <a:spLocks noGrp="1"/>
          </p:cNvSpPr>
          <p:nvPr>
            <p:ph type="dt" idx="11"/>
          </p:nvPr>
        </p:nvSpPr>
        <p:spPr/>
        <p:txBody>
          <a:bodyPr/>
          <a:lstStyle/>
          <a:p>
            <a:pPr>
              <a:defRPr/>
            </a:pPr>
            <a:fld id="{A5678640-4877-44E9-ADC9-5DC92A54A25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75974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40</a:t>
            </a:fld>
            <a:endParaRPr lang="en-US"/>
          </a:p>
        </p:txBody>
      </p:sp>
      <p:sp>
        <p:nvSpPr>
          <p:cNvPr id="5" name="Date Placeholder 4"/>
          <p:cNvSpPr>
            <a:spLocks noGrp="1"/>
          </p:cNvSpPr>
          <p:nvPr>
            <p:ph type="dt" idx="11"/>
          </p:nvPr>
        </p:nvSpPr>
        <p:spPr/>
        <p:txBody>
          <a:bodyPr/>
          <a:lstStyle/>
          <a:p>
            <a:pPr>
              <a:defRPr/>
            </a:pPr>
            <a:fld id="{F9BA392F-35C6-4DFA-95E9-971D3DA2BC0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375851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41</a:t>
            </a:fld>
            <a:endParaRPr lang="en-US"/>
          </a:p>
        </p:txBody>
      </p:sp>
      <p:sp>
        <p:nvSpPr>
          <p:cNvPr id="5" name="Date Placeholder 4"/>
          <p:cNvSpPr>
            <a:spLocks noGrp="1"/>
          </p:cNvSpPr>
          <p:nvPr>
            <p:ph type="dt" idx="11"/>
          </p:nvPr>
        </p:nvSpPr>
        <p:spPr/>
        <p:txBody>
          <a:bodyPr/>
          <a:lstStyle/>
          <a:p>
            <a:pPr>
              <a:defRPr/>
            </a:pPr>
            <a:fld id="{BD45A107-325D-4DD5-8201-F9974AD7F156}"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119156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42</a:t>
            </a:fld>
            <a:endParaRPr lang="en-US"/>
          </a:p>
        </p:txBody>
      </p:sp>
      <p:sp>
        <p:nvSpPr>
          <p:cNvPr id="5" name="Date Placeholder 4"/>
          <p:cNvSpPr>
            <a:spLocks noGrp="1"/>
          </p:cNvSpPr>
          <p:nvPr>
            <p:ph type="dt" idx="11"/>
          </p:nvPr>
        </p:nvSpPr>
        <p:spPr/>
        <p:txBody>
          <a:bodyPr/>
          <a:lstStyle/>
          <a:p>
            <a:pPr>
              <a:defRPr/>
            </a:pPr>
            <a:fld id="{5A199E6E-FD94-4B3A-8CE3-56CF1130CC71}"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50641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43</a:t>
            </a:fld>
            <a:endParaRPr lang="en-GB"/>
          </a:p>
        </p:txBody>
      </p:sp>
    </p:spTree>
    <p:extLst>
      <p:ext uri="{BB962C8B-B14F-4D97-AF65-F5344CB8AC3E}">
        <p14:creationId xmlns:p14="http://schemas.microsoft.com/office/powerpoint/2010/main" val="2866408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lnSpc>
                <a:spcPct val="100000"/>
              </a:lnSpc>
              <a:spcBef>
                <a:spcPts val="600"/>
              </a:spcBef>
              <a:spcAft>
                <a:spcPts val="0"/>
              </a:spcAft>
              <a:buNone/>
              <a:defRPr/>
            </a:pPr>
            <a:endParaRPr lang="en-GB" dirty="0">
              <a:cs typeface="Calibri Light" panose="020F0302020204030204" pitchFamily="34" charset="0"/>
            </a:endParaRPr>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44</a:t>
            </a:fld>
            <a:endParaRPr lang="en-GB"/>
          </a:p>
        </p:txBody>
      </p:sp>
    </p:spTree>
    <p:extLst>
      <p:ext uri="{BB962C8B-B14F-4D97-AF65-F5344CB8AC3E}">
        <p14:creationId xmlns:p14="http://schemas.microsoft.com/office/powerpoint/2010/main" val="2459297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47</a:t>
            </a:fld>
            <a:endParaRPr lang="en-GB"/>
          </a:p>
        </p:txBody>
      </p:sp>
    </p:spTree>
    <p:extLst>
      <p:ext uri="{BB962C8B-B14F-4D97-AF65-F5344CB8AC3E}">
        <p14:creationId xmlns:p14="http://schemas.microsoft.com/office/powerpoint/2010/main" val="2803459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48</a:t>
            </a:fld>
            <a:endParaRPr lang="en-GB"/>
          </a:p>
        </p:txBody>
      </p:sp>
    </p:spTree>
    <p:extLst>
      <p:ext uri="{BB962C8B-B14F-4D97-AF65-F5344CB8AC3E}">
        <p14:creationId xmlns:p14="http://schemas.microsoft.com/office/powerpoint/2010/main" val="3351422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49</a:t>
            </a:fld>
            <a:endParaRPr lang="en-US"/>
          </a:p>
        </p:txBody>
      </p:sp>
      <p:sp>
        <p:nvSpPr>
          <p:cNvPr id="5" name="Date Placeholder 4"/>
          <p:cNvSpPr>
            <a:spLocks noGrp="1"/>
          </p:cNvSpPr>
          <p:nvPr>
            <p:ph type="dt" idx="11"/>
          </p:nvPr>
        </p:nvSpPr>
        <p:spPr/>
        <p:txBody>
          <a:bodyPr/>
          <a:lstStyle/>
          <a:p>
            <a:pPr>
              <a:defRPr/>
            </a:pPr>
            <a:fld id="{B58D0DE4-C9A0-4945-ADA8-540C8A0DBB27}"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4133553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51</a:t>
            </a:fld>
            <a:endParaRPr lang="en-US"/>
          </a:p>
        </p:txBody>
      </p:sp>
      <p:sp>
        <p:nvSpPr>
          <p:cNvPr id="5" name="Date Placeholder 4"/>
          <p:cNvSpPr>
            <a:spLocks noGrp="1"/>
          </p:cNvSpPr>
          <p:nvPr>
            <p:ph type="dt" idx="11"/>
          </p:nvPr>
        </p:nvSpPr>
        <p:spPr/>
        <p:txBody>
          <a:bodyPr/>
          <a:lstStyle/>
          <a:p>
            <a:pPr>
              <a:defRPr/>
            </a:pPr>
            <a:fld id="{21B7812F-DAEC-43A5-B1F6-560969A6C64F}"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40268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5</a:t>
            </a:fld>
            <a:endParaRPr lang="en-GB"/>
          </a:p>
        </p:txBody>
      </p:sp>
    </p:spTree>
    <p:extLst>
      <p:ext uri="{BB962C8B-B14F-4D97-AF65-F5344CB8AC3E}">
        <p14:creationId xmlns:p14="http://schemas.microsoft.com/office/powerpoint/2010/main" val="4144711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endParaRPr lang="en-GB"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52</a:t>
            </a:fld>
            <a:endParaRPr lang="en-GB"/>
          </a:p>
        </p:txBody>
      </p:sp>
    </p:spTree>
    <p:extLst>
      <p:ext uri="{BB962C8B-B14F-4D97-AF65-F5344CB8AC3E}">
        <p14:creationId xmlns:p14="http://schemas.microsoft.com/office/powerpoint/2010/main" val="3262086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53</a:t>
            </a:fld>
            <a:endParaRPr lang="en-US"/>
          </a:p>
        </p:txBody>
      </p:sp>
      <p:sp>
        <p:nvSpPr>
          <p:cNvPr id="5" name="Date Placeholder 4"/>
          <p:cNvSpPr>
            <a:spLocks noGrp="1"/>
          </p:cNvSpPr>
          <p:nvPr>
            <p:ph type="dt" idx="11"/>
          </p:nvPr>
        </p:nvSpPr>
        <p:spPr/>
        <p:txBody>
          <a:bodyPr/>
          <a:lstStyle/>
          <a:p>
            <a:pPr>
              <a:defRPr/>
            </a:pPr>
            <a:fld id="{B7542250-AAD5-4041-967E-AEDE8792CDA0}"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083130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54</a:t>
            </a:fld>
            <a:endParaRPr lang="en-GB"/>
          </a:p>
        </p:txBody>
      </p:sp>
    </p:spTree>
    <p:extLst>
      <p:ext uri="{BB962C8B-B14F-4D97-AF65-F5344CB8AC3E}">
        <p14:creationId xmlns:p14="http://schemas.microsoft.com/office/powerpoint/2010/main" val="1168455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55</a:t>
            </a:fld>
            <a:endParaRPr lang="en-US"/>
          </a:p>
        </p:txBody>
      </p:sp>
      <p:sp>
        <p:nvSpPr>
          <p:cNvPr id="5" name="Date Placeholder 4"/>
          <p:cNvSpPr>
            <a:spLocks noGrp="1"/>
          </p:cNvSpPr>
          <p:nvPr>
            <p:ph type="dt" idx="11"/>
          </p:nvPr>
        </p:nvSpPr>
        <p:spPr/>
        <p:txBody>
          <a:bodyPr/>
          <a:lstStyle/>
          <a:p>
            <a:pPr>
              <a:defRPr/>
            </a:pPr>
            <a:fld id="{D85CDFBF-BA84-49D9-BB84-3822FEA7CF05}"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524103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56</a:t>
            </a:fld>
            <a:endParaRPr lang="en-GB"/>
          </a:p>
        </p:txBody>
      </p:sp>
    </p:spTree>
    <p:extLst>
      <p:ext uri="{BB962C8B-B14F-4D97-AF65-F5344CB8AC3E}">
        <p14:creationId xmlns:p14="http://schemas.microsoft.com/office/powerpoint/2010/main" val="3509676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57</a:t>
            </a:fld>
            <a:endParaRPr lang="en-US"/>
          </a:p>
        </p:txBody>
      </p:sp>
      <p:sp>
        <p:nvSpPr>
          <p:cNvPr id="5" name="Date Placeholder 4"/>
          <p:cNvSpPr>
            <a:spLocks noGrp="1"/>
          </p:cNvSpPr>
          <p:nvPr>
            <p:ph type="dt" idx="11"/>
          </p:nvPr>
        </p:nvSpPr>
        <p:spPr/>
        <p:txBody>
          <a:bodyPr/>
          <a:lstStyle/>
          <a:p>
            <a:pPr>
              <a:defRPr/>
            </a:pPr>
            <a:fld id="{F43DB27E-54B8-45BB-95CE-40356E3DC271}"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738591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58</a:t>
            </a:fld>
            <a:endParaRPr lang="en-US"/>
          </a:p>
        </p:txBody>
      </p:sp>
      <p:sp>
        <p:nvSpPr>
          <p:cNvPr id="5" name="Date Placeholder 4"/>
          <p:cNvSpPr>
            <a:spLocks noGrp="1"/>
          </p:cNvSpPr>
          <p:nvPr>
            <p:ph type="dt" idx="11"/>
          </p:nvPr>
        </p:nvSpPr>
        <p:spPr/>
        <p:txBody>
          <a:bodyPr/>
          <a:lstStyle/>
          <a:p>
            <a:pPr>
              <a:defRPr/>
            </a:pPr>
            <a:fld id="{C8B50A98-5644-43C0-AFF7-3671459D6998}"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081766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59</a:t>
            </a:fld>
            <a:endParaRPr lang="en-US"/>
          </a:p>
        </p:txBody>
      </p:sp>
      <p:sp>
        <p:nvSpPr>
          <p:cNvPr id="5" name="Date Placeholder 4"/>
          <p:cNvSpPr>
            <a:spLocks noGrp="1"/>
          </p:cNvSpPr>
          <p:nvPr>
            <p:ph type="dt" idx="11"/>
          </p:nvPr>
        </p:nvSpPr>
        <p:spPr/>
        <p:txBody>
          <a:bodyPr/>
          <a:lstStyle/>
          <a:p>
            <a:pPr>
              <a:defRPr/>
            </a:pPr>
            <a:fld id="{8C8F14B5-7DC2-4062-AA80-31F06302093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359874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60</a:t>
            </a:fld>
            <a:endParaRPr lang="en-US"/>
          </a:p>
        </p:txBody>
      </p:sp>
      <p:sp>
        <p:nvSpPr>
          <p:cNvPr id="5" name="Date Placeholder 4"/>
          <p:cNvSpPr>
            <a:spLocks noGrp="1"/>
          </p:cNvSpPr>
          <p:nvPr>
            <p:ph type="dt" idx="11"/>
          </p:nvPr>
        </p:nvSpPr>
        <p:spPr/>
        <p:txBody>
          <a:bodyPr/>
          <a:lstStyle/>
          <a:p>
            <a:pPr>
              <a:defRPr/>
            </a:pPr>
            <a:fld id="{7B2B4B55-560F-4D67-BF8F-43581F84A8B6}"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23847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5">
              <a:defRPr/>
            </a:pPr>
            <a:endParaRPr lang="en-US" baseline="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61</a:t>
            </a:fld>
            <a:endParaRPr lang="en-US"/>
          </a:p>
        </p:txBody>
      </p:sp>
      <p:sp>
        <p:nvSpPr>
          <p:cNvPr id="5" name="Date Placeholder 4"/>
          <p:cNvSpPr>
            <a:spLocks noGrp="1"/>
          </p:cNvSpPr>
          <p:nvPr>
            <p:ph type="dt" idx="11"/>
          </p:nvPr>
        </p:nvSpPr>
        <p:spPr/>
        <p:txBody>
          <a:bodyPr/>
          <a:lstStyle/>
          <a:p>
            <a:pPr>
              <a:defRPr/>
            </a:pPr>
            <a:fld id="{7AB42F41-1FDF-4683-999A-8A6E715F9963}"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43219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6</a:t>
            </a:fld>
            <a:endParaRPr lang="en-GB"/>
          </a:p>
        </p:txBody>
      </p:sp>
    </p:spTree>
    <p:extLst>
      <p:ext uri="{BB962C8B-B14F-4D97-AF65-F5344CB8AC3E}">
        <p14:creationId xmlns:p14="http://schemas.microsoft.com/office/powerpoint/2010/main" val="3968357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62</a:t>
            </a:fld>
            <a:endParaRPr lang="en-US"/>
          </a:p>
        </p:txBody>
      </p:sp>
      <p:sp>
        <p:nvSpPr>
          <p:cNvPr id="5" name="Date Placeholder 4"/>
          <p:cNvSpPr>
            <a:spLocks noGrp="1"/>
          </p:cNvSpPr>
          <p:nvPr>
            <p:ph type="dt" idx="11"/>
          </p:nvPr>
        </p:nvSpPr>
        <p:spPr/>
        <p:txBody>
          <a:bodyPr/>
          <a:lstStyle/>
          <a:p>
            <a:pPr>
              <a:defRPr/>
            </a:pPr>
            <a:fld id="{A7B8DD0D-A1B2-4C96-990E-365DF6BADA2B}"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553910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endParaRPr lang="en-GB" dirty="0">
              <a:solidFill>
                <a:schemeClr val="bg2"/>
              </a:solidFill>
            </a:endParaRPr>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63</a:t>
            </a:fld>
            <a:endParaRPr lang="en-GB"/>
          </a:p>
        </p:txBody>
      </p:sp>
    </p:spTree>
    <p:extLst>
      <p:ext uri="{BB962C8B-B14F-4D97-AF65-F5344CB8AC3E}">
        <p14:creationId xmlns:p14="http://schemas.microsoft.com/office/powerpoint/2010/main" val="1889722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64</a:t>
            </a:fld>
            <a:endParaRPr lang="en-US"/>
          </a:p>
        </p:txBody>
      </p:sp>
      <p:sp>
        <p:nvSpPr>
          <p:cNvPr id="5" name="Date Placeholder 4"/>
          <p:cNvSpPr>
            <a:spLocks noGrp="1"/>
          </p:cNvSpPr>
          <p:nvPr>
            <p:ph type="dt" idx="11"/>
          </p:nvPr>
        </p:nvSpPr>
        <p:spPr/>
        <p:txBody>
          <a:bodyPr/>
          <a:lstStyle/>
          <a:p>
            <a:pPr>
              <a:defRPr/>
            </a:pPr>
            <a:fld id="{A4331FD7-B7FF-4235-83ED-CD761E1351BE}"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688228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65</a:t>
            </a:fld>
            <a:endParaRPr lang="en-GB"/>
          </a:p>
        </p:txBody>
      </p:sp>
    </p:spTree>
    <p:extLst>
      <p:ext uri="{BB962C8B-B14F-4D97-AF65-F5344CB8AC3E}">
        <p14:creationId xmlns:p14="http://schemas.microsoft.com/office/powerpoint/2010/main" val="4118858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66</a:t>
            </a:fld>
            <a:endParaRPr lang="en-US"/>
          </a:p>
        </p:txBody>
      </p:sp>
      <p:sp>
        <p:nvSpPr>
          <p:cNvPr id="5" name="Date Placeholder 4"/>
          <p:cNvSpPr>
            <a:spLocks noGrp="1"/>
          </p:cNvSpPr>
          <p:nvPr>
            <p:ph type="dt" idx="11"/>
          </p:nvPr>
        </p:nvSpPr>
        <p:spPr/>
        <p:txBody>
          <a:bodyPr/>
          <a:lstStyle/>
          <a:p>
            <a:pPr>
              <a:defRPr/>
            </a:pPr>
            <a:fld id="{A4331FD7-B7FF-4235-83ED-CD761E1351BE}"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6226665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67</a:t>
            </a:fld>
            <a:endParaRPr lang="en-GB"/>
          </a:p>
        </p:txBody>
      </p:sp>
    </p:spTree>
    <p:extLst>
      <p:ext uri="{BB962C8B-B14F-4D97-AF65-F5344CB8AC3E}">
        <p14:creationId xmlns:p14="http://schemas.microsoft.com/office/powerpoint/2010/main" val="4077617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68</a:t>
            </a:fld>
            <a:endParaRPr lang="en-US"/>
          </a:p>
        </p:txBody>
      </p:sp>
      <p:sp>
        <p:nvSpPr>
          <p:cNvPr id="5" name="Date Placeholder 4"/>
          <p:cNvSpPr>
            <a:spLocks noGrp="1"/>
          </p:cNvSpPr>
          <p:nvPr>
            <p:ph type="dt" idx="11"/>
          </p:nvPr>
        </p:nvSpPr>
        <p:spPr/>
        <p:txBody>
          <a:bodyPr/>
          <a:lstStyle/>
          <a:p>
            <a:pPr>
              <a:defRPr/>
            </a:pPr>
            <a:fld id="{A4331FD7-B7FF-4235-83ED-CD761E1351BE}"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024684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69</a:t>
            </a:fld>
            <a:endParaRPr lang="en-US"/>
          </a:p>
        </p:txBody>
      </p:sp>
      <p:sp>
        <p:nvSpPr>
          <p:cNvPr id="5" name="Date Placeholder 4"/>
          <p:cNvSpPr>
            <a:spLocks noGrp="1"/>
          </p:cNvSpPr>
          <p:nvPr>
            <p:ph type="dt" idx="11"/>
          </p:nvPr>
        </p:nvSpPr>
        <p:spPr/>
        <p:txBody>
          <a:bodyPr/>
          <a:lstStyle/>
          <a:p>
            <a:pPr>
              <a:defRPr/>
            </a:pPr>
            <a:fld id="{913B97E9-2620-471F-888E-D6052D0BED75}"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9389635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endParaRPr lang="en-GB" dirty="0"/>
          </a:p>
          <a:p>
            <a:endParaRPr lang="en-US"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70</a:t>
            </a:fld>
            <a:endParaRPr lang="en-GB"/>
          </a:p>
        </p:txBody>
      </p:sp>
    </p:spTree>
    <p:extLst>
      <p:ext uri="{BB962C8B-B14F-4D97-AF65-F5344CB8AC3E}">
        <p14:creationId xmlns:p14="http://schemas.microsoft.com/office/powerpoint/2010/main" val="4058196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71</a:t>
            </a:fld>
            <a:endParaRPr lang="en-GB"/>
          </a:p>
        </p:txBody>
      </p:sp>
    </p:spTree>
    <p:extLst>
      <p:ext uri="{BB962C8B-B14F-4D97-AF65-F5344CB8AC3E}">
        <p14:creationId xmlns:p14="http://schemas.microsoft.com/office/powerpoint/2010/main" val="208992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7</a:t>
            </a:fld>
            <a:endParaRPr lang="en-GB"/>
          </a:p>
        </p:txBody>
      </p:sp>
    </p:spTree>
    <p:extLst>
      <p:ext uri="{BB962C8B-B14F-4D97-AF65-F5344CB8AC3E}">
        <p14:creationId xmlns:p14="http://schemas.microsoft.com/office/powerpoint/2010/main" val="999101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72</a:t>
            </a:fld>
            <a:endParaRPr lang="en-GB"/>
          </a:p>
        </p:txBody>
      </p:sp>
    </p:spTree>
    <p:extLst>
      <p:ext uri="{BB962C8B-B14F-4D97-AF65-F5344CB8AC3E}">
        <p14:creationId xmlns:p14="http://schemas.microsoft.com/office/powerpoint/2010/main" val="300459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73</a:t>
            </a:fld>
            <a:endParaRPr lang="en-GB"/>
          </a:p>
        </p:txBody>
      </p:sp>
    </p:spTree>
    <p:extLst>
      <p:ext uri="{BB962C8B-B14F-4D97-AF65-F5344CB8AC3E}">
        <p14:creationId xmlns:p14="http://schemas.microsoft.com/office/powerpoint/2010/main" val="3670253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74</a:t>
            </a:fld>
            <a:endParaRPr lang="en-US"/>
          </a:p>
        </p:txBody>
      </p:sp>
      <p:sp>
        <p:nvSpPr>
          <p:cNvPr id="5" name="Date Placeholder 4"/>
          <p:cNvSpPr>
            <a:spLocks noGrp="1"/>
          </p:cNvSpPr>
          <p:nvPr>
            <p:ph type="dt" idx="11"/>
          </p:nvPr>
        </p:nvSpPr>
        <p:spPr/>
        <p:txBody>
          <a:bodyPr/>
          <a:lstStyle/>
          <a:p>
            <a:pPr>
              <a:defRPr/>
            </a:pPr>
            <a:fld id="{8C8F14B5-7DC2-4062-AA80-31F06302093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635517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75</a:t>
            </a:fld>
            <a:endParaRPr lang="en-US"/>
          </a:p>
        </p:txBody>
      </p:sp>
      <p:sp>
        <p:nvSpPr>
          <p:cNvPr id="5" name="Date Placeholder 4"/>
          <p:cNvSpPr>
            <a:spLocks noGrp="1"/>
          </p:cNvSpPr>
          <p:nvPr>
            <p:ph type="dt" idx="11"/>
          </p:nvPr>
        </p:nvSpPr>
        <p:spPr/>
        <p:txBody>
          <a:bodyPr/>
          <a:lstStyle/>
          <a:p>
            <a:pPr>
              <a:defRPr/>
            </a:pPr>
            <a:fld id="{EF36F583-A7FD-4BAA-BB10-F2A2162CFB47}"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583686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76</a:t>
            </a:fld>
            <a:endParaRPr lang="en-US"/>
          </a:p>
        </p:txBody>
      </p:sp>
      <p:sp>
        <p:nvSpPr>
          <p:cNvPr id="5" name="Date Placeholder 4"/>
          <p:cNvSpPr>
            <a:spLocks noGrp="1"/>
          </p:cNvSpPr>
          <p:nvPr>
            <p:ph type="dt" idx="11"/>
          </p:nvPr>
        </p:nvSpPr>
        <p:spPr/>
        <p:txBody>
          <a:bodyPr/>
          <a:lstStyle/>
          <a:p>
            <a:pPr>
              <a:defRPr/>
            </a:pPr>
            <a:fld id="{9A85D551-37CE-4739-8E5D-DE42C8DED929}"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69848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77</a:t>
            </a:fld>
            <a:endParaRPr lang="en-US"/>
          </a:p>
        </p:txBody>
      </p:sp>
      <p:sp>
        <p:nvSpPr>
          <p:cNvPr id="5" name="Date Placeholder 4"/>
          <p:cNvSpPr>
            <a:spLocks noGrp="1"/>
          </p:cNvSpPr>
          <p:nvPr>
            <p:ph type="dt" idx="11"/>
          </p:nvPr>
        </p:nvSpPr>
        <p:spPr/>
        <p:txBody>
          <a:bodyPr/>
          <a:lstStyle/>
          <a:p>
            <a:pPr>
              <a:defRPr/>
            </a:pPr>
            <a:fld id="{F42921AD-AD53-428E-A1B2-F60A8BF8E36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976010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6700" indent="-266700" eaLnBrk="0" hangingPunct="0">
              <a:spcBef>
                <a:spcPts val="200"/>
              </a:spcBef>
              <a:spcAft>
                <a:spcPts val="300"/>
              </a:spcAft>
              <a:buSzPct val="80000"/>
            </a:pPr>
            <a:endParaRPr lang="en-GB" sz="1200"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78</a:t>
            </a:fld>
            <a:endParaRPr lang="en-GB"/>
          </a:p>
        </p:txBody>
      </p:sp>
    </p:spTree>
    <p:extLst>
      <p:ext uri="{BB962C8B-B14F-4D97-AF65-F5344CB8AC3E}">
        <p14:creationId xmlns:p14="http://schemas.microsoft.com/office/powerpoint/2010/main" val="25805103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pPr marL="266700" indent="-266700" eaLnBrk="0" hangingPunct="0">
              <a:spcBef>
                <a:spcPts val="200"/>
              </a:spcBef>
              <a:spcAft>
                <a:spcPts val="300"/>
              </a:spcAft>
              <a:buSzPct val="80000"/>
            </a:pPr>
            <a:endParaRPr lang="en-GB" sz="1200"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79</a:t>
            </a:fld>
            <a:endParaRPr lang="en-GB"/>
          </a:p>
        </p:txBody>
      </p:sp>
    </p:spTree>
    <p:extLst>
      <p:ext uri="{BB962C8B-B14F-4D97-AF65-F5344CB8AC3E}">
        <p14:creationId xmlns:p14="http://schemas.microsoft.com/office/powerpoint/2010/main" val="1312965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80</a:t>
            </a:fld>
            <a:endParaRPr lang="en-US"/>
          </a:p>
        </p:txBody>
      </p:sp>
      <p:sp>
        <p:nvSpPr>
          <p:cNvPr id="5" name="Date Placeholder 4"/>
          <p:cNvSpPr>
            <a:spLocks noGrp="1"/>
          </p:cNvSpPr>
          <p:nvPr>
            <p:ph type="dt" idx="11"/>
          </p:nvPr>
        </p:nvSpPr>
        <p:spPr/>
        <p:txBody>
          <a:bodyPr/>
          <a:lstStyle/>
          <a:p>
            <a:pPr>
              <a:defRPr/>
            </a:pPr>
            <a:fld id="{5F672301-7FB6-45BF-9CED-FFD6E302BA83}"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386637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6700" indent="-266700" eaLnBrk="0" hangingPunct="0">
              <a:spcBef>
                <a:spcPts val="200"/>
              </a:spcBef>
              <a:spcAft>
                <a:spcPts val="300"/>
              </a:spcAft>
              <a:buSzPct val="80000"/>
            </a:pPr>
            <a:endParaRPr lang="en-GB" sz="1200"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81</a:t>
            </a:fld>
            <a:endParaRPr lang="en-GB"/>
          </a:p>
        </p:txBody>
      </p:sp>
    </p:spTree>
    <p:extLst>
      <p:ext uri="{BB962C8B-B14F-4D97-AF65-F5344CB8AC3E}">
        <p14:creationId xmlns:p14="http://schemas.microsoft.com/office/powerpoint/2010/main" val="337379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233896-7301-4493-967F-C703F15175AE}" type="slidenum">
              <a:rPr lang="en-GB" smtClean="0"/>
              <a:pPr>
                <a:defRPr/>
              </a:pPr>
              <a:t>8</a:t>
            </a:fld>
            <a:endParaRPr lang="en-GB"/>
          </a:p>
        </p:txBody>
      </p:sp>
    </p:spTree>
    <p:extLst>
      <p:ext uri="{BB962C8B-B14F-4D97-AF65-F5344CB8AC3E}">
        <p14:creationId xmlns:p14="http://schemas.microsoft.com/office/powerpoint/2010/main" val="2687030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6700" indent="-266700" eaLnBrk="0" hangingPunct="0">
              <a:spcBef>
                <a:spcPts val="200"/>
              </a:spcBef>
              <a:spcAft>
                <a:spcPts val="300"/>
              </a:spcAft>
              <a:buSzPct val="80000"/>
            </a:pPr>
            <a:endParaRPr lang="en-GB" sz="1200"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82</a:t>
            </a:fld>
            <a:endParaRPr lang="en-GB"/>
          </a:p>
        </p:txBody>
      </p:sp>
    </p:spTree>
    <p:extLst>
      <p:ext uri="{BB962C8B-B14F-4D97-AF65-F5344CB8AC3E}">
        <p14:creationId xmlns:p14="http://schemas.microsoft.com/office/powerpoint/2010/main" val="3671390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83</a:t>
            </a:fld>
            <a:endParaRPr lang="en-US"/>
          </a:p>
        </p:txBody>
      </p:sp>
      <p:sp>
        <p:nvSpPr>
          <p:cNvPr id="5" name="Date Placeholder 4"/>
          <p:cNvSpPr>
            <a:spLocks noGrp="1"/>
          </p:cNvSpPr>
          <p:nvPr>
            <p:ph type="dt" idx="11"/>
          </p:nvPr>
        </p:nvSpPr>
        <p:spPr/>
        <p:txBody>
          <a:bodyPr/>
          <a:lstStyle/>
          <a:p>
            <a:pPr>
              <a:defRPr/>
            </a:pPr>
            <a:fld id="{39F236EB-CB75-4798-8A23-2D0196B43E6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40090596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84</a:t>
            </a:fld>
            <a:endParaRPr lang="en-US"/>
          </a:p>
        </p:txBody>
      </p:sp>
      <p:sp>
        <p:nvSpPr>
          <p:cNvPr id="5" name="Date Placeholder 4"/>
          <p:cNvSpPr>
            <a:spLocks noGrp="1"/>
          </p:cNvSpPr>
          <p:nvPr>
            <p:ph type="dt" idx="11"/>
          </p:nvPr>
        </p:nvSpPr>
        <p:spPr/>
        <p:txBody>
          <a:bodyPr/>
          <a:lstStyle/>
          <a:p>
            <a:pPr>
              <a:defRPr/>
            </a:pPr>
            <a:fld id="{5D94B100-14D1-4B5F-AD90-57E2F91E788F}"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742324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85</a:t>
            </a:fld>
            <a:endParaRPr lang="en-US"/>
          </a:p>
        </p:txBody>
      </p:sp>
      <p:sp>
        <p:nvSpPr>
          <p:cNvPr id="5" name="Date Placeholder 4"/>
          <p:cNvSpPr>
            <a:spLocks noGrp="1"/>
          </p:cNvSpPr>
          <p:nvPr>
            <p:ph type="dt" idx="11"/>
          </p:nvPr>
        </p:nvSpPr>
        <p:spPr/>
        <p:txBody>
          <a:bodyPr/>
          <a:lstStyle/>
          <a:p>
            <a:pPr>
              <a:defRPr/>
            </a:pPr>
            <a:fld id="{5B361BFD-7D75-408F-B47E-853A5E7869C0}"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2566345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86</a:t>
            </a:fld>
            <a:endParaRPr lang="en-GB"/>
          </a:p>
        </p:txBody>
      </p:sp>
    </p:spTree>
    <p:extLst>
      <p:ext uri="{BB962C8B-B14F-4D97-AF65-F5344CB8AC3E}">
        <p14:creationId xmlns:p14="http://schemas.microsoft.com/office/powerpoint/2010/main" val="35778145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87</a:t>
            </a:fld>
            <a:endParaRPr lang="en-GB"/>
          </a:p>
        </p:txBody>
      </p:sp>
    </p:spTree>
    <p:extLst>
      <p:ext uri="{BB962C8B-B14F-4D97-AF65-F5344CB8AC3E}">
        <p14:creationId xmlns:p14="http://schemas.microsoft.com/office/powerpoint/2010/main" val="34952368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88</a:t>
            </a:fld>
            <a:endParaRPr lang="en-GB"/>
          </a:p>
        </p:txBody>
      </p:sp>
    </p:spTree>
    <p:extLst>
      <p:ext uri="{BB962C8B-B14F-4D97-AF65-F5344CB8AC3E}">
        <p14:creationId xmlns:p14="http://schemas.microsoft.com/office/powerpoint/2010/main" val="668566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89</a:t>
            </a:fld>
            <a:endParaRPr lang="en-GB"/>
          </a:p>
        </p:txBody>
      </p:sp>
    </p:spTree>
    <p:extLst>
      <p:ext uri="{BB962C8B-B14F-4D97-AF65-F5344CB8AC3E}">
        <p14:creationId xmlns:p14="http://schemas.microsoft.com/office/powerpoint/2010/main" val="8887084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90</a:t>
            </a:fld>
            <a:endParaRPr lang="en-GB"/>
          </a:p>
        </p:txBody>
      </p:sp>
    </p:spTree>
    <p:extLst>
      <p:ext uri="{BB962C8B-B14F-4D97-AF65-F5344CB8AC3E}">
        <p14:creationId xmlns:p14="http://schemas.microsoft.com/office/powerpoint/2010/main" val="1676071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endParaRPr lang="en-GB"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92</a:t>
            </a:fld>
            <a:endParaRPr lang="en-GB"/>
          </a:p>
        </p:txBody>
      </p:sp>
    </p:spTree>
    <p:extLst>
      <p:ext uri="{BB962C8B-B14F-4D97-AF65-F5344CB8AC3E}">
        <p14:creationId xmlns:p14="http://schemas.microsoft.com/office/powerpoint/2010/main" val="27065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a:t>
            </a:fld>
            <a:endParaRPr lang="en-GB"/>
          </a:p>
        </p:txBody>
      </p:sp>
    </p:spTree>
    <p:extLst>
      <p:ext uri="{BB962C8B-B14F-4D97-AF65-F5344CB8AC3E}">
        <p14:creationId xmlns:p14="http://schemas.microsoft.com/office/powerpoint/2010/main" val="39971272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94</a:t>
            </a:fld>
            <a:endParaRPr lang="en-GB"/>
          </a:p>
        </p:txBody>
      </p:sp>
    </p:spTree>
    <p:extLst>
      <p:ext uri="{BB962C8B-B14F-4D97-AF65-F5344CB8AC3E}">
        <p14:creationId xmlns:p14="http://schemas.microsoft.com/office/powerpoint/2010/main" val="606093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dirty="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96</a:t>
            </a:fld>
            <a:endParaRPr lang="en-GB"/>
          </a:p>
        </p:txBody>
      </p:sp>
    </p:spTree>
    <p:extLst>
      <p:ext uri="{BB962C8B-B14F-4D97-AF65-F5344CB8AC3E}">
        <p14:creationId xmlns:p14="http://schemas.microsoft.com/office/powerpoint/2010/main" val="13292229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97</a:t>
            </a:fld>
            <a:endParaRPr lang="en-US"/>
          </a:p>
        </p:txBody>
      </p:sp>
      <p:sp>
        <p:nvSpPr>
          <p:cNvPr id="5" name="Date Placeholder 4"/>
          <p:cNvSpPr>
            <a:spLocks noGrp="1"/>
          </p:cNvSpPr>
          <p:nvPr>
            <p:ph type="dt" idx="11"/>
          </p:nvPr>
        </p:nvSpPr>
        <p:spPr/>
        <p:txBody>
          <a:bodyPr/>
          <a:lstStyle/>
          <a:p>
            <a:pPr>
              <a:defRPr/>
            </a:pPr>
            <a:fld id="{88A729DA-F996-43BB-B057-60673F14E42E}"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5686256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99</a:t>
            </a:fld>
            <a:endParaRPr lang="en-GB"/>
          </a:p>
        </p:txBody>
      </p:sp>
    </p:spTree>
    <p:extLst>
      <p:ext uri="{BB962C8B-B14F-4D97-AF65-F5344CB8AC3E}">
        <p14:creationId xmlns:p14="http://schemas.microsoft.com/office/powerpoint/2010/main" val="34813562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100</a:t>
            </a:fld>
            <a:endParaRPr lang="en-GB"/>
          </a:p>
        </p:txBody>
      </p:sp>
    </p:spTree>
    <p:extLst>
      <p:ext uri="{BB962C8B-B14F-4D97-AF65-F5344CB8AC3E}">
        <p14:creationId xmlns:p14="http://schemas.microsoft.com/office/powerpoint/2010/main" val="2841229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101</a:t>
            </a:fld>
            <a:endParaRPr lang="en-GB"/>
          </a:p>
        </p:txBody>
      </p:sp>
    </p:spTree>
    <p:extLst>
      <p:ext uri="{BB962C8B-B14F-4D97-AF65-F5344CB8AC3E}">
        <p14:creationId xmlns:p14="http://schemas.microsoft.com/office/powerpoint/2010/main" val="10622446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a:p>
        </p:txBody>
      </p:sp>
      <p:sp>
        <p:nvSpPr>
          <p:cNvPr id="4" name="Tijdelijke aanduiding voor dianummer 3"/>
          <p:cNvSpPr>
            <a:spLocks noGrp="1"/>
          </p:cNvSpPr>
          <p:nvPr>
            <p:ph type="sldNum" sz="quarter" idx="5"/>
          </p:nvPr>
        </p:nvSpPr>
        <p:spPr/>
        <p:txBody>
          <a:bodyPr/>
          <a:lstStyle/>
          <a:p>
            <a:pPr>
              <a:defRPr/>
            </a:pPr>
            <a:fld id="{49233896-7301-4493-967F-C703F15175AE}" type="slidenum">
              <a:rPr lang="en-GB" smtClean="0"/>
              <a:pPr>
                <a:defRPr/>
              </a:pPr>
              <a:t>102</a:t>
            </a:fld>
            <a:endParaRPr lang="en-GB"/>
          </a:p>
        </p:txBody>
      </p:sp>
    </p:spTree>
    <p:extLst>
      <p:ext uri="{BB962C8B-B14F-4D97-AF65-F5344CB8AC3E}">
        <p14:creationId xmlns:p14="http://schemas.microsoft.com/office/powerpoint/2010/main" val="572395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103</a:t>
            </a:fld>
            <a:endParaRPr lang="en-US"/>
          </a:p>
        </p:txBody>
      </p:sp>
      <p:sp>
        <p:nvSpPr>
          <p:cNvPr id="5" name="Date Placeholder 4"/>
          <p:cNvSpPr>
            <a:spLocks noGrp="1"/>
          </p:cNvSpPr>
          <p:nvPr>
            <p:ph type="dt" idx="11"/>
          </p:nvPr>
        </p:nvSpPr>
        <p:spPr/>
        <p:txBody>
          <a:bodyPr/>
          <a:lstStyle/>
          <a:p>
            <a:pPr>
              <a:defRPr/>
            </a:pPr>
            <a:fld id="{4FED2F23-5D3E-4AAA-9DB1-238E1DFBF099}"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12811905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105</a:t>
            </a:fld>
            <a:endParaRPr lang="en-US"/>
          </a:p>
        </p:txBody>
      </p:sp>
      <p:sp>
        <p:nvSpPr>
          <p:cNvPr id="5" name="Date Placeholder 4"/>
          <p:cNvSpPr>
            <a:spLocks noGrp="1"/>
          </p:cNvSpPr>
          <p:nvPr>
            <p:ph type="dt" idx="11"/>
          </p:nvPr>
        </p:nvSpPr>
        <p:spPr/>
        <p:txBody>
          <a:bodyPr/>
          <a:lstStyle/>
          <a:p>
            <a:pPr>
              <a:defRPr/>
            </a:pPr>
            <a:fld id="{3DED224B-FDAE-40EF-88DA-DCCB94F4A8C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3436539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106</a:t>
            </a:fld>
            <a:endParaRPr lang="en-US"/>
          </a:p>
        </p:txBody>
      </p:sp>
      <p:sp>
        <p:nvSpPr>
          <p:cNvPr id="5" name="Date Placeholder 4"/>
          <p:cNvSpPr>
            <a:spLocks noGrp="1"/>
          </p:cNvSpPr>
          <p:nvPr>
            <p:ph type="dt" idx="11"/>
          </p:nvPr>
        </p:nvSpPr>
        <p:spPr/>
        <p:txBody>
          <a:bodyPr/>
          <a:lstStyle/>
          <a:p>
            <a:pPr>
              <a:defRPr/>
            </a:pPr>
            <a:fld id="{8C8F14B5-7DC2-4062-AA80-31F063020932}"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33006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a:t>
            </a:fld>
            <a:endParaRPr lang="en-US"/>
          </a:p>
        </p:txBody>
      </p:sp>
      <p:sp>
        <p:nvSpPr>
          <p:cNvPr id="5" name="Date Placeholder 4"/>
          <p:cNvSpPr>
            <a:spLocks noGrp="1"/>
          </p:cNvSpPr>
          <p:nvPr>
            <p:ph type="dt" idx="11"/>
          </p:nvPr>
        </p:nvSpPr>
        <p:spPr/>
        <p:txBody>
          <a:bodyPr/>
          <a:lstStyle/>
          <a:p>
            <a:pPr>
              <a:defRPr/>
            </a:pPr>
            <a:fld id="{B8C970B1-F3DB-4DDE-B9FE-88F8FA613EE3}"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PM2 course</a:t>
            </a:r>
          </a:p>
        </p:txBody>
      </p:sp>
    </p:spTree>
    <p:extLst>
      <p:ext uri="{BB962C8B-B14F-4D97-AF65-F5344CB8AC3E}">
        <p14:creationId xmlns:p14="http://schemas.microsoft.com/office/powerpoint/2010/main" val="20544490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107</a:t>
            </a:fld>
            <a:endParaRPr lang="en-US"/>
          </a:p>
        </p:txBody>
      </p:sp>
      <p:sp>
        <p:nvSpPr>
          <p:cNvPr id="5" name="Date Placeholder 4"/>
          <p:cNvSpPr>
            <a:spLocks noGrp="1"/>
          </p:cNvSpPr>
          <p:nvPr>
            <p:ph type="dt" idx="11"/>
          </p:nvPr>
        </p:nvSpPr>
        <p:spPr/>
        <p:txBody>
          <a:bodyPr/>
          <a:lstStyle/>
          <a:p>
            <a:pPr>
              <a:defRPr/>
            </a:pPr>
            <a:fld id="{F1AAC5BC-A321-4290-9578-4DA542167A4B}"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42320104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108</a:t>
            </a:fld>
            <a:endParaRPr lang="en-US"/>
          </a:p>
        </p:txBody>
      </p:sp>
      <p:sp>
        <p:nvSpPr>
          <p:cNvPr id="5" name="Date Placeholder 4"/>
          <p:cNvSpPr>
            <a:spLocks noGrp="1"/>
          </p:cNvSpPr>
          <p:nvPr>
            <p:ph type="dt" idx="11"/>
          </p:nvPr>
        </p:nvSpPr>
        <p:spPr/>
        <p:txBody>
          <a:bodyPr/>
          <a:lstStyle/>
          <a:p>
            <a:pPr>
              <a:defRPr/>
            </a:pPr>
            <a:fld id="{DB8C159F-53D0-49FD-8A57-E40ACFB1040A}"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4965247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3A9390C-303E-473B-ABBB-2D47B6195AC4}" type="slidenum">
              <a:rPr lang="en-US" smtClean="0"/>
              <a:pPr>
                <a:defRPr/>
              </a:pPr>
              <a:t>109</a:t>
            </a:fld>
            <a:endParaRPr lang="en-US"/>
          </a:p>
        </p:txBody>
      </p:sp>
      <p:sp>
        <p:nvSpPr>
          <p:cNvPr id="5" name="Date Placeholder 4"/>
          <p:cNvSpPr>
            <a:spLocks noGrp="1"/>
          </p:cNvSpPr>
          <p:nvPr>
            <p:ph type="dt" idx="11"/>
          </p:nvPr>
        </p:nvSpPr>
        <p:spPr/>
        <p:txBody>
          <a:bodyPr/>
          <a:lstStyle/>
          <a:p>
            <a:pPr>
              <a:defRPr/>
            </a:pPr>
            <a:fld id="{B4DD7B20-7B37-4852-B4CA-3E751306921F}" type="datetime3">
              <a:rPr lang="en-US" smtClean="0"/>
              <a:pPr>
                <a:defRPr/>
              </a:pPr>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PM² course</a:t>
            </a:r>
          </a:p>
        </p:txBody>
      </p:sp>
    </p:spTree>
    <p:extLst>
      <p:ext uri="{BB962C8B-B14F-4D97-AF65-F5344CB8AC3E}">
        <p14:creationId xmlns:p14="http://schemas.microsoft.com/office/powerpoint/2010/main" val="32916097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3A9390C-303E-473B-ABBB-2D47B6195AC4}" type="slidenum">
              <a:rPr lang="en-GB" smtClean="0"/>
              <a:pPr>
                <a:defRPr/>
              </a:pPr>
              <a:t>111</a:t>
            </a:fld>
            <a:endParaRPr lang="en-GB"/>
          </a:p>
        </p:txBody>
      </p:sp>
      <p:sp>
        <p:nvSpPr>
          <p:cNvPr id="5" name="Date Placeholder 4"/>
          <p:cNvSpPr>
            <a:spLocks noGrp="1"/>
          </p:cNvSpPr>
          <p:nvPr>
            <p:ph type="dt" idx="11"/>
          </p:nvPr>
        </p:nvSpPr>
        <p:spPr/>
        <p:txBody>
          <a:bodyPr/>
          <a:lstStyle/>
          <a:p>
            <a:pPr>
              <a:defRPr/>
            </a:pPr>
            <a:fld id="{8DCC47F2-F9C6-4658-BF12-AE466197ACFA}" type="datetime3">
              <a:rPr lang="en-GB" smtClean="0"/>
              <a:t>24 April, 2025</a:t>
            </a:fld>
            <a:endParaRPr lang="en-GB"/>
          </a:p>
        </p:txBody>
      </p:sp>
      <p:sp>
        <p:nvSpPr>
          <p:cNvPr id="6" name="Footer Placeholder 5"/>
          <p:cNvSpPr>
            <a:spLocks noGrp="1"/>
          </p:cNvSpPr>
          <p:nvPr>
            <p:ph type="ftr" sz="quarter" idx="12"/>
          </p:nvPr>
        </p:nvSpPr>
        <p:spPr/>
        <p:txBody>
          <a:bodyPr/>
          <a:lstStyle/>
          <a:p>
            <a:pPr>
              <a:defRPr/>
            </a:pPr>
            <a:r>
              <a:rPr lang="en-GB"/>
              <a:t>BMC</a:t>
            </a:r>
          </a:p>
        </p:txBody>
      </p:sp>
      <p:sp>
        <p:nvSpPr>
          <p:cNvPr id="7" name="Header Placeholder 6"/>
          <p:cNvSpPr>
            <a:spLocks noGrp="1"/>
          </p:cNvSpPr>
          <p:nvPr>
            <p:ph type="hdr" sz="quarter" idx="13"/>
          </p:nvPr>
        </p:nvSpPr>
        <p:spPr/>
        <p:txBody>
          <a:bodyPr/>
          <a:lstStyle/>
          <a:p>
            <a:pPr>
              <a:defRPr/>
            </a:pPr>
            <a:r>
              <a:rPr lang="en-GB"/>
              <a:t>PM2 course</a:t>
            </a:r>
          </a:p>
        </p:txBody>
      </p:sp>
    </p:spTree>
    <p:extLst>
      <p:ext uri="{BB962C8B-B14F-4D97-AF65-F5344CB8AC3E}">
        <p14:creationId xmlns:p14="http://schemas.microsoft.com/office/powerpoint/2010/main" val="293291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3"/>
            <a:ext cx="8229600" cy="3394075"/>
          </a:xfrm>
          <a:prstGeom prst="rect">
            <a:avLst/>
          </a:prstGeom>
        </p:spPr>
        <p:txBody>
          <a:bodyPr/>
          <a:lstStyle>
            <a:lvl1pPr>
              <a:defRPr sz="2400">
                <a:solidFill>
                  <a:srgbClr val="002060"/>
                </a:solidFill>
                <a:latin typeface="Calibri Light" panose="020F0302020204030204" pitchFamily="34" charset="0"/>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r>
              <a:rPr lang="nl-NL" dirty="0"/>
              <a:t>Tekststijl van het model bewerken
Tweede niveau
Derde niveau
Vierde niveau
Vijfde niveau</a:t>
            </a:r>
            <a:endParaRPr lang="en-GB" dirty="0"/>
          </a:p>
        </p:txBody>
      </p:sp>
      <p:sp>
        <p:nvSpPr>
          <p:cNvPr id="5" name="Title 4"/>
          <p:cNvSpPr>
            <a:spLocks noGrp="1"/>
          </p:cNvSpPr>
          <p:nvPr>
            <p:ph type="title"/>
          </p:nvPr>
        </p:nvSpPr>
        <p:spPr>
          <a:xfrm>
            <a:off x="266700" y="-1"/>
            <a:ext cx="7159627" cy="514351"/>
          </a:xfrm>
        </p:spPr>
        <p:txBody>
          <a:bodyPr/>
          <a:lstStyle/>
          <a:p>
            <a:r>
              <a:rPr lang="nl-NL" dirty="0"/>
              <a:t>Klik om stijl te bewerken</a:t>
            </a:r>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7" descr="D:\Ankit Data\NL Academy - Agile\Agile Architecture\Graphics Requirement\Agenda.png"/>
          <p:cNvPicPr>
            <a:picLocks noChangeArrowheads="1"/>
          </p:cNvPicPr>
          <p:nvPr userDrawn="1"/>
        </p:nvPicPr>
        <p:blipFill>
          <a:blip r:embed="rId2" cstate="print"/>
          <a:srcRect/>
          <a:stretch>
            <a:fillRect/>
          </a:stretch>
        </p:blipFill>
        <p:spPr bwMode="auto">
          <a:xfrm>
            <a:off x="4954590" y="1069182"/>
            <a:ext cx="3970337"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0"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3" name="Title 2"/>
          <p:cNvSpPr>
            <a:spLocks noGrp="1"/>
          </p:cNvSpPr>
          <p:nvPr>
            <p:ph type="title"/>
          </p:nvPr>
        </p:nvSpPr>
        <p:spPr>
          <a:xfrm>
            <a:off x="266700" y="-1"/>
            <a:ext cx="7159627" cy="514351"/>
          </a:xfrm>
        </p:spPr>
        <p:txBody>
          <a:bodyPr/>
          <a:lstStyle/>
          <a:p>
            <a:r>
              <a:rPr lang="nl-NL" dirty="0"/>
              <a:t>Klik om stijl te bewerken</a:t>
            </a:r>
          </a:p>
        </p:txBody>
      </p:sp>
    </p:spTree>
    <p:extLst>
      <p:ext uri="{BB962C8B-B14F-4D97-AF65-F5344CB8AC3E}">
        <p14:creationId xmlns:p14="http://schemas.microsoft.com/office/powerpoint/2010/main" val="1601049738"/>
      </p:ext>
    </p:extLst>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5" descr="D:\Ankit Data\NL Academy - Agile\Agile Architecture\Graphics Requirement\Discussion.png"/>
          <p:cNvPicPr>
            <a:picLocks noChangeAspect="1" noChangeArrowheads="1"/>
          </p:cNvPicPr>
          <p:nvPr userDrawn="1"/>
        </p:nvPicPr>
        <p:blipFill>
          <a:blip r:embed="rId2" cstate="print"/>
          <a:srcRect/>
          <a:stretch>
            <a:fillRect/>
          </a:stretch>
        </p:blipFill>
        <p:spPr bwMode="auto">
          <a:xfrm>
            <a:off x="4789491" y="1057276"/>
            <a:ext cx="4295775"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0"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3" name="Title 2"/>
          <p:cNvSpPr>
            <a:spLocks noGrp="1"/>
          </p:cNvSpPr>
          <p:nvPr>
            <p:ph type="title"/>
          </p:nvPr>
        </p:nvSpPr>
        <p:spPr>
          <a:xfrm>
            <a:off x="266700" y="-1"/>
            <a:ext cx="7159622" cy="514351"/>
          </a:xfrm>
        </p:spPr>
        <p:txBody>
          <a:bodyPr/>
          <a:lstStyle/>
          <a:p>
            <a:r>
              <a:rPr lang="nl-NL" dirty="0"/>
              <a:t>Klik om stijl te bewerken</a:t>
            </a:r>
          </a:p>
        </p:txBody>
      </p:sp>
    </p:spTree>
    <p:extLst>
      <p:ext uri="{BB962C8B-B14F-4D97-AF65-F5344CB8AC3E}">
        <p14:creationId xmlns:p14="http://schemas.microsoft.com/office/powerpoint/2010/main" val="1734758890"/>
      </p:ext>
    </p:extLst>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4" descr="D:\Ankit Data\NL Academy - Agile\Agile Architecture\Graphics Requirement\Case Study.png"/>
          <p:cNvPicPr>
            <a:picLocks noChangeAspect="1" noChangeArrowheads="1"/>
          </p:cNvPicPr>
          <p:nvPr userDrawn="1"/>
        </p:nvPicPr>
        <p:blipFill>
          <a:blip r:embed="rId2" cstate="print"/>
          <a:srcRect/>
          <a:stretch>
            <a:fillRect/>
          </a:stretch>
        </p:blipFill>
        <p:spPr bwMode="auto">
          <a:xfrm>
            <a:off x="5048253" y="1057276"/>
            <a:ext cx="3795713"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0"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2" name="Title 1"/>
          <p:cNvSpPr>
            <a:spLocks noGrp="1"/>
          </p:cNvSpPr>
          <p:nvPr>
            <p:ph type="title"/>
          </p:nvPr>
        </p:nvSpPr>
        <p:spPr>
          <a:xfrm>
            <a:off x="266700" y="-1"/>
            <a:ext cx="7159622" cy="514351"/>
          </a:xfrm>
        </p:spPr>
        <p:txBody>
          <a:bodyPr/>
          <a:lstStyle/>
          <a:p>
            <a:r>
              <a:rPr lang="nl-NL" dirty="0"/>
              <a:t>Klik om stijl te bewerken</a:t>
            </a:r>
          </a:p>
        </p:txBody>
      </p:sp>
    </p:spTree>
    <p:extLst>
      <p:ext uri="{BB962C8B-B14F-4D97-AF65-F5344CB8AC3E}">
        <p14:creationId xmlns:p14="http://schemas.microsoft.com/office/powerpoint/2010/main" val="3929714154"/>
      </p:ext>
    </p:extLst>
  </p:cSld>
  <p:clrMapOvr>
    <a:masterClrMapping/>
  </p:clrMapOvr>
  <p:transition>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iz">
    <p:spTree>
      <p:nvGrpSpPr>
        <p:cNvPr id="1" name=""/>
        <p:cNvGrpSpPr/>
        <p:nvPr/>
      </p:nvGrpSpPr>
      <p:grpSpPr>
        <a:xfrm>
          <a:off x="0" y="0"/>
          <a:ext cx="0" cy="0"/>
          <a:chOff x="0" y="0"/>
          <a:chExt cx="0" cy="0"/>
        </a:xfrm>
      </p:grpSpPr>
      <p:pic>
        <p:nvPicPr>
          <p:cNvPr id="4" name="Picture 2" descr="D:\Ankit Data\NL Academy - Agile\Agile Architecture\Graphics Requirement\d.png"/>
          <p:cNvPicPr>
            <a:picLocks noChangeAspect="1" noChangeArrowheads="1"/>
          </p:cNvPicPr>
          <p:nvPr userDrawn="1"/>
        </p:nvPicPr>
        <p:blipFill>
          <a:blip r:embed="rId2" cstate="print"/>
          <a:srcRect/>
          <a:stretch>
            <a:fillRect/>
          </a:stretch>
        </p:blipFill>
        <p:spPr bwMode="auto">
          <a:xfrm>
            <a:off x="5486402" y="1069182"/>
            <a:ext cx="2898775"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0"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2" name="Title 1"/>
          <p:cNvSpPr>
            <a:spLocks noGrp="1"/>
          </p:cNvSpPr>
          <p:nvPr>
            <p:ph type="title"/>
          </p:nvPr>
        </p:nvSpPr>
        <p:spPr>
          <a:xfrm>
            <a:off x="266700" y="-1"/>
            <a:ext cx="7159627" cy="514351"/>
          </a:xfrm>
        </p:spPr>
        <p:txBody>
          <a:bodyPr/>
          <a:lstStyle/>
          <a:p>
            <a:r>
              <a:rPr lang="nl-NL" dirty="0"/>
              <a:t>Klik om stijl te bewerken</a:t>
            </a:r>
          </a:p>
        </p:txBody>
      </p:sp>
    </p:spTree>
    <p:extLst>
      <p:ext uri="{BB962C8B-B14F-4D97-AF65-F5344CB8AC3E}">
        <p14:creationId xmlns:p14="http://schemas.microsoft.com/office/powerpoint/2010/main" val="1349672135"/>
      </p:ext>
    </p:extLst>
  </p:cSld>
  <p:clrMapOvr>
    <a:masterClrMapping/>
  </p:clrMapOvr>
  <p:transition>
    <p:pull dir="u"/>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9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5EA11-6979-DAF8-74B9-EF3A7D3374B9}"/>
              </a:ext>
            </a:extLst>
          </p:cNvPr>
          <p:cNvPicPr>
            <a:picLocks noChangeAspect="1"/>
          </p:cNvPicPr>
          <p:nvPr userDrawn="1"/>
        </p:nvPicPr>
        <p:blipFill>
          <a:blip r:embed="rId2"/>
          <a:stretch>
            <a:fillRect/>
          </a:stretch>
        </p:blipFill>
        <p:spPr>
          <a:xfrm>
            <a:off x="-15709" y="-292100"/>
            <a:ext cx="9169068" cy="5543550"/>
          </a:xfrm>
          <a:prstGeom prst="rect">
            <a:avLst/>
          </a:prstGeom>
        </p:spPr>
      </p:pic>
      <p:sp>
        <p:nvSpPr>
          <p:cNvPr id="2" name="Title 1"/>
          <p:cNvSpPr>
            <a:spLocks noGrp="1"/>
          </p:cNvSpPr>
          <p:nvPr>
            <p:ph type="title" hasCustomPrompt="1"/>
          </p:nvPr>
        </p:nvSpPr>
        <p:spPr>
          <a:xfrm>
            <a:off x="966788" y="2089920"/>
            <a:ext cx="7204074" cy="676276"/>
          </a:xfrm>
        </p:spPr>
        <p:txBody>
          <a:bodyPr/>
          <a:lstStyle>
            <a:lvl1pPr algn="ctr">
              <a:defRPr b="1">
                <a:solidFill>
                  <a:schemeClr val="bg1"/>
                </a:solidFill>
              </a:defRPr>
            </a:lvl1pPr>
          </a:lstStyle>
          <a:p>
            <a:r>
              <a:rPr lang="en-US" dirty="0"/>
              <a:t>Section title</a:t>
            </a:r>
            <a:endParaRPr lang="nl-NL" dirty="0"/>
          </a:p>
        </p:txBody>
      </p:sp>
    </p:spTree>
    <p:extLst>
      <p:ext uri="{BB962C8B-B14F-4D97-AF65-F5344CB8AC3E}">
        <p14:creationId xmlns:p14="http://schemas.microsoft.com/office/powerpoint/2010/main" val="769181055"/>
      </p:ext>
    </p:extLst>
  </p:cSld>
  <p:clrMapOvr>
    <a:masterClrMapping/>
  </p:clrMapOvr>
  <p:transition>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4082502139"/>
      </p:ext>
    </p:extLst>
  </p:cSld>
  <p:clrMapOvr>
    <a:masterClrMapping/>
  </p:clrMapOvr>
  <p:transition>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2"/>
            <a:ext cx="8229600" cy="3394075"/>
          </a:xfrm>
          <a:prstGeom prst="rect">
            <a:avLst/>
          </a:prstGeom>
        </p:spPr>
        <p:txBody>
          <a:bodyPr/>
          <a:lstStyle>
            <a:lvl1pPr>
              <a:defRPr sz="1800">
                <a:solidFill>
                  <a:srgbClr val="002060"/>
                </a:solidFill>
                <a:latin typeface="Calibri Light" panose="020F0302020204030204" pitchFamily="34" charset="0"/>
              </a:defRPr>
            </a:lvl1pPr>
            <a:lvl2pPr>
              <a:defRPr sz="1500">
                <a:solidFill>
                  <a:srgbClr val="002060"/>
                </a:solidFill>
                <a:latin typeface="Calibri Light" panose="020F0302020204030204" pitchFamily="34" charset="0"/>
              </a:defRPr>
            </a:lvl2pPr>
            <a:lvl3pPr>
              <a:defRPr sz="1350">
                <a:solidFill>
                  <a:srgbClr val="002060"/>
                </a:solidFill>
                <a:latin typeface="Calibri Light" panose="020F0302020204030204" pitchFamily="34" charset="0"/>
              </a:defRPr>
            </a:lvl3pPr>
            <a:lvl4pPr>
              <a:defRPr sz="1200">
                <a:solidFill>
                  <a:srgbClr val="002060"/>
                </a:solidFill>
                <a:latin typeface="Calibri Light" panose="020F0302020204030204" pitchFamily="34" charset="0"/>
              </a:defRPr>
            </a:lvl4pPr>
            <a:lvl5pPr>
              <a:defRPr sz="1200">
                <a:solidFill>
                  <a:srgbClr val="002060"/>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609125801"/>
      </p:ext>
    </p:extLst>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525151"/>
      </p:ext>
    </p:extLst>
  </p:cSld>
  <p:clrMapOvr>
    <a:masterClrMapping/>
  </p:clrMapOvr>
  <p:transition>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78DFCC-4E12-2CD2-456B-A91CBC131F4D}"/>
              </a:ext>
            </a:extLst>
          </p:cNvPr>
          <p:cNvPicPr>
            <a:picLocks noChangeAspect="1"/>
          </p:cNvPicPr>
          <p:nvPr userDrawn="1"/>
        </p:nvPicPr>
        <p:blipFill>
          <a:blip r:embed="rId2"/>
          <a:stretch>
            <a:fillRect/>
          </a:stretch>
        </p:blipFill>
        <p:spPr>
          <a:xfrm>
            <a:off x="-15709" y="-287383"/>
            <a:ext cx="9169068" cy="5430883"/>
          </a:xfrm>
          <a:prstGeom prst="rect">
            <a:avLst/>
          </a:prstGeom>
        </p:spPr>
      </p:pic>
      <p:cxnSp>
        <p:nvCxnSpPr>
          <p:cNvPr id="11" name="Straight Connector 10"/>
          <p:cNvCxnSpPr/>
          <p:nvPr userDrawn="1"/>
        </p:nvCxnSpPr>
        <p:spPr bwMode="auto">
          <a:xfrm>
            <a:off x="3482809" y="2215670"/>
            <a:ext cx="219075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 Placeholder 16"/>
          <p:cNvSpPr>
            <a:spLocks noGrp="1"/>
          </p:cNvSpPr>
          <p:nvPr>
            <p:ph type="body" sz="quarter" idx="10" hasCustomPrompt="1"/>
          </p:nvPr>
        </p:nvSpPr>
        <p:spPr>
          <a:xfrm>
            <a:off x="-6350" y="1567424"/>
            <a:ext cx="9140991" cy="632804"/>
          </a:xfrm>
          <a:prstGeom prst="rect">
            <a:avLst/>
          </a:prstGeom>
        </p:spPr>
        <p:txBody>
          <a:bodyPr/>
          <a:lstStyle>
            <a:lvl1pPr marL="0" indent="0" algn="ctr">
              <a:buNone/>
              <a:defRPr lang="nl-NL" sz="3200" b="1" kern="1200" baseline="0" dirty="0" smtClean="0">
                <a:solidFill>
                  <a:schemeClr val="bg1"/>
                </a:solidFill>
                <a:effectLst/>
                <a:latin typeface="Calibri Light" panose="020F0302020204030204" pitchFamily="34" charset="0"/>
                <a:ea typeface="+mn-ea"/>
                <a:cs typeface="Calibri Light" panose="020F0302020204030204" pitchFamily="34" charset="0"/>
              </a:defRPr>
            </a:lvl1pPr>
          </a:lstStyle>
          <a:p>
            <a:pPr lvl="0"/>
            <a:r>
              <a:rPr lang="nl-NL" dirty="0"/>
              <a:t>Course code</a:t>
            </a:r>
          </a:p>
        </p:txBody>
      </p:sp>
      <p:sp>
        <p:nvSpPr>
          <p:cNvPr id="18" name="Text Placeholder 16"/>
          <p:cNvSpPr>
            <a:spLocks noGrp="1"/>
          </p:cNvSpPr>
          <p:nvPr>
            <p:ph type="body" sz="quarter" idx="11" hasCustomPrompt="1"/>
          </p:nvPr>
        </p:nvSpPr>
        <p:spPr>
          <a:xfrm>
            <a:off x="3009" y="2325809"/>
            <a:ext cx="9140991" cy="432366"/>
          </a:xfrm>
          <a:prstGeom prst="rect">
            <a:avLst/>
          </a:prstGeom>
        </p:spPr>
        <p:txBody>
          <a:bodyPr/>
          <a:lstStyle>
            <a:lvl1pPr marL="0" indent="0" algn="ctr">
              <a:buNone/>
              <a:defRPr lang="nl-NL" sz="1800" kern="1200" baseline="0" dirty="0" smtClean="0">
                <a:solidFill>
                  <a:schemeClr val="bg1"/>
                </a:solidFill>
                <a:effectLst/>
                <a:latin typeface="Calibri Light" panose="020F0302020204030204" pitchFamily="34" charset="0"/>
                <a:ea typeface="+mn-ea"/>
                <a:cs typeface="Calibri Light" panose="020F0302020204030204" pitchFamily="34" charset="0"/>
              </a:defRPr>
            </a:lvl1pPr>
          </a:lstStyle>
          <a:p>
            <a:pPr lvl="0"/>
            <a:r>
              <a:rPr lang="nl-NL" dirty="0"/>
              <a:t>Course </a:t>
            </a:r>
            <a:r>
              <a:rPr lang="nl-NL" dirty="0" err="1"/>
              <a:t>tile</a:t>
            </a:r>
            <a:endParaRPr lang="nl-NL" dirty="0"/>
          </a:p>
        </p:txBody>
      </p:sp>
      <p:grpSp>
        <p:nvGrpSpPr>
          <p:cNvPr id="82" name="Groep 81">
            <a:extLst>
              <a:ext uri="{FF2B5EF4-FFF2-40B4-BE49-F238E27FC236}">
                <a16:creationId xmlns:a16="http://schemas.microsoft.com/office/drawing/2014/main" id="{A39F2001-C4AF-A04B-ABA1-98CBEEBA3989}"/>
              </a:ext>
            </a:extLst>
          </p:cNvPr>
          <p:cNvGrpSpPr/>
          <p:nvPr userDrawn="1"/>
        </p:nvGrpSpPr>
        <p:grpSpPr>
          <a:xfrm>
            <a:off x="3998975" y="3747195"/>
            <a:ext cx="1146050" cy="432365"/>
            <a:chOff x="2835810" y="4000353"/>
            <a:chExt cx="1747777" cy="659376"/>
          </a:xfrm>
        </p:grpSpPr>
        <p:sp>
          <p:nvSpPr>
            <p:cNvPr id="83" name="Afgeronde rechthoek 82">
              <a:extLst>
                <a:ext uri="{FF2B5EF4-FFF2-40B4-BE49-F238E27FC236}">
                  <a16:creationId xmlns:a16="http://schemas.microsoft.com/office/drawing/2014/main" id="{BED4FFD2-5AA5-EE4A-A30D-2A27C098CA1E}"/>
                </a:ext>
              </a:extLst>
            </p:cNvPr>
            <p:cNvSpPr/>
            <p:nvPr userDrawn="1"/>
          </p:nvSpPr>
          <p:spPr>
            <a:xfrm>
              <a:off x="2835810" y="4000353"/>
              <a:ext cx="1747777" cy="659376"/>
            </a:xfrm>
            <a:prstGeom prst="roundRect">
              <a:avLst>
                <a:gd name="adj" fmla="val 53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84" name="Picture 1" descr="page1image3832448">
              <a:extLst>
                <a:ext uri="{FF2B5EF4-FFF2-40B4-BE49-F238E27FC236}">
                  <a16:creationId xmlns:a16="http://schemas.microsoft.com/office/drawing/2014/main" id="{C29208E3-3D9D-E54C-B5DD-67349FF784EE}"/>
                </a:ext>
              </a:extLst>
            </p:cNvPr>
            <p:cNvPicPr>
              <a:picLocks noChangeAspect="1" noChangeArrowheads="1"/>
            </p:cNvPicPr>
            <p:nvPr userDrawn="1"/>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27758" y="4100430"/>
              <a:ext cx="1363883" cy="47736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24638928-875D-F6AB-816D-03D2A6BC58A2}"/>
              </a:ext>
            </a:extLst>
          </p:cNvPr>
          <p:cNvPicPr>
            <a:picLocks noChangeAspect="1"/>
          </p:cNvPicPr>
          <p:nvPr userDrawn="1"/>
        </p:nvPicPr>
        <p:blipFill>
          <a:blip r:embed="rId4"/>
          <a:stretch>
            <a:fillRect/>
          </a:stretch>
        </p:blipFill>
        <p:spPr>
          <a:xfrm>
            <a:off x="4206875" y="4410996"/>
            <a:ext cx="730250" cy="507381"/>
          </a:xfrm>
          <a:prstGeom prst="rect">
            <a:avLst/>
          </a:prstGeom>
        </p:spPr>
      </p:pic>
    </p:spTree>
    <p:extLst>
      <p:ext uri="{BB962C8B-B14F-4D97-AF65-F5344CB8AC3E}">
        <p14:creationId xmlns:p14="http://schemas.microsoft.com/office/powerpoint/2010/main" val="1482821553"/>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3797300" cy="3622676"/>
          </a:xfrm>
          <a:prstGeom prst="rect">
            <a:avLst/>
          </a:prstGeom>
        </p:spPr>
        <p:txBody>
          <a:bodyPr/>
          <a:lstStyle>
            <a:lvl1pPr>
              <a:defRPr sz="2000">
                <a:solidFill>
                  <a:srgbClr val="002060"/>
                </a:solidFill>
                <a:latin typeface="Calibri Light" panose="020F0302020204030204" pitchFamily="34" charset="0"/>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r>
              <a:rPr lang="nl-NL" dirty="0"/>
              <a:t>Tekststijl van het model bewerken
Tweede niveau
Derde niveau
Vierde niveau
Vijfde niveau</a:t>
            </a:r>
            <a:endParaRPr lang="en-GB" dirty="0"/>
          </a:p>
        </p:txBody>
      </p:sp>
      <p:sp>
        <p:nvSpPr>
          <p:cNvPr id="4" name="Content Placeholder 2"/>
          <p:cNvSpPr>
            <a:spLocks noGrp="1"/>
          </p:cNvSpPr>
          <p:nvPr>
            <p:ph idx="10"/>
          </p:nvPr>
        </p:nvSpPr>
        <p:spPr>
          <a:xfrm>
            <a:off x="4813300" y="971551"/>
            <a:ext cx="3797300" cy="3622676"/>
          </a:xfrm>
          <a:prstGeom prst="rect">
            <a:avLst/>
          </a:prstGeom>
        </p:spPr>
        <p:txBody>
          <a:bodyPr/>
          <a:lstStyle>
            <a:lvl1pPr>
              <a:defRPr sz="2000">
                <a:solidFill>
                  <a:srgbClr val="002060"/>
                </a:solidFill>
                <a:latin typeface="Calibri Light" panose="020F0302020204030204" pitchFamily="34" charset="0"/>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r>
              <a:rPr lang="nl-NL" dirty="0"/>
              <a:t>Tekststijl van het model bewerken
Tweede niveau
Derde niveau
Vierde niveau
Vijfde niveau</a:t>
            </a:r>
            <a:endParaRPr lang="en-GB" dirty="0"/>
          </a:p>
        </p:txBody>
      </p:sp>
      <p:sp>
        <p:nvSpPr>
          <p:cNvPr id="5" name="Title 4"/>
          <p:cNvSpPr>
            <a:spLocks noGrp="1"/>
          </p:cNvSpPr>
          <p:nvPr>
            <p:ph type="title"/>
          </p:nvPr>
        </p:nvSpPr>
        <p:spPr>
          <a:xfrm>
            <a:off x="266700" y="-1"/>
            <a:ext cx="7190580" cy="514351"/>
          </a:xfrm>
        </p:spPr>
        <p:txBody>
          <a:bodyPr/>
          <a:lstStyle/>
          <a:p>
            <a:r>
              <a:rPr lang="nl-NL" dirty="0"/>
              <a:t>Klik om stijl te bewerken</a:t>
            </a:r>
          </a:p>
        </p:txBody>
      </p:sp>
    </p:spTree>
    <p:extLst>
      <p:ext uri="{BB962C8B-B14F-4D97-AF65-F5344CB8AC3E}">
        <p14:creationId xmlns:p14="http://schemas.microsoft.com/office/powerpoint/2010/main" val="3992908174"/>
      </p:ext>
    </p:extLst>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_with_titl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0651"/>
            <a:ext cx="3797300" cy="3203576"/>
          </a:xfrm>
          <a:prstGeom prst="rect">
            <a:avLst/>
          </a:prstGeom>
        </p:spPr>
        <p:txBody>
          <a:bodyPr/>
          <a:lstStyle>
            <a:lvl1pPr marL="342891" indent="-342891">
              <a:defRPr lang="en-GB" sz="2000" kern="1200" dirty="0">
                <a:solidFill>
                  <a:srgbClr val="002060"/>
                </a:solidFill>
                <a:latin typeface="Calibri Light" panose="020F0302020204030204" pitchFamily="34" charset="0"/>
                <a:ea typeface="+mn-ea"/>
                <a:cs typeface="+mn-cs"/>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endParaRPr lang="en-GB" dirty="0"/>
          </a:p>
        </p:txBody>
      </p:sp>
      <p:sp>
        <p:nvSpPr>
          <p:cNvPr id="4" name="Content Placeholder 2"/>
          <p:cNvSpPr>
            <a:spLocks noGrp="1"/>
          </p:cNvSpPr>
          <p:nvPr>
            <p:ph idx="10"/>
          </p:nvPr>
        </p:nvSpPr>
        <p:spPr>
          <a:xfrm>
            <a:off x="4813300" y="1390651"/>
            <a:ext cx="3797300" cy="3203576"/>
          </a:xfrm>
          <a:prstGeom prst="rect">
            <a:avLst/>
          </a:prstGeom>
        </p:spPr>
        <p:txBody>
          <a:bodyPr/>
          <a:lstStyle>
            <a:lvl1pPr marL="342891" indent="-342891">
              <a:defRPr lang="en-GB" sz="2000" kern="1200" dirty="0">
                <a:solidFill>
                  <a:srgbClr val="002060"/>
                </a:solidFill>
                <a:latin typeface="Calibri Light" panose="020F0302020204030204" pitchFamily="34" charset="0"/>
                <a:ea typeface="+mn-ea"/>
                <a:cs typeface="+mn-cs"/>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endParaRPr lang="en-GB" dirty="0"/>
          </a:p>
        </p:txBody>
      </p:sp>
      <p:sp>
        <p:nvSpPr>
          <p:cNvPr id="6" name="Text Placeholder 5"/>
          <p:cNvSpPr>
            <a:spLocks noGrp="1"/>
          </p:cNvSpPr>
          <p:nvPr>
            <p:ph type="body" sz="quarter" idx="11" hasCustomPrompt="1"/>
          </p:nvPr>
        </p:nvSpPr>
        <p:spPr>
          <a:xfrm>
            <a:off x="457200" y="699404"/>
            <a:ext cx="3797300" cy="438150"/>
          </a:xfrm>
          <a:prstGeom prst="rect">
            <a:avLst/>
          </a:prstGeom>
        </p:spPr>
        <p:txBody>
          <a:bodyPr/>
          <a:lstStyle>
            <a:lvl1pPr marL="0" indent="0">
              <a:buNone/>
              <a:defRPr sz="2800">
                <a:solidFill>
                  <a:srgbClr val="FBAB18"/>
                </a:solidFill>
                <a:latin typeface="Calibri Light" panose="020F0302020204030204" pitchFamily="34" charset="0"/>
              </a:defRPr>
            </a:lvl1pPr>
          </a:lstStyle>
          <a:p>
            <a:pPr lvl="0"/>
            <a:r>
              <a:rPr lang="en-US" dirty="0"/>
              <a:t>Subtitle</a:t>
            </a:r>
            <a:endParaRPr lang="nl-NL" dirty="0"/>
          </a:p>
        </p:txBody>
      </p:sp>
      <p:sp>
        <p:nvSpPr>
          <p:cNvPr id="7" name="Text Placeholder 5"/>
          <p:cNvSpPr>
            <a:spLocks noGrp="1"/>
          </p:cNvSpPr>
          <p:nvPr>
            <p:ph type="body" sz="quarter" idx="12" hasCustomPrompt="1"/>
          </p:nvPr>
        </p:nvSpPr>
        <p:spPr>
          <a:xfrm>
            <a:off x="4813300" y="699404"/>
            <a:ext cx="3797300" cy="438150"/>
          </a:xfrm>
          <a:prstGeom prst="rect">
            <a:avLst/>
          </a:prstGeom>
        </p:spPr>
        <p:txBody>
          <a:bodyPr/>
          <a:lstStyle>
            <a:lvl1pPr marL="0" indent="0">
              <a:buNone/>
              <a:defRPr sz="2800">
                <a:solidFill>
                  <a:srgbClr val="FBAB18"/>
                </a:solidFill>
                <a:latin typeface="Calibri Light" panose="020F0302020204030204" pitchFamily="34" charset="0"/>
              </a:defRPr>
            </a:lvl1pPr>
          </a:lstStyle>
          <a:p>
            <a:pPr lvl="0"/>
            <a:r>
              <a:rPr lang="en-US" dirty="0"/>
              <a:t>Subtitle</a:t>
            </a:r>
            <a:endParaRPr lang="nl-NL" dirty="0"/>
          </a:p>
        </p:txBody>
      </p:sp>
      <p:sp>
        <p:nvSpPr>
          <p:cNvPr id="8" name="Title 4">
            <a:extLst>
              <a:ext uri="{FF2B5EF4-FFF2-40B4-BE49-F238E27FC236}">
                <a16:creationId xmlns:a16="http://schemas.microsoft.com/office/drawing/2014/main" id="{C76D78D9-0392-8B42-8C2C-11B2194094ED}"/>
              </a:ext>
            </a:extLst>
          </p:cNvPr>
          <p:cNvSpPr>
            <a:spLocks noGrp="1"/>
          </p:cNvSpPr>
          <p:nvPr>
            <p:ph type="title"/>
          </p:nvPr>
        </p:nvSpPr>
        <p:spPr>
          <a:xfrm>
            <a:off x="266699" y="-1"/>
            <a:ext cx="7188199" cy="514351"/>
          </a:xfrm>
        </p:spPr>
        <p:txBody>
          <a:bodyPr/>
          <a:lstStyle/>
          <a:p>
            <a:r>
              <a:rPr lang="nl-NL" dirty="0"/>
              <a:t>Klik om stijl te bewerken</a:t>
            </a:r>
          </a:p>
        </p:txBody>
      </p:sp>
    </p:spTree>
    <p:extLst>
      <p:ext uri="{BB962C8B-B14F-4D97-AF65-F5344CB8AC3E}">
        <p14:creationId xmlns:p14="http://schemas.microsoft.com/office/powerpoint/2010/main" val="2362965891"/>
      </p:ext>
    </p:extLst>
  </p:cSld>
  <p:clrMapOvr>
    <a:masterClrMapping/>
  </p:clrMapOvr>
  <p:transition>
    <p:pull dir="u"/>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tle 3"/>
          <p:cNvSpPr>
            <a:spLocks noGrp="1"/>
          </p:cNvSpPr>
          <p:nvPr>
            <p:ph type="title"/>
          </p:nvPr>
        </p:nvSpPr>
        <p:spPr>
          <a:xfrm>
            <a:off x="266700" y="-1"/>
            <a:ext cx="7188200" cy="514351"/>
          </a:xfrm>
        </p:spPr>
        <p:txBody>
          <a:bodyPr/>
          <a:lstStyle/>
          <a:p>
            <a:r>
              <a:rPr lang="nl-NL" dirty="0"/>
              <a:t>Klik om stijl te bewerken</a:t>
            </a: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6965-16CA-487A-0CE9-CFE46FA6084E}"/>
              </a:ext>
            </a:extLst>
          </p:cNvPr>
          <p:cNvSpPr>
            <a:spLocks noGrp="1"/>
          </p:cNvSpPr>
          <p:nvPr>
            <p:ph type="title"/>
          </p:nvPr>
        </p:nvSpPr>
        <p:spPr>
          <a:xfrm>
            <a:off x="266700" y="-1"/>
            <a:ext cx="7159627" cy="514351"/>
          </a:xfrm>
        </p:spPr>
        <p:txBody>
          <a:bodyPr/>
          <a:lstStyle/>
          <a:p>
            <a:r>
              <a:rPr lang="nl-NL" dirty="0"/>
              <a:t>Klik om stijl te bewerken</a:t>
            </a: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3" descr="D:\Ankit Data\NL Academy - Agile\Agile Architecture\Graphics Requirement\Objectives.png"/>
          <p:cNvPicPr>
            <a:picLocks noChangeAspect="1" noChangeArrowheads="1"/>
          </p:cNvPicPr>
          <p:nvPr userDrawn="1"/>
        </p:nvPicPr>
        <p:blipFill>
          <a:blip r:embed="rId2" cstate="print"/>
          <a:srcRect/>
          <a:stretch>
            <a:fillRect/>
          </a:stretch>
        </p:blipFill>
        <p:spPr bwMode="auto">
          <a:xfrm>
            <a:off x="4895853" y="1057276"/>
            <a:ext cx="4098925"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1" y="1057276"/>
            <a:ext cx="4095750" cy="3642122"/>
          </a:xfrm>
          <a:prstGeom prst="rect">
            <a:avLst/>
          </a:prstGeom>
        </p:spPr>
        <p:txBody>
          <a:bodyPr/>
          <a:lstStyle>
            <a:lvl1pPr marL="342891" indent="-342891">
              <a:defRPr lang="en-GB" sz="2000" kern="1200" dirty="0">
                <a:solidFill>
                  <a:srgbClr val="002060"/>
                </a:solidFill>
                <a:latin typeface="Calibri Light" panose="020F0302020204030204" pitchFamily="34" charset="0"/>
                <a:ea typeface="+mn-ea"/>
                <a:cs typeface="+mn-cs"/>
              </a:defRPr>
            </a:lvl1pPr>
            <a:lvl2pPr>
              <a:defRPr sz="1847"/>
            </a:lvl2pPr>
            <a:lvl3pPr>
              <a:defRPr sz="1663"/>
            </a:lvl3pPr>
            <a:lvl4pPr>
              <a:defRPr sz="1477"/>
            </a:lvl4pPr>
            <a:lvl5pPr>
              <a:defRPr sz="1477"/>
            </a:lvl5pPr>
            <a:lvl6pPr>
              <a:defRPr sz="1663"/>
            </a:lvl6pPr>
            <a:lvl7pPr>
              <a:defRPr sz="1663"/>
            </a:lvl7pPr>
            <a:lvl8pPr>
              <a:defRPr sz="1663"/>
            </a:lvl8pPr>
            <a:lvl9pPr>
              <a:defRPr sz="1663"/>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endParaRPr lang="en-GB" dirty="0"/>
          </a:p>
        </p:txBody>
      </p:sp>
      <p:sp>
        <p:nvSpPr>
          <p:cNvPr id="2" name="Title 1"/>
          <p:cNvSpPr>
            <a:spLocks noGrp="1"/>
          </p:cNvSpPr>
          <p:nvPr>
            <p:ph type="title"/>
          </p:nvPr>
        </p:nvSpPr>
        <p:spPr>
          <a:xfrm>
            <a:off x="266700" y="-1"/>
            <a:ext cx="7159627" cy="514351"/>
          </a:xfrm>
        </p:spPr>
        <p:txBody>
          <a:bodyPr/>
          <a:lstStyle/>
          <a:p>
            <a:r>
              <a:rPr lang="nl-NL" dirty="0"/>
              <a:t>Klik om stijl te bewerken</a:t>
            </a:r>
          </a:p>
        </p:txBody>
      </p:sp>
    </p:spTree>
    <p:extLst>
      <p:ext uri="{BB962C8B-B14F-4D97-AF65-F5344CB8AC3E}">
        <p14:creationId xmlns:p14="http://schemas.microsoft.com/office/powerpoint/2010/main" val="3040430624"/>
      </p:ext>
    </p:extLst>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pic>
        <p:nvPicPr>
          <p:cNvPr id="4" name="Picture 8" descr="D:\Ankit Data\NL Academy - Agile\Agile Architecture\Graphics Requirement\Activity.png"/>
          <p:cNvPicPr>
            <a:picLocks noChangeAspect="1" noChangeArrowheads="1"/>
          </p:cNvPicPr>
          <p:nvPr userDrawn="1"/>
        </p:nvPicPr>
        <p:blipFill>
          <a:blip r:embed="rId2" cstate="print"/>
          <a:srcRect/>
          <a:stretch>
            <a:fillRect/>
          </a:stretch>
        </p:blipFill>
        <p:spPr bwMode="auto">
          <a:xfrm>
            <a:off x="5592763" y="1069182"/>
            <a:ext cx="2709862" cy="2825354"/>
          </a:xfrm>
          <a:prstGeom prst="rect">
            <a:avLst/>
          </a:prstGeom>
          <a:noFill/>
          <a:ln w="9525">
            <a:noFill/>
            <a:miter lim="800000"/>
            <a:headEnd/>
            <a:tailEnd/>
          </a:ln>
        </p:spPr>
      </p:pic>
      <p:sp>
        <p:nvSpPr>
          <p:cNvPr id="5" name="Content Placeholder 2"/>
          <p:cNvSpPr>
            <a:spLocks noGrp="1"/>
          </p:cNvSpPr>
          <p:nvPr>
            <p:ph sz="half" idx="1"/>
          </p:nvPr>
        </p:nvSpPr>
        <p:spPr>
          <a:xfrm>
            <a:off x="647701"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1847"/>
            </a:lvl2pPr>
            <a:lvl3pPr>
              <a:defRPr sz="1663"/>
            </a:lvl3pPr>
            <a:lvl4pPr>
              <a:defRPr sz="1477"/>
            </a:lvl4pPr>
            <a:lvl5pPr>
              <a:defRPr sz="1477"/>
            </a:lvl5pPr>
            <a:lvl6pPr>
              <a:defRPr sz="1663"/>
            </a:lvl6pPr>
            <a:lvl7pPr>
              <a:defRPr sz="1663"/>
            </a:lvl7pPr>
            <a:lvl8pPr>
              <a:defRPr sz="1663"/>
            </a:lvl8pPr>
            <a:lvl9pPr>
              <a:defRPr sz="1663"/>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2" name="Title 1"/>
          <p:cNvSpPr>
            <a:spLocks noGrp="1"/>
          </p:cNvSpPr>
          <p:nvPr>
            <p:ph type="title"/>
          </p:nvPr>
        </p:nvSpPr>
        <p:spPr>
          <a:xfrm>
            <a:off x="266700" y="-1"/>
            <a:ext cx="7159627" cy="514351"/>
          </a:xfrm>
        </p:spPr>
        <p:txBody>
          <a:bodyPr/>
          <a:lstStyle/>
          <a:p>
            <a:r>
              <a:rPr lang="nl-NL" dirty="0"/>
              <a:t>Klik om stijl te bewerken</a:t>
            </a:r>
          </a:p>
        </p:txBody>
      </p:sp>
    </p:spTree>
    <p:extLst>
      <p:ext uri="{BB962C8B-B14F-4D97-AF65-F5344CB8AC3E}">
        <p14:creationId xmlns:p14="http://schemas.microsoft.com/office/powerpoint/2010/main" val="2188050271"/>
      </p:ext>
    </p:extLst>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4" name="Picture 3" descr="D:\Ankit Data\NL Academy - Agile\Agile Architecture\Graphics Requirement\Summary.png"/>
          <p:cNvPicPr>
            <a:picLocks noChangeAspect="1" noChangeArrowheads="1"/>
          </p:cNvPicPr>
          <p:nvPr userDrawn="1"/>
        </p:nvPicPr>
        <p:blipFill>
          <a:blip r:embed="rId2" cstate="print"/>
          <a:srcRect/>
          <a:stretch>
            <a:fillRect/>
          </a:stretch>
        </p:blipFill>
        <p:spPr bwMode="auto">
          <a:xfrm>
            <a:off x="5187954" y="1057276"/>
            <a:ext cx="3521075" cy="2825354"/>
          </a:xfrm>
          <a:prstGeom prst="rect">
            <a:avLst/>
          </a:prstGeom>
          <a:noFill/>
          <a:effectLst>
            <a:outerShdw blurRad="50800" dist="38100" dir="2700000" algn="tl" rotWithShape="0">
              <a:prstClr val="black">
                <a:alpha val="40000"/>
              </a:prstClr>
            </a:outerShdw>
          </a:effectLst>
        </p:spPr>
      </p:pic>
      <p:sp>
        <p:nvSpPr>
          <p:cNvPr id="5" name="Content Placeholder 2"/>
          <p:cNvSpPr>
            <a:spLocks noGrp="1"/>
          </p:cNvSpPr>
          <p:nvPr>
            <p:ph sz="half" idx="1"/>
          </p:nvPr>
        </p:nvSpPr>
        <p:spPr>
          <a:xfrm>
            <a:off x="647701" y="1057276"/>
            <a:ext cx="4095750" cy="3642122"/>
          </a:xfrm>
          <a:prstGeom prst="rect">
            <a:avLst/>
          </a:prstGeom>
        </p:spPr>
        <p:txBody>
          <a:bodyPr/>
          <a:lstStyle>
            <a:lvl1pPr marL="342891" indent="-342891">
              <a:defRPr lang="nl-NL" sz="2000" kern="1200" dirty="0">
                <a:solidFill>
                  <a:srgbClr val="002060"/>
                </a:solidFill>
                <a:latin typeface="Calibri Light" panose="020F0302020204030204" pitchFamily="34" charset="0"/>
                <a:ea typeface="+mn-ea"/>
                <a:cs typeface="+mn-cs"/>
              </a:defRPr>
            </a:lvl1pPr>
            <a:lvl2pPr>
              <a:defRPr sz="1847"/>
            </a:lvl2pPr>
            <a:lvl3pPr>
              <a:defRPr sz="1663"/>
            </a:lvl3pPr>
            <a:lvl4pPr>
              <a:defRPr sz="1477"/>
            </a:lvl4pPr>
            <a:lvl5pPr>
              <a:defRPr sz="1477"/>
            </a:lvl5pPr>
            <a:lvl6pPr>
              <a:defRPr sz="1663"/>
            </a:lvl6pPr>
            <a:lvl7pPr>
              <a:defRPr sz="1663"/>
            </a:lvl7pPr>
            <a:lvl8pPr>
              <a:defRPr sz="1663"/>
            </a:lvl8pPr>
            <a:lvl9pPr>
              <a:defRPr sz="1663"/>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3" name="Title 2"/>
          <p:cNvSpPr>
            <a:spLocks noGrp="1"/>
          </p:cNvSpPr>
          <p:nvPr>
            <p:ph type="title"/>
          </p:nvPr>
        </p:nvSpPr>
        <p:spPr>
          <a:xfrm>
            <a:off x="266700" y="-1"/>
            <a:ext cx="7159624" cy="514351"/>
          </a:xfrm>
        </p:spPr>
        <p:txBody>
          <a:bodyPr/>
          <a:lstStyle/>
          <a:p>
            <a:r>
              <a:rPr lang="nl-NL" dirty="0"/>
              <a:t>Klik om stijl te bewerken</a:t>
            </a:r>
          </a:p>
        </p:txBody>
      </p:sp>
    </p:spTree>
    <p:extLst>
      <p:ext uri="{BB962C8B-B14F-4D97-AF65-F5344CB8AC3E}">
        <p14:creationId xmlns:p14="http://schemas.microsoft.com/office/powerpoint/2010/main" val="1119863981"/>
      </p:ext>
    </p:extLst>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pic>
        <p:nvPicPr>
          <p:cNvPr id="5" name="Picture 4" descr="shutterstock_113482882.jpg"/>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426455" y="1020716"/>
            <a:ext cx="3268238" cy="3623481"/>
          </a:xfrm>
          <a:prstGeom prst="rect">
            <a:avLst/>
          </a:prstGeom>
        </p:spPr>
      </p:pic>
      <p:sp>
        <p:nvSpPr>
          <p:cNvPr id="6" name="Content Placeholder 2"/>
          <p:cNvSpPr>
            <a:spLocks noGrp="1"/>
          </p:cNvSpPr>
          <p:nvPr>
            <p:ph sz="half" idx="1"/>
          </p:nvPr>
        </p:nvSpPr>
        <p:spPr>
          <a:xfrm>
            <a:off x="647701" y="1057276"/>
            <a:ext cx="4095750" cy="3642122"/>
          </a:xfrm>
          <a:prstGeom prst="rect">
            <a:avLst/>
          </a:prstGeom>
        </p:spPr>
        <p:txBody>
          <a:bodyPr/>
          <a:lstStyle>
            <a:lvl1pPr marL="342891" indent="-342891">
              <a:spcBef>
                <a:spcPts val="1551"/>
              </a:spcBef>
              <a:defRPr lang="nl-NL" sz="2000" kern="1200" dirty="0">
                <a:solidFill>
                  <a:srgbClr val="002060"/>
                </a:solidFill>
                <a:latin typeface="Calibri Light" panose="020F0302020204030204" pitchFamily="34" charset="0"/>
                <a:ea typeface="+mn-ea"/>
                <a:cs typeface="+mn-cs"/>
              </a:defRPr>
            </a:lvl1pPr>
            <a:lvl2pPr>
              <a:spcBef>
                <a:spcPts val="1329"/>
              </a:spcBef>
              <a:defRPr sz="1847"/>
            </a:lvl2pPr>
            <a:lvl3pPr>
              <a:spcBef>
                <a:spcPts val="1108"/>
              </a:spcBef>
              <a:defRPr sz="1663"/>
            </a:lvl3pPr>
            <a:lvl4pPr marL="1012873" indent="-253219">
              <a:spcBef>
                <a:spcPts val="555"/>
              </a:spcBef>
              <a:defRPr lang="en-US" sz="1477" dirty="0" smtClean="0">
                <a:solidFill>
                  <a:schemeClr val="tx1"/>
                </a:solidFill>
                <a:latin typeface="+mn-lt"/>
              </a:defRPr>
            </a:lvl4pPr>
            <a:lvl5pPr marL="1266092" indent="-253219">
              <a:spcBef>
                <a:spcPts val="555"/>
              </a:spcBef>
              <a:defRPr lang="nl-NL" sz="1477" dirty="0">
                <a:solidFill>
                  <a:schemeClr val="tx1"/>
                </a:solidFill>
                <a:latin typeface="+mn-lt"/>
              </a:defRPr>
            </a:lvl5pPr>
            <a:lvl6pPr>
              <a:defRPr sz="1663"/>
            </a:lvl6pPr>
            <a:lvl7pPr>
              <a:defRPr sz="1663"/>
            </a:lvl7pPr>
            <a:lvl8pPr>
              <a:defRPr sz="1663"/>
            </a:lvl8pPr>
            <a:lvl9pPr>
              <a:defRPr sz="1663"/>
            </a:lvl9pPr>
          </a:lstStyle>
          <a:p>
            <a:pPr marL="342891" lvl="0" indent="-342891" algn="l" rtl="0" eaLnBrk="1" fontAlgn="base" hangingPunct="1">
              <a:spcBef>
                <a:spcPct val="20000"/>
              </a:spcBef>
              <a:spcAft>
                <a:spcPct val="0"/>
              </a:spcAft>
              <a:buFont typeface="Arial" charset="0"/>
              <a:buChar char="•"/>
            </a:pPr>
            <a:r>
              <a:rPr lang="nl-NL" dirty="0"/>
              <a:t>Tekststijl van het model bewerken
Tweede niveau
Derde niveau
Vierde niveau
Vijfde niveau</a:t>
            </a:r>
          </a:p>
        </p:txBody>
      </p:sp>
      <p:sp>
        <p:nvSpPr>
          <p:cNvPr id="9" name="Title 4">
            <a:extLst>
              <a:ext uri="{FF2B5EF4-FFF2-40B4-BE49-F238E27FC236}">
                <a16:creationId xmlns:a16="http://schemas.microsoft.com/office/drawing/2014/main" id="{AEAF7ECD-D0CD-7E4F-A57B-EFEFA5731C2A}"/>
              </a:ext>
            </a:extLst>
          </p:cNvPr>
          <p:cNvSpPr>
            <a:spLocks noGrp="1"/>
          </p:cNvSpPr>
          <p:nvPr>
            <p:ph type="title"/>
          </p:nvPr>
        </p:nvSpPr>
        <p:spPr>
          <a:xfrm>
            <a:off x="266699" y="-1"/>
            <a:ext cx="7188199" cy="514351"/>
          </a:xfrm>
        </p:spPr>
        <p:txBody>
          <a:bodyPr/>
          <a:lstStyle/>
          <a:p>
            <a:r>
              <a:rPr lang="nl-NL" dirty="0"/>
              <a:t>Klik om stijl te bewerken</a:t>
            </a:r>
          </a:p>
        </p:txBody>
      </p:sp>
    </p:spTree>
    <p:extLst>
      <p:ext uri="{BB962C8B-B14F-4D97-AF65-F5344CB8AC3E}">
        <p14:creationId xmlns:p14="http://schemas.microsoft.com/office/powerpoint/2010/main" val="3374273281"/>
      </p:ext>
    </p:extLst>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Line 9"/>
          <p:cNvSpPr>
            <a:spLocks noChangeShapeType="1"/>
          </p:cNvSpPr>
          <p:nvPr userDrawn="1"/>
        </p:nvSpPr>
        <p:spPr bwMode="auto">
          <a:xfrm>
            <a:off x="0" y="534349"/>
            <a:ext cx="9144000" cy="0"/>
          </a:xfrm>
          <a:prstGeom prst="line">
            <a:avLst/>
          </a:prstGeom>
          <a:noFill/>
          <a:ln w="22225">
            <a:solidFill>
              <a:schemeClr val="tx2">
                <a:lumMod val="20000"/>
                <a:lumOff val="8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dirty="0">
              <a:latin typeface="Calibri Light" panose="020F0302020204030204" pitchFamily="34" charset="0"/>
              <a:cs typeface="Calibri Light" panose="020F0302020204030204" pitchFamily="34" charset="0"/>
            </a:endParaRPr>
          </a:p>
        </p:txBody>
      </p:sp>
      <p:sp>
        <p:nvSpPr>
          <p:cNvPr id="24" name="TextBox 1"/>
          <p:cNvSpPr txBox="1">
            <a:spLocks noChangeArrowheads="1"/>
          </p:cNvSpPr>
          <p:nvPr userDrawn="1"/>
        </p:nvSpPr>
        <p:spPr bwMode="auto">
          <a:xfrm>
            <a:off x="8388350" y="4837625"/>
            <a:ext cx="755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tr-TR" altLang="en-US" sz="1000" baseline="0" dirty="0">
                <a:solidFill>
                  <a:srgbClr val="595959"/>
                </a:solidFill>
                <a:latin typeface="Calibri Light" panose="020F0302020204030204" pitchFamily="34" charset="0"/>
                <a:cs typeface="Calibri Light" panose="020F0302020204030204" pitchFamily="34" charset="0"/>
              </a:rPr>
              <a:t> </a:t>
            </a:r>
            <a:r>
              <a:rPr lang="en-US" altLang="en-US" sz="1000" baseline="0" noProof="0" dirty="0">
                <a:solidFill>
                  <a:srgbClr val="595959"/>
                </a:solidFill>
                <a:latin typeface="Calibri Light" panose="020F0302020204030204" pitchFamily="34" charset="0"/>
                <a:cs typeface="Calibri Light" panose="020F0302020204030204" pitchFamily="34" charset="0"/>
              </a:rPr>
              <a:t>Slide</a:t>
            </a:r>
            <a:r>
              <a:rPr lang="en-US" altLang="en-US" sz="1000" baseline="0" dirty="0">
                <a:solidFill>
                  <a:srgbClr val="595959"/>
                </a:solidFill>
                <a:latin typeface="Calibri Light" panose="020F0302020204030204" pitchFamily="34" charset="0"/>
                <a:cs typeface="Calibri Light" panose="020F0302020204030204" pitchFamily="34" charset="0"/>
              </a:rPr>
              <a:t> </a:t>
            </a:r>
            <a:fld id="{2424C54A-1153-4DDD-94F1-B2CEF6D63605}" type="slidenum">
              <a:rPr lang="en-US" altLang="en-US" sz="1000" baseline="0" smtClean="0">
                <a:solidFill>
                  <a:srgbClr val="595959"/>
                </a:solidFill>
                <a:latin typeface="Calibri Light" panose="020F0302020204030204" pitchFamily="34" charset="0"/>
                <a:cs typeface="Calibri Light" panose="020F0302020204030204" pitchFamily="34" charset="0"/>
              </a:rPr>
              <a:pPr algn="ctr" eaLnBrk="1" hangingPunct="1">
                <a:defRPr/>
              </a:pPr>
              <a:t>‹#›</a:t>
            </a:fld>
            <a:endParaRPr lang="en-GB" altLang="en-US" sz="1000" baseline="0" dirty="0">
              <a:solidFill>
                <a:srgbClr val="595959"/>
              </a:solidFill>
              <a:latin typeface="Calibri Light" panose="020F0302020204030204" pitchFamily="34" charset="0"/>
              <a:cs typeface="Calibri Light" panose="020F0302020204030204" pitchFamily="34" charset="0"/>
            </a:endParaRPr>
          </a:p>
        </p:txBody>
      </p:sp>
      <p:sp>
        <p:nvSpPr>
          <p:cNvPr id="25" name="Line 9"/>
          <p:cNvSpPr>
            <a:spLocks noChangeShapeType="1"/>
          </p:cNvSpPr>
          <p:nvPr userDrawn="1"/>
        </p:nvSpPr>
        <p:spPr bwMode="auto">
          <a:xfrm>
            <a:off x="0" y="4792267"/>
            <a:ext cx="9144000" cy="0"/>
          </a:xfrm>
          <a:prstGeom prst="line">
            <a:avLst/>
          </a:prstGeom>
          <a:noFill/>
          <a:ln w="3175">
            <a:solidFill>
              <a:srgbClr val="0070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dirty="0">
              <a:latin typeface="Calibri Light" panose="020F0302020204030204" pitchFamily="34" charset="0"/>
              <a:cs typeface="Calibri Light" panose="020F0302020204030204" pitchFamily="34" charset="0"/>
            </a:endParaRPr>
          </a:p>
        </p:txBody>
      </p:sp>
      <p:sp>
        <p:nvSpPr>
          <p:cNvPr id="2" name="Title Placeholder 1"/>
          <p:cNvSpPr>
            <a:spLocks noGrp="1"/>
          </p:cNvSpPr>
          <p:nvPr>
            <p:ph type="title"/>
          </p:nvPr>
        </p:nvSpPr>
        <p:spPr>
          <a:xfrm>
            <a:off x="266700" y="-1"/>
            <a:ext cx="7188199" cy="514351"/>
          </a:xfrm>
          <a:prstGeom prst="rect">
            <a:avLst/>
          </a:prstGeom>
        </p:spPr>
        <p:txBody>
          <a:bodyPr vert="horz" lIns="91440" tIns="45720" rIns="91440" bIns="45720" rtlCol="0" anchor="ctr">
            <a:normAutofit/>
          </a:bodyPr>
          <a:lstStyle/>
          <a:p>
            <a:pPr marL="287993" lvl="0" eaLnBrk="0" hangingPunct="0"/>
            <a:r>
              <a:rPr lang="nl-NL" dirty="0"/>
              <a:t>Klik om stijl te bewerken</a:t>
            </a:r>
          </a:p>
        </p:txBody>
      </p:sp>
      <p:pic>
        <p:nvPicPr>
          <p:cNvPr id="12" name="Picture 13" descr="flag EC">
            <a:extLst>
              <a:ext uri="{FF2B5EF4-FFF2-40B4-BE49-F238E27FC236}">
                <a16:creationId xmlns:a16="http://schemas.microsoft.com/office/drawing/2014/main" id="{2F516E3A-5FBD-3C44-A50A-5C82A9067EEF}"/>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a:fillRect/>
          </a:stretch>
        </p:blipFill>
        <p:spPr bwMode="auto">
          <a:xfrm>
            <a:off x="124413" y="4852753"/>
            <a:ext cx="251508" cy="207039"/>
          </a:xfrm>
          <a:prstGeom prst="roundRect">
            <a:avLst>
              <a:gd name="adj" fmla="val 8594"/>
            </a:avLst>
          </a:prstGeom>
          <a:solidFill>
            <a:srgbClr val="FFFFFF">
              <a:shade val="85000"/>
            </a:srgbClr>
          </a:solidFill>
          <a:ln>
            <a:noFill/>
          </a:ln>
          <a:effectLst/>
        </p:spPr>
      </p:pic>
      <p:pic>
        <p:nvPicPr>
          <p:cNvPr id="3" name="Picture 2" descr="C:\Users\kouroni\Desktop\Inline Proposals.jpg">
            <a:extLst>
              <a:ext uri="{FF2B5EF4-FFF2-40B4-BE49-F238E27FC236}">
                <a16:creationId xmlns:a16="http://schemas.microsoft.com/office/drawing/2014/main" id="{6246FF27-A81A-EC4B-9502-0AB4A54953B0}"/>
              </a:ext>
            </a:extLst>
          </p:cNvPr>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419689" y="4880764"/>
            <a:ext cx="510711" cy="1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F03ECC-231B-4DE6-F09D-1340C1DDEF3F}"/>
              </a:ext>
            </a:extLst>
          </p:cNvPr>
          <p:cNvPicPr>
            <a:picLocks noChangeAspect="1"/>
          </p:cNvPicPr>
          <p:nvPr userDrawn="1"/>
        </p:nvPicPr>
        <p:blipFill>
          <a:blip r:embed="rId22"/>
          <a:stretch>
            <a:fillRect/>
          </a:stretch>
        </p:blipFill>
        <p:spPr>
          <a:xfrm>
            <a:off x="513368" y="4881288"/>
            <a:ext cx="792192" cy="15720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701" r:id="rId2"/>
    <p:sldLayoutId id="2147483702" r:id="rId3"/>
    <p:sldLayoutId id="2147483690" r:id="rId4"/>
    <p:sldLayoutId id="2147483691"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6" r:id="rId14"/>
    <p:sldLayoutId id="2147483717" r:id="rId15"/>
    <p:sldLayoutId id="2147483718" r:id="rId16"/>
    <p:sldLayoutId id="2147483719" r:id="rId17"/>
    <p:sldLayoutId id="2147483720" r:id="rId18"/>
  </p:sldLayoutIdLst>
  <p:transition>
    <p:pull dir="u"/>
  </p:transition>
  <p:txStyles>
    <p:titleStyle>
      <a:lvl1pPr marL="0" algn="l" rtl="0" eaLnBrk="1" fontAlgn="base" hangingPunct="1">
        <a:spcBef>
          <a:spcPct val="0"/>
        </a:spcBef>
        <a:spcAft>
          <a:spcPct val="0"/>
        </a:spcAft>
        <a:defRPr lang="nl-NL" sz="2000" kern="1200" smtClean="0">
          <a:solidFill>
            <a:srgbClr val="002060"/>
          </a:solidFill>
          <a:effectLst/>
          <a:latin typeface="Calibri Light" panose="020F0302020204030204" pitchFamily="34" charset="0"/>
          <a:ea typeface="+mj-ea"/>
          <a:cs typeface="+mj-cs"/>
        </a:defRPr>
      </a:lvl1pPr>
      <a:lvl2pPr algn="ctr" rtl="0" eaLnBrk="1" fontAlgn="base" hangingPunct="1">
        <a:spcBef>
          <a:spcPct val="0"/>
        </a:spcBef>
        <a:spcAft>
          <a:spcPct val="0"/>
        </a:spcAft>
        <a:defRPr sz="3600">
          <a:solidFill>
            <a:srgbClr val="FF0000"/>
          </a:solidFill>
          <a:latin typeface="Eras Demi ITC" pitchFamily="34" charset="0"/>
        </a:defRPr>
      </a:lvl2pPr>
      <a:lvl3pPr algn="ctr" rtl="0" eaLnBrk="1" fontAlgn="base" hangingPunct="1">
        <a:spcBef>
          <a:spcPct val="0"/>
        </a:spcBef>
        <a:spcAft>
          <a:spcPct val="0"/>
        </a:spcAft>
        <a:defRPr sz="3600">
          <a:solidFill>
            <a:srgbClr val="FF0000"/>
          </a:solidFill>
          <a:latin typeface="Eras Demi ITC" pitchFamily="34" charset="0"/>
        </a:defRPr>
      </a:lvl3pPr>
      <a:lvl4pPr algn="ctr" rtl="0" eaLnBrk="1" fontAlgn="base" hangingPunct="1">
        <a:spcBef>
          <a:spcPct val="0"/>
        </a:spcBef>
        <a:spcAft>
          <a:spcPct val="0"/>
        </a:spcAft>
        <a:defRPr sz="3600">
          <a:solidFill>
            <a:srgbClr val="FF0000"/>
          </a:solidFill>
          <a:latin typeface="Eras Demi ITC" pitchFamily="34" charset="0"/>
        </a:defRPr>
      </a:lvl4pPr>
      <a:lvl5pPr algn="ctr" rtl="0" eaLnBrk="1" fontAlgn="base" hangingPunct="1">
        <a:spcBef>
          <a:spcPct val="0"/>
        </a:spcBef>
        <a:spcAft>
          <a:spcPct val="0"/>
        </a:spcAft>
        <a:defRPr sz="3600">
          <a:solidFill>
            <a:srgbClr val="FF0000"/>
          </a:solidFill>
          <a:latin typeface="Eras Demi ITC" pitchFamily="34" charset="0"/>
        </a:defRPr>
      </a:lvl5pPr>
      <a:lvl6pPr marL="457189" algn="ctr" rtl="0" eaLnBrk="1" fontAlgn="base" hangingPunct="1">
        <a:spcBef>
          <a:spcPct val="0"/>
        </a:spcBef>
        <a:spcAft>
          <a:spcPct val="0"/>
        </a:spcAft>
        <a:defRPr sz="3600">
          <a:solidFill>
            <a:srgbClr val="FF0000"/>
          </a:solidFill>
          <a:latin typeface="Eras Demi ITC" pitchFamily="34" charset="0"/>
        </a:defRPr>
      </a:lvl6pPr>
      <a:lvl7pPr marL="914377" algn="ctr" rtl="0" eaLnBrk="1" fontAlgn="base" hangingPunct="1">
        <a:spcBef>
          <a:spcPct val="0"/>
        </a:spcBef>
        <a:spcAft>
          <a:spcPct val="0"/>
        </a:spcAft>
        <a:defRPr sz="3600">
          <a:solidFill>
            <a:srgbClr val="FF0000"/>
          </a:solidFill>
          <a:latin typeface="Eras Demi ITC" pitchFamily="34" charset="0"/>
        </a:defRPr>
      </a:lvl7pPr>
      <a:lvl8pPr marL="1371566" algn="ctr" rtl="0" eaLnBrk="1" fontAlgn="base" hangingPunct="1">
        <a:spcBef>
          <a:spcPct val="0"/>
        </a:spcBef>
        <a:spcAft>
          <a:spcPct val="0"/>
        </a:spcAft>
        <a:defRPr sz="3600">
          <a:solidFill>
            <a:srgbClr val="FF0000"/>
          </a:solidFill>
          <a:latin typeface="Eras Demi ITC" pitchFamily="34" charset="0"/>
        </a:defRPr>
      </a:lvl8pPr>
      <a:lvl9pPr marL="1828754" algn="ctr" rtl="0" eaLnBrk="1" fontAlgn="base" hangingPunct="1">
        <a:spcBef>
          <a:spcPct val="0"/>
        </a:spcBef>
        <a:spcAft>
          <a:spcPct val="0"/>
        </a:spcAft>
        <a:defRPr sz="3600">
          <a:solidFill>
            <a:srgbClr val="FF0000"/>
          </a:solidFill>
          <a:latin typeface="Eras Demi ITC"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8" userDrawn="1">
          <p15:clr>
            <a:srgbClr val="F26B43"/>
          </p15:clr>
        </p15:guide>
        <p15:guide id="4" orient="horz" pos="3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08.png"/></Relationships>
</file>

<file path=ppt/slides/_rels/slide10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114.png"/><Relationship Id="rId4" Type="http://schemas.openxmlformats.org/officeDocument/2006/relationships/image" Target="../media/image113.png"/></Relationships>
</file>

<file path=ppt/slides/_rels/slide103.xml.rels><?xml version="1.0" encoding="UTF-8" standalone="yes"?>
<Relationships xmlns="http://schemas.openxmlformats.org/package/2006/relationships"><Relationship Id="rId8" Type="http://schemas.openxmlformats.org/officeDocument/2006/relationships/image" Target="../media/image68.png"/><Relationship Id="rId13" Type="http://schemas.microsoft.com/office/2007/relationships/hdphoto" Target="../media/hdphoto4.wdp"/><Relationship Id="rId3" Type="http://schemas.openxmlformats.org/officeDocument/2006/relationships/image" Target="../media/image70.png"/><Relationship Id="rId7" Type="http://schemas.openxmlformats.org/officeDocument/2006/relationships/image" Target="../media/image66.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notesSlide" Target="../notesSlides/notesSlide87.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64.png"/><Relationship Id="rId11" Type="http://schemas.microsoft.com/office/2007/relationships/hdphoto" Target="../media/hdphoto10.wdp"/><Relationship Id="rId5" Type="http://schemas.openxmlformats.org/officeDocument/2006/relationships/image" Target="../media/image63.png"/><Relationship Id="rId15" Type="http://schemas.microsoft.com/office/2007/relationships/hdphoto" Target="../media/hdphoto9.wdp"/><Relationship Id="rId10" Type="http://schemas.openxmlformats.org/officeDocument/2006/relationships/image" Target="../media/image106.png"/><Relationship Id="rId4" Type="http://schemas.openxmlformats.org/officeDocument/2006/relationships/image" Target="../media/image71.png"/><Relationship Id="rId9" Type="http://schemas.openxmlformats.org/officeDocument/2006/relationships/image" Target="../media/image105.png"/><Relationship Id="rId14" Type="http://schemas.openxmlformats.org/officeDocument/2006/relationships/image" Target="../media/image107.png"/></Relationships>
</file>

<file path=ppt/slides/_rels/slide10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4.xml"/><Relationship Id="rId5" Type="http://schemas.openxmlformats.org/officeDocument/2006/relationships/image" Target="../media/image176.png"/><Relationship Id="rId4" Type="http://schemas.openxmlformats.org/officeDocument/2006/relationships/image" Target="../media/image17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7.png"/><Relationship Id="rId7" Type="http://schemas.openxmlformats.org/officeDocument/2006/relationships/image" Target="../media/image178.png"/><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0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80.jpeg"/></Relationships>
</file>

<file path=ppt/slides/_rels/slide109.xml.rels><?xml version="1.0" encoding="UTF-8" standalone="yes"?>
<Relationships xmlns="http://schemas.openxmlformats.org/package/2006/relationships"><Relationship Id="rId8" Type="http://schemas.openxmlformats.org/officeDocument/2006/relationships/image" Target="../media/image68.png"/><Relationship Id="rId13" Type="http://schemas.microsoft.com/office/2007/relationships/hdphoto" Target="../media/hdphoto4.wdp"/><Relationship Id="rId3" Type="http://schemas.openxmlformats.org/officeDocument/2006/relationships/image" Target="../media/image70.png"/><Relationship Id="rId7" Type="http://schemas.openxmlformats.org/officeDocument/2006/relationships/image" Target="../media/image66.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notesSlide" Target="../notesSlides/notesSlide92.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64.png"/><Relationship Id="rId11" Type="http://schemas.microsoft.com/office/2007/relationships/hdphoto" Target="../media/hdphoto10.wdp"/><Relationship Id="rId5" Type="http://schemas.openxmlformats.org/officeDocument/2006/relationships/image" Target="../media/image63.png"/><Relationship Id="rId15" Type="http://schemas.microsoft.com/office/2007/relationships/hdphoto" Target="../media/hdphoto9.wdp"/><Relationship Id="rId10" Type="http://schemas.openxmlformats.org/officeDocument/2006/relationships/image" Target="../media/image106.png"/><Relationship Id="rId4" Type="http://schemas.openxmlformats.org/officeDocument/2006/relationships/image" Target="../media/image71.png"/><Relationship Id="rId9" Type="http://schemas.openxmlformats.org/officeDocument/2006/relationships/image" Target="../media/image105.png"/><Relationship Id="rId14" Type="http://schemas.openxmlformats.org/officeDocument/2006/relationships/image" Target="../media/image10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EC-Methodologies@ec.europa.eu" TargetMode="External"/><Relationship Id="rId2" Type="http://schemas.openxmlformats.org/officeDocument/2006/relationships/image" Target="../media/image18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3.png"/><Relationship Id="rId12" Type="http://schemas.microsoft.com/office/2007/relationships/hdphoto" Target="../media/hdphoto6.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5.wdp"/><Relationship Id="rId4" Type="http://schemas.openxmlformats.org/officeDocument/2006/relationships/image" Target="../media/image31.png"/><Relationship Id="rId9" Type="http://schemas.openxmlformats.org/officeDocument/2006/relationships/image" Target="../media/image34.png"/><Relationship Id="rId1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0.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68.png"/><Relationship Id="rId17" Type="http://schemas.openxmlformats.org/officeDocument/2006/relationships/image" Target="../media/image71.png"/><Relationship Id="rId2" Type="http://schemas.openxmlformats.org/officeDocument/2006/relationships/notesSlide" Target="../notesSlides/notesSlide23.xml"/><Relationship Id="rId16" Type="http://schemas.microsoft.com/office/2007/relationships/hdphoto" Target="../media/hdphoto7.wdp"/><Relationship Id="rId1" Type="http://schemas.openxmlformats.org/officeDocument/2006/relationships/slideLayout" Target="../slideLayouts/slideLayout4.xml"/><Relationship Id="rId6" Type="http://schemas.openxmlformats.org/officeDocument/2006/relationships/image" Target="../media/image64.png"/><Relationship Id="rId11" Type="http://schemas.microsoft.com/office/2007/relationships/hdphoto" Target="../media/hdphoto9.wdp"/><Relationship Id="rId5" Type="http://schemas.microsoft.com/office/2007/relationships/hdphoto" Target="../media/hdphoto4.wdp"/><Relationship Id="rId15" Type="http://schemas.openxmlformats.org/officeDocument/2006/relationships/image" Target="../media/image36.png"/><Relationship Id="rId10" Type="http://schemas.openxmlformats.org/officeDocument/2006/relationships/image" Target="../media/image67.png"/><Relationship Id="rId4" Type="http://schemas.openxmlformats.org/officeDocument/2006/relationships/image" Target="../media/image33.png"/><Relationship Id="rId9" Type="http://schemas.openxmlformats.org/officeDocument/2006/relationships/image" Target="../media/image66.png"/><Relationship Id="rId1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hyperlink" Target="https://europa.eu/pm2/" TargetMode="Externa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0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7.png"/><Relationship Id="rId3" Type="http://schemas.openxmlformats.org/officeDocument/2006/relationships/image" Target="../media/image70.png"/><Relationship Id="rId7" Type="http://schemas.openxmlformats.org/officeDocument/2006/relationships/image" Target="../media/image68.png"/><Relationship Id="rId12" Type="http://schemas.microsoft.com/office/2007/relationships/hdphoto" Target="../media/hdphoto4.wdp"/><Relationship Id="rId17" Type="http://schemas.openxmlformats.org/officeDocument/2006/relationships/image" Target="../media/image64.png"/><Relationship Id="rId2" Type="http://schemas.openxmlformats.org/officeDocument/2006/relationships/notesSlide" Target="../notesSlides/notesSlide39.xml"/><Relationship Id="rId16" Type="http://schemas.microsoft.com/office/2007/relationships/hdphoto" Target="../media/hdphoto7.wdp"/><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33.png"/><Relationship Id="rId5" Type="http://schemas.openxmlformats.org/officeDocument/2006/relationships/image" Target="../media/image63.png"/><Relationship Id="rId15" Type="http://schemas.openxmlformats.org/officeDocument/2006/relationships/image" Target="../media/image36.png"/><Relationship Id="rId10" Type="http://schemas.microsoft.com/office/2007/relationships/hdphoto" Target="../media/hdphoto10.wdp"/><Relationship Id="rId4" Type="http://schemas.openxmlformats.org/officeDocument/2006/relationships/image" Target="../media/image71.png"/><Relationship Id="rId9" Type="http://schemas.openxmlformats.org/officeDocument/2006/relationships/image" Target="../media/image106.png"/><Relationship Id="rId14" Type="http://schemas.microsoft.com/office/2007/relationships/hdphoto" Target="../media/hdphoto9.wdp"/></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112.emf"/></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09.png"/><Relationship Id="rId4" Type="http://schemas.openxmlformats.org/officeDocument/2006/relationships/image" Target="../media/image113.png"/></Relationships>
</file>

<file path=ppt/slides/_rels/slide55.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57.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image" Target="../media/image125.png"/><Relationship Id="rId3" Type="http://schemas.openxmlformats.org/officeDocument/2006/relationships/image" Target="../media/image120.png"/><Relationship Id="rId21" Type="http://schemas.openxmlformats.org/officeDocument/2006/relationships/image" Target="../media/image115.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image" Target="../media/image124.png"/><Relationship Id="rId2" Type="http://schemas.openxmlformats.org/officeDocument/2006/relationships/notesSlide" Target="../notesSlides/notesSlide46.xml"/><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122.png"/><Relationship Id="rId10" Type="http://schemas.openxmlformats.org/officeDocument/2006/relationships/diagramData" Target="../diagrams/data5.xml"/><Relationship Id="rId19" Type="http://schemas.openxmlformats.org/officeDocument/2006/relationships/image" Target="../media/image126.png"/><Relationship Id="rId4" Type="http://schemas.openxmlformats.org/officeDocument/2006/relationships/image" Target="../media/image121.png"/><Relationship Id="rId9" Type="http://schemas.microsoft.com/office/2007/relationships/diagramDrawing" Target="../diagrams/drawing4.xml"/><Relationship Id="rId14" Type="http://schemas.microsoft.com/office/2007/relationships/diagramDrawing" Target="../diagrams/drawing5.xml"/><Relationship Id="rId22" Type="http://schemas.openxmlformats.org/officeDocument/2006/relationships/image" Target="../media/image128.png"/></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30.png"/><Relationship Id="rId7"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131.png"/></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13" Type="http://schemas.microsoft.com/office/2007/relationships/hdphoto" Target="../media/hdphoto4.wdp"/><Relationship Id="rId3" Type="http://schemas.openxmlformats.org/officeDocument/2006/relationships/image" Target="../media/image70.png"/><Relationship Id="rId7" Type="http://schemas.openxmlformats.org/officeDocument/2006/relationships/image" Target="../media/image66.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notesSlide" Target="../notesSlides/notesSlide50.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64.png"/><Relationship Id="rId11" Type="http://schemas.microsoft.com/office/2007/relationships/hdphoto" Target="../media/hdphoto10.wdp"/><Relationship Id="rId5" Type="http://schemas.openxmlformats.org/officeDocument/2006/relationships/image" Target="../media/image63.png"/><Relationship Id="rId15" Type="http://schemas.microsoft.com/office/2007/relationships/hdphoto" Target="../media/hdphoto9.wdp"/><Relationship Id="rId10" Type="http://schemas.openxmlformats.org/officeDocument/2006/relationships/image" Target="../media/image106.png"/><Relationship Id="rId4" Type="http://schemas.openxmlformats.org/officeDocument/2006/relationships/image" Target="../media/image71.png"/><Relationship Id="rId9" Type="http://schemas.openxmlformats.org/officeDocument/2006/relationships/image" Target="../media/image105.png"/><Relationship Id="rId14" Type="http://schemas.openxmlformats.org/officeDocument/2006/relationships/image" Target="../media/image107.png"/></Relationships>
</file>

<file path=ppt/slides/_rels/slide6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09.png"/><Relationship Id="rId4" Type="http://schemas.openxmlformats.org/officeDocument/2006/relationships/image" Target="../media/image113.png"/></Relationships>
</file>

<file path=ppt/slides/_rels/slide64.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33.png"/></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09.png"/><Relationship Id="rId4" Type="http://schemas.openxmlformats.org/officeDocument/2006/relationships/image" Target="../media/image113.png"/></Relationships>
</file>

<file path=ppt/slides/_rels/slide66.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36.emf"/><Relationship Id="rId4" Type="http://schemas.openxmlformats.org/officeDocument/2006/relationships/image" Target="../media/image133.png"/></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39.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141.png"/><Relationship Id="rId4" Type="http://schemas.openxmlformats.org/officeDocument/2006/relationships/image" Target="../media/image139.png"/></Relationships>
</file>

<file path=ppt/slides/_rels/slide6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43.png"/><Relationship Id="rId5" Type="http://schemas.openxmlformats.org/officeDocument/2006/relationships/image" Target="../media/image146.png"/><Relationship Id="rId4" Type="http://schemas.openxmlformats.org/officeDocument/2006/relationships/image" Target="../media/image145.png"/></Relationships>
</file>

<file path=ppt/slides/_rels/slide7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50.png"/><Relationship Id="rId7"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8.png"/><Relationship Id="rId13" Type="http://schemas.microsoft.com/office/2007/relationships/hdphoto" Target="../media/hdphoto4.wdp"/><Relationship Id="rId3" Type="http://schemas.openxmlformats.org/officeDocument/2006/relationships/image" Target="../media/image70.png"/><Relationship Id="rId7" Type="http://schemas.openxmlformats.org/officeDocument/2006/relationships/image" Target="../media/image66.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notesSlide" Target="../notesSlides/notesSlide65.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64.png"/><Relationship Id="rId11" Type="http://schemas.microsoft.com/office/2007/relationships/hdphoto" Target="../media/hdphoto10.wdp"/><Relationship Id="rId5" Type="http://schemas.openxmlformats.org/officeDocument/2006/relationships/image" Target="../media/image63.png"/><Relationship Id="rId15" Type="http://schemas.microsoft.com/office/2007/relationships/hdphoto" Target="../media/hdphoto9.wdp"/><Relationship Id="rId10" Type="http://schemas.openxmlformats.org/officeDocument/2006/relationships/image" Target="../media/image106.png"/><Relationship Id="rId4" Type="http://schemas.openxmlformats.org/officeDocument/2006/relationships/image" Target="../media/image71.png"/><Relationship Id="rId9" Type="http://schemas.openxmlformats.org/officeDocument/2006/relationships/image" Target="../media/image105.png"/><Relationship Id="rId14" Type="http://schemas.openxmlformats.org/officeDocument/2006/relationships/image" Target="../media/image107.png"/></Relationships>
</file>

<file path=ppt/slides/_rels/slide7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152.png"/><Relationship Id="rId4" Type="http://schemas.openxmlformats.org/officeDocument/2006/relationships/image" Target="../media/image144.png"/></Relationships>
</file>

<file path=ppt/slides/_rels/slide7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155.png"/><Relationship Id="rId4" Type="http://schemas.openxmlformats.org/officeDocument/2006/relationships/image" Target="../media/image15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joinup.ec.europa.eu/" TargetMode="Externa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157.png"/></Relationships>
</file>

<file path=ppt/slides/_rels/slide8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158.png"/><Relationship Id="rId4" Type="http://schemas.openxmlformats.org/officeDocument/2006/relationships/image" Target="../media/image109.png"/></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137.png"/><Relationship Id="rId4" Type="http://schemas.openxmlformats.org/officeDocument/2006/relationships/image" Target="../media/image113.png"/></Relationships>
</file>

<file path=ppt/slides/_rels/slide8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60.emf"/></Relationships>
</file>

<file path=ppt/slides/_rels/slide8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8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153.png"/></Relationships>
</file>

<file path=ppt/slides/_rels/slide8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8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165.png"/><Relationship Id="rId4" Type="http://schemas.openxmlformats.org/officeDocument/2006/relationships/image" Target="../media/image16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137.png"/><Relationship Id="rId4" Type="http://schemas.openxmlformats.org/officeDocument/2006/relationships/image" Target="../media/image113.png"/></Relationships>
</file>

<file path=ppt/slides/_rels/slide9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08.png"/></Relationships>
</file>

<file path=ppt/slides/_rels/slide9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109.png"/><Relationship Id="rId4" Type="http://schemas.openxmlformats.org/officeDocument/2006/relationships/image" Target="../media/image113.png"/></Relationships>
</file>

<file path=ppt/slides/_rels/slide95.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109.png"/><Relationship Id="rId4" Type="http://schemas.openxmlformats.org/officeDocument/2006/relationships/image" Target="../media/image113.png"/></Relationships>
</file>

<file path=ppt/slides/_rels/slide9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2A2890-F271-D6AD-4F08-F922A55DE3FE}"/>
              </a:ext>
            </a:extLst>
          </p:cNvPr>
          <p:cNvSpPr>
            <a:spLocks noGrp="1"/>
          </p:cNvSpPr>
          <p:nvPr>
            <p:ph type="body" sz="quarter" idx="11"/>
          </p:nvPr>
        </p:nvSpPr>
        <p:spPr/>
        <p:txBody>
          <a:bodyPr/>
          <a:lstStyle/>
          <a:p>
            <a:r>
              <a:rPr lang="en-US" dirty="0"/>
              <a:t>Based on PM² v3.1</a:t>
            </a:r>
            <a:endParaRPr lang="el-GR" dirty="0"/>
          </a:p>
        </p:txBody>
      </p:sp>
      <p:sp>
        <p:nvSpPr>
          <p:cNvPr id="8" name="Text Placeholder 7">
            <a:extLst>
              <a:ext uri="{FF2B5EF4-FFF2-40B4-BE49-F238E27FC236}">
                <a16:creationId xmlns:a16="http://schemas.microsoft.com/office/drawing/2014/main" id="{9E110B1C-5AC0-19B9-B351-6AF656A92D8B}"/>
              </a:ext>
            </a:extLst>
          </p:cNvPr>
          <p:cNvSpPr>
            <a:spLocks noGrp="1"/>
          </p:cNvSpPr>
          <p:nvPr>
            <p:ph type="body" sz="quarter" idx="10"/>
          </p:nvPr>
        </p:nvSpPr>
        <p:spPr/>
        <p:txBody>
          <a:bodyPr/>
          <a:lstStyle/>
          <a:p>
            <a:r>
              <a:rPr lang="en-US" dirty="0"/>
              <a:t>PM² Essentials Training Material</a:t>
            </a:r>
          </a:p>
        </p:txBody>
      </p:sp>
    </p:spTree>
    <p:extLst>
      <p:ext uri="{BB962C8B-B14F-4D97-AF65-F5344CB8AC3E}">
        <p14:creationId xmlns:p14="http://schemas.microsoft.com/office/powerpoint/2010/main" val="3351941309"/>
      </p:ext>
    </p:extLst>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DCB7C5-1291-434B-A87D-9FA2199EF968}"/>
              </a:ext>
            </a:extLst>
          </p:cNvPr>
          <p:cNvSpPr>
            <a:spLocks noGrp="1"/>
          </p:cNvSpPr>
          <p:nvPr>
            <p:ph type="title"/>
          </p:nvPr>
        </p:nvSpPr>
        <p:spPr/>
        <p:txBody>
          <a:bodyPr/>
          <a:lstStyle/>
          <a:p>
            <a:r>
              <a:rPr lang="en-US" dirty="0"/>
              <a:t>What is a Project?</a:t>
            </a:r>
            <a:endParaRPr lang="en-GB" dirty="0"/>
          </a:p>
        </p:txBody>
      </p:sp>
      <p:sp>
        <p:nvSpPr>
          <p:cNvPr id="9228" name="Rectangle 2">
            <a:extLst>
              <a:ext uri="{C183D7F6-B498-43B3-948B-1728B52AA6E4}">
                <adec:decorative xmlns:adec="http://schemas.microsoft.com/office/drawing/2017/decorative" val="1"/>
              </a:ext>
            </a:extLst>
          </p:cNvPr>
          <p:cNvSpPr>
            <a:spLocks noChangeArrowheads="1"/>
          </p:cNvSpPr>
          <p:nvPr/>
        </p:nvSpPr>
        <p:spPr bwMode="auto">
          <a:xfrm>
            <a:off x="1522810" y="960262"/>
            <a:ext cx="6172200" cy="78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40000"/>
              </a:spcBef>
              <a:buSzPct val="110000"/>
              <a:buFont typeface="Wingdings" pitchFamily="2" charset="2"/>
              <a:buNone/>
            </a:pPr>
            <a:endParaRPr lang="en-US" sz="1500" dirty="0">
              <a:latin typeface="Calibri Light" panose="020F0302020204030204" pitchFamily="34" charset="0"/>
              <a:cs typeface="Calibri Light" panose="020F0302020204030204" pitchFamily="34" charset="0"/>
            </a:endParaRPr>
          </a:p>
        </p:txBody>
      </p:sp>
      <p:sp>
        <p:nvSpPr>
          <p:cNvPr id="10" name="Tijdelijke aanduiding voor inhoud 9">
            <a:extLst>
              <a:ext uri="{FF2B5EF4-FFF2-40B4-BE49-F238E27FC236}">
                <a16:creationId xmlns:a16="http://schemas.microsoft.com/office/drawing/2014/main" id="{067B4CD7-5E80-F54B-BC76-F3068CAEA1E0}"/>
              </a:ext>
            </a:extLst>
          </p:cNvPr>
          <p:cNvSpPr>
            <a:spLocks noGrp="1"/>
          </p:cNvSpPr>
          <p:nvPr>
            <p:ph idx="1"/>
          </p:nvPr>
        </p:nvSpPr>
        <p:spPr>
          <a:xfrm>
            <a:off x="457199" y="960262"/>
            <a:ext cx="8602133" cy="3394075"/>
          </a:xfrm>
        </p:spPr>
        <p:txBody>
          <a:bodyPr/>
          <a:lstStyle/>
          <a:p>
            <a:pPr marL="0" indent="0">
              <a:buNone/>
            </a:pPr>
            <a:r>
              <a:rPr lang="en-GB" dirty="0">
                <a:solidFill>
                  <a:schemeClr val="tx1"/>
                </a:solidFill>
              </a:rPr>
              <a:t>A project is a temporary organisation which is set up to create a unique output (product or service). A project is defined by its unique </a:t>
            </a:r>
            <a:r>
              <a:rPr lang="en-GB" dirty="0">
                <a:solidFill>
                  <a:schemeClr val="accent5"/>
                </a:solidFill>
              </a:rPr>
              <a:t>scope, time, cost, and quality </a:t>
            </a:r>
            <a:r>
              <a:rPr lang="en-GB" dirty="0"/>
              <a:t>objectives.</a:t>
            </a:r>
          </a:p>
          <a:p>
            <a:endParaRPr lang="en-GB" dirty="0"/>
          </a:p>
        </p:txBody>
      </p:sp>
      <p:sp>
        <p:nvSpPr>
          <p:cNvPr id="2" name="AutoShape 2" descr="Image result for project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dirty="0">
              <a:latin typeface="Calibri Light" panose="020F0302020204030204" pitchFamily="34" charset="0"/>
              <a:cs typeface="Calibri Light" panose="020F0302020204030204" pitchFamily="34" charset="0"/>
            </a:endParaRPr>
          </a:p>
        </p:txBody>
      </p:sp>
      <p:sp>
        <p:nvSpPr>
          <p:cNvPr id="3" name="AutoShape 4" descr="Image result for projects"/>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dirty="0">
              <a:latin typeface="Calibri Light" panose="020F0302020204030204" pitchFamily="34" charset="0"/>
              <a:cs typeface="Calibri Light" panose="020F0302020204030204" pitchFamily="34" charset="0"/>
            </a:endParaRPr>
          </a:p>
        </p:txBody>
      </p:sp>
      <p:pic>
        <p:nvPicPr>
          <p:cNvPr id="4" name="Picture 3" descr="A graphical representation with four labeled icons in a row. The first icon is labeled 'Temporary' and features a clock symbol, indicating a time-limited characteristic. The second icon is labeled 'Unique' and includes the number '1' inside a black circle, suggesting singularity or distinctiveness. The third icon is labeled 'Output' and contains a rightward arrow, symbolizing data or information being produced. The fourth icon is labeled 'Constraints' and displays an icon resembling a funnel with adjusting sliders, representing limitations or restrictions.">
            <a:extLst>
              <a:ext uri="{FF2B5EF4-FFF2-40B4-BE49-F238E27FC236}">
                <a16:creationId xmlns:a16="http://schemas.microsoft.com/office/drawing/2014/main" id="{75143351-584D-CF2A-8C39-2B581FCA6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46237" y="2099310"/>
            <a:ext cx="5851525" cy="944880"/>
          </a:xfrm>
          <a:prstGeom prst="rect">
            <a:avLst/>
          </a:prstGeom>
          <a:noFill/>
          <a:ln>
            <a:noFill/>
          </a:ln>
        </p:spPr>
      </p:pic>
      <p:pic>
        <p:nvPicPr>
          <p:cNvPr id="214021"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0925" y="3203973"/>
            <a:ext cx="2035969" cy="126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3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r>
              <a:rPr lang="en-US" sz="1600"/>
              <a:t>Ensures a controlled and smooth transition from the old state to the new state in which the new product/service developed by the project is put in place. </a:t>
            </a:r>
          </a:p>
          <a:p>
            <a:r>
              <a:rPr lang="en-GB" sz="1600"/>
              <a:t>Ensures the correct transfer of project deliverables to the project requestor organisation.</a:t>
            </a:r>
            <a:endParaRPr lang="en-US" sz="1600"/>
          </a:p>
        </p:txBody>
      </p:sp>
      <p:pic>
        <p:nvPicPr>
          <p:cNvPr id="5" name="Picture 4" descr="Input: Communications Management Plan, Business Implementation Plan, Deliverables Acceptance Management Plan, Project Work Plan &amp; Transition Plan.&#10;Roles: PSC, PM.&#10;Output: Transition Checklist.">
            <a:extLst>
              <a:ext uri="{FF2B5EF4-FFF2-40B4-BE49-F238E27FC236}">
                <a16:creationId xmlns:a16="http://schemas.microsoft.com/office/drawing/2014/main" id="{D30CFD73-062A-355F-51F1-38E33230DBF8}"/>
              </a:ext>
            </a:extLst>
          </p:cNvPr>
          <p:cNvPicPr>
            <a:picLocks noChangeAspect="1"/>
          </p:cNvPicPr>
          <p:nvPr/>
        </p:nvPicPr>
        <p:blipFill rotWithShape="1">
          <a:blip r:embed="rId3">
            <a:extLst>
              <a:ext uri="{28A0092B-C50C-407E-A947-70E740481C1C}">
                <a14:useLocalDpi xmlns:a14="http://schemas.microsoft.com/office/drawing/2010/main" val="0"/>
              </a:ext>
            </a:extLst>
          </a:blip>
          <a:srcRect l="-1195" r="-1668"/>
          <a:stretch/>
        </p:blipFill>
        <p:spPr bwMode="auto">
          <a:xfrm>
            <a:off x="2437137" y="2344913"/>
            <a:ext cx="4408805" cy="1146175"/>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4053448043"/>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Transition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8EC49000-8F8D-2390-0C98-F5FE72067F40}"/>
              </a:ext>
            </a:extLst>
          </p:cNvPr>
          <p:cNvSpPr>
            <a:spLocks noGrp="1"/>
          </p:cNvSpPr>
          <p:nvPr>
            <p:ph type="title"/>
          </p:nvPr>
        </p:nvSpPr>
        <p:spPr/>
        <p:txBody>
          <a:bodyPr/>
          <a:lstStyle/>
          <a:p>
            <a:r>
              <a:rPr lang="en-US" dirty="0"/>
              <a:t>Manage Transition</a:t>
            </a:r>
            <a:endParaRPr lang="el-GR" dirty="0"/>
          </a:p>
        </p:txBody>
      </p:sp>
    </p:spTree>
    <p:extLst>
      <p:ext uri="{BB962C8B-B14F-4D97-AF65-F5344CB8AC3E}">
        <p14:creationId xmlns:p14="http://schemas.microsoft.com/office/powerpoint/2010/main" val="40770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r>
              <a:rPr lang="en-US" sz="1600" dirty="0"/>
              <a:t>Executes all business implementation activities, critical for smooth operations, even after the project’s outputs have been delivered to the stakeholder/user community. </a:t>
            </a:r>
          </a:p>
          <a:p>
            <a:pPr algn="just">
              <a:spcBef>
                <a:spcPts val="450"/>
              </a:spcBef>
            </a:pPr>
            <a:r>
              <a:rPr lang="en-US" sz="1600" dirty="0"/>
              <a:t>A good practice to also define some post-project change activities, however, their implementation falls outside the domain of responsibilities of the project.</a:t>
            </a:r>
          </a:p>
          <a:p>
            <a:endParaRPr lang="en-US" sz="1800" dirty="0"/>
          </a:p>
        </p:txBody>
      </p:sp>
      <p:grpSp>
        <p:nvGrpSpPr>
          <p:cNvPr id="23" name="Groep 22" descr="Input: Business Implementation Plan, Project Handbook, Transition Plan, Project Work Plan.&#10;Roles: PO, BM, PM.&#10;Output: Business Implementation Checklist, Project Work Plan (updated).">
            <a:extLst>
              <a:ext uri="{FF2B5EF4-FFF2-40B4-BE49-F238E27FC236}">
                <a16:creationId xmlns:a16="http://schemas.microsoft.com/office/drawing/2014/main" id="{29E71DFF-127F-C742-BC9F-3C7302BD8036}"/>
              </a:ext>
            </a:extLst>
          </p:cNvPr>
          <p:cNvGrpSpPr/>
          <p:nvPr/>
        </p:nvGrpSpPr>
        <p:grpSpPr>
          <a:xfrm>
            <a:off x="1985723" y="2421628"/>
            <a:ext cx="5616178" cy="1403747"/>
            <a:chOff x="468313" y="2493963"/>
            <a:chExt cx="7488237" cy="1871662"/>
          </a:xfrm>
        </p:grpSpPr>
        <p:sp>
          <p:nvSpPr>
            <p:cNvPr id="27" name="Flowchart: Document 8">
              <a:extLst>
                <a:ext uri="{FF2B5EF4-FFF2-40B4-BE49-F238E27FC236}">
                  <a16:creationId xmlns:a16="http://schemas.microsoft.com/office/drawing/2014/main" id="{1846015E-69C2-1446-809C-F5F93B90923E}"/>
                </a:ext>
              </a:extLst>
            </p:cNvPr>
            <p:cNvSpPr>
              <a:spLocks noChangeArrowheads="1"/>
            </p:cNvSpPr>
            <p:nvPr/>
          </p:nvSpPr>
          <p:spPr bwMode="auto">
            <a:xfrm>
              <a:off x="5430838" y="35734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28" name="Flowchart: Document 8">
              <a:extLst>
                <a:ext uri="{FF2B5EF4-FFF2-40B4-BE49-F238E27FC236}">
                  <a16:creationId xmlns:a16="http://schemas.microsoft.com/office/drawing/2014/main" id="{4C593330-E069-774A-8701-C9A5FA4E157A}"/>
                </a:ext>
              </a:extLst>
            </p:cNvPr>
            <p:cNvSpPr>
              <a:spLocks noChangeArrowheads="1"/>
            </p:cNvSpPr>
            <p:nvPr/>
          </p:nvSpPr>
          <p:spPr bwMode="auto">
            <a:xfrm>
              <a:off x="568325" y="275907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Business </a:t>
              </a:r>
              <a:r>
                <a:rPr lang="fr-BE" altLang="en-US" sz="750" dirty="0" err="1">
                  <a:solidFill>
                    <a:srgbClr val="000000"/>
                  </a:solidFill>
                  <a:latin typeface="Calibri Light" panose="020F0302020204030204" pitchFamily="34" charset="0"/>
                  <a:cs typeface="Calibri Light" panose="020F0302020204030204" pitchFamily="34" charset="0"/>
                </a:rPr>
                <a:t>Implementation</a:t>
              </a:r>
              <a:r>
                <a:rPr lang="fr-BE" altLang="en-US" sz="750" dirty="0">
                  <a:solidFill>
                    <a:srgbClr val="000000"/>
                  </a:solidFill>
                  <a:latin typeface="Calibri Light" panose="020F0302020204030204" pitchFamily="34" charset="0"/>
                  <a:cs typeface="Calibri Light" panose="020F0302020204030204" pitchFamily="34" charset="0"/>
                </a:rPr>
                <a:t> Plan</a:t>
              </a:r>
            </a:p>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29" name="Flowchart: Document 8">
              <a:extLst>
                <a:ext uri="{FF2B5EF4-FFF2-40B4-BE49-F238E27FC236}">
                  <a16:creationId xmlns:a16="http://schemas.microsoft.com/office/drawing/2014/main" id="{41C5C5BF-2B96-1D47-97DB-C0E91F4CC228}"/>
                </a:ext>
              </a:extLst>
            </p:cNvPr>
            <p:cNvSpPr>
              <a:spLocks noChangeArrowheads="1"/>
            </p:cNvSpPr>
            <p:nvPr/>
          </p:nvSpPr>
          <p:spPr bwMode="auto">
            <a:xfrm>
              <a:off x="1908175" y="357822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58" name="Flowchart: Document 8">
              <a:extLst>
                <a:ext uri="{FF2B5EF4-FFF2-40B4-BE49-F238E27FC236}">
                  <a16:creationId xmlns:a16="http://schemas.microsoft.com/office/drawing/2014/main" id="{BD2E3648-EB69-8544-9CE4-1CA1FD15A62F}"/>
                </a:ext>
              </a:extLst>
            </p:cNvPr>
            <p:cNvSpPr>
              <a:spLocks noChangeArrowheads="1"/>
            </p:cNvSpPr>
            <p:nvPr/>
          </p:nvSpPr>
          <p:spPr bwMode="auto">
            <a:xfrm>
              <a:off x="1908176" y="2759075"/>
              <a:ext cx="1123951"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endParaRPr lang="en-US" sz="750" spc="-30" dirty="0">
                <a:solidFill>
                  <a:srgbClr val="000000"/>
                </a:solidFill>
                <a:latin typeface="Calibri Light" panose="020F0302020204030204" pitchFamily="34" charset="0"/>
                <a:ea typeface="MS PGothic" pitchFamily="34" charset="-128"/>
                <a:cs typeface="Calibri Light" panose="020F0302020204030204" pitchFamily="34" charset="0"/>
              </a:endParaRPr>
            </a:p>
            <a:p>
              <a:pPr algn="ctr">
                <a:defRPr/>
              </a:pPr>
              <a:r>
                <a:rPr lang="en-US" sz="750" spc="-30" dirty="0">
                  <a:solidFill>
                    <a:srgbClr val="000000"/>
                  </a:solidFill>
                  <a:latin typeface="Calibri Light" panose="020F0302020204030204" pitchFamily="34" charset="0"/>
                  <a:ea typeface="MS PGothic" pitchFamily="34" charset="-128"/>
                  <a:cs typeface="Calibri Light" panose="020F0302020204030204" pitchFamily="34" charset="0"/>
                </a:rPr>
                <a:t>Project Handbook</a:t>
              </a:r>
              <a:endParaRPr lang="en-US"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44" name="Flowchart: Document 7">
              <a:extLst>
                <a:ext uri="{FF2B5EF4-FFF2-40B4-BE49-F238E27FC236}">
                  <a16:creationId xmlns:a16="http://schemas.microsoft.com/office/drawing/2014/main" id="{585B07AB-701B-2246-9F48-03B198DD9C7E}"/>
                </a:ext>
              </a:extLst>
            </p:cNvPr>
            <p:cNvSpPr>
              <a:spLocks noChangeArrowheads="1"/>
            </p:cNvSpPr>
            <p:nvPr/>
          </p:nvSpPr>
          <p:spPr bwMode="auto">
            <a:xfrm>
              <a:off x="568325" y="35734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Transition Plan</a:t>
              </a:r>
            </a:p>
          </p:txBody>
        </p:sp>
        <p:sp>
          <p:nvSpPr>
            <p:cNvPr id="45" name="Line 32">
              <a:extLst>
                <a:ext uri="{FF2B5EF4-FFF2-40B4-BE49-F238E27FC236}">
                  <a16:creationId xmlns:a16="http://schemas.microsoft.com/office/drawing/2014/main" id="{21304301-DCCB-1645-95DE-F7016E666473}"/>
                </a:ext>
              </a:extLst>
            </p:cNvPr>
            <p:cNvSpPr>
              <a:spLocks noChangeShapeType="1"/>
            </p:cNvSpPr>
            <p:nvPr/>
          </p:nvSpPr>
          <p:spPr bwMode="auto">
            <a:xfrm>
              <a:off x="3240088" y="4222750"/>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46" name="TextBox 9">
              <a:extLst>
                <a:ext uri="{FF2B5EF4-FFF2-40B4-BE49-F238E27FC236}">
                  <a16:creationId xmlns:a16="http://schemas.microsoft.com/office/drawing/2014/main" id="{4AB77BBD-3F36-8F47-94E3-457B744E60C2}"/>
                </a:ext>
              </a:extLst>
            </p:cNvPr>
            <p:cNvSpPr txBox="1">
              <a:spLocks noChangeArrowheads="1"/>
            </p:cNvSpPr>
            <p:nvPr/>
          </p:nvSpPr>
          <p:spPr bwMode="auto">
            <a:xfrm>
              <a:off x="1822450" y="3573463"/>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 </a:t>
              </a:r>
            </a:p>
          </p:txBody>
        </p:sp>
        <p:sp>
          <p:nvSpPr>
            <p:cNvPr id="47" name="Text Box 6">
              <a:extLst>
                <a:ext uri="{FF2B5EF4-FFF2-40B4-BE49-F238E27FC236}">
                  <a16:creationId xmlns:a16="http://schemas.microsoft.com/office/drawing/2014/main" id="{66903414-50A8-C14E-A731-4AC34BD9D80B}"/>
                </a:ext>
              </a:extLst>
            </p:cNvPr>
            <p:cNvSpPr txBox="1">
              <a:spLocks noChangeArrowheads="1"/>
            </p:cNvSpPr>
            <p:nvPr/>
          </p:nvSpPr>
          <p:spPr bwMode="auto">
            <a:xfrm>
              <a:off x="3059113" y="3228975"/>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pic>
          <p:nvPicPr>
            <p:cNvPr id="48" name="Picture 16">
              <a:extLst>
                <a:ext uri="{FF2B5EF4-FFF2-40B4-BE49-F238E27FC236}">
                  <a16:creationId xmlns:a16="http://schemas.microsoft.com/office/drawing/2014/main" id="{3D3914CC-D06D-B847-896A-263E135C4B6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0513" y="2778125"/>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Flowchart: Document 8">
              <a:extLst>
                <a:ext uri="{FF2B5EF4-FFF2-40B4-BE49-F238E27FC236}">
                  <a16:creationId xmlns:a16="http://schemas.microsoft.com/office/drawing/2014/main" id="{605D7741-D1C8-F84D-8545-4AB7F1BF15EC}"/>
                </a:ext>
              </a:extLst>
            </p:cNvPr>
            <p:cNvSpPr>
              <a:spLocks noChangeArrowheads="1"/>
            </p:cNvSpPr>
            <p:nvPr/>
          </p:nvSpPr>
          <p:spPr bwMode="auto">
            <a:xfrm>
              <a:off x="5435600" y="35734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50" name="Rounded Rectangle 20">
              <a:extLst>
                <a:ext uri="{FF2B5EF4-FFF2-40B4-BE49-F238E27FC236}">
                  <a16:creationId xmlns:a16="http://schemas.microsoft.com/office/drawing/2014/main" id="{27FC542A-5452-C74C-AA6B-53B2E6C71093}"/>
                </a:ext>
              </a:extLst>
            </p:cNvPr>
            <p:cNvSpPr>
              <a:spLocks noChangeArrowheads="1"/>
            </p:cNvSpPr>
            <p:nvPr/>
          </p:nvSpPr>
          <p:spPr bwMode="auto">
            <a:xfrm>
              <a:off x="468313" y="2493963"/>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51" name="Text Box 26">
              <a:extLst>
                <a:ext uri="{FF2B5EF4-FFF2-40B4-BE49-F238E27FC236}">
                  <a16:creationId xmlns:a16="http://schemas.microsoft.com/office/drawing/2014/main" id="{5941D72D-4506-894C-883C-A365CE30BEC6}"/>
                </a:ext>
              </a:extLst>
            </p:cNvPr>
            <p:cNvSpPr txBox="1">
              <a:spLocks noChangeArrowheads="1"/>
            </p:cNvSpPr>
            <p:nvPr/>
          </p:nvSpPr>
          <p:spPr bwMode="auto">
            <a:xfrm>
              <a:off x="3059113" y="3978274"/>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BM             S:    PM</a:t>
              </a:r>
            </a:p>
          </p:txBody>
        </p:sp>
        <p:pic>
          <p:nvPicPr>
            <p:cNvPr id="52" name="Picture 14">
              <a:extLst>
                <a:ext uri="{FF2B5EF4-FFF2-40B4-BE49-F238E27FC236}">
                  <a16:creationId xmlns:a16="http://schemas.microsoft.com/office/drawing/2014/main" id="{29FBB400-CAF8-9D4C-8856-39AB81D3C3D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7288" y="354806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5">
              <a:extLst>
                <a:ext uri="{FF2B5EF4-FFF2-40B4-BE49-F238E27FC236}">
                  <a16:creationId xmlns:a16="http://schemas.microsoft.com/office/drawing/2014/main" id="{654610EF-6DAA-AF41-B67A-00920CF614B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3438" y="3548063"/>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Flowchart: Document 8">
              <a:extLst>
                <a:ext uri="{FF2B5EF4-FFF2-40B4-BE49-F238E27FC236}">
                  <a16:creationId xmlns:a16="http://schemas.microsoft.com/office/drawing/2014/main" id="{610231B7-B736-E54F-9B31-F75236BCDB17}"/>
                </a:ext>
              </a:extLst>
            </p:cNvPr>
            <p:cNvSpPr>
              <a:spLocks noChangeArrowheads="1"/>
            </p:cNvSpPr>
            <p:nvPr/>
          </p:nvSpPr>
          <p:spPr bwMode="auto">
            <a:xfrm>
              <a:off x="5435600" y="277812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750" dirty="0">
                  <a:solidFill>
                    <a:srgbClr val="000000"/>
                  </a:solidFill>
                  <a:latin typeface="Calibri Light" panose="020F0302020204030204" pitchFamily="34" charset="0"/>
                  <a:cs typeface="Calibri Light" panose="020F0302020204030204" pitchFamily="34" charset="0"/>
                </a:rPr>
                <a:t>Business Implementation Checklist</a:t>
              </a:r>
            </a:p>
          </p:txBody>
        </p:sp>
        <p:sp>
          <p:nvSpPr>
            <p:cNvPr id="56" name="TextBox 2">
              <a:extLst>
                <a:ext uri="{FF2B5EF4-FFF2-40B4-BE49-F238E27FC236}">
                  <a16:creationId xmlns:a16="http://schemas.microsoft.com/office/drawing/2014/main" id="{DE40AB6A-690E-A64D-A443-AB8A6D5A397B}"/>
                </a:ext>
              </a:extLst>
            </p:cNvPr>
            <p:cNvSpPr txBox="1">
              <a:spLocks noChangeArrowheads="1"/>
            </p:cNvSpPr>
            <p:nvPr/>
          </p:nvSpPr>
          <p:spPr bwMode="auto">
            <a:xfrm>
              <a:off x="5384799" y="3616325"/>
              <a:ext cx="1225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Project </a:t>
              </a:r>
              <a:r>
                <a:rPr lang="en-US" altLang="en-US" sz="750" dirty="0">
                  <a:solidFill>
                    <a:srgbClr val="000000"/>
                  </a:solidFill>
                  <a:latin typeface="Calibri Light" panose="020F0302020204030204" pitchFamily="34" charset="0"/>
                  <a:cs typeface="Calibri Light" panose="020F0302020204030204" pitchFamily="34" charset="0"/>
                </a:rPr>
                <a:t>Work</a:t>
              </a:r>
              <a:r>
                <a:rPr lang="fr-BE" altLang="en-US" sz="750" dirty="0">
                  <a:solidFill>
                    <a:srgbClr val="000000"/>
                  </a:solidFill>
                  <a:latin typeface="Calibri Light" panose="020F0302020204030204" pitchFamily="34" charset="0"/>
                  <a:cs typeface="Calibri Light" panose="020F0302020204030204" pitchFamily="34" charset="0"/>
                </a:rPr>
                <a:t> Plan</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en-US" altLang="en-US" sz="750" dirty="0">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endParaRPr lang="en-GB" altLang="en-US" sz="13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1521776"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251319867"/>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Business Implementation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37771ED8-B665-C4BD-6163-2FAD8EC0CE4A}"/>
              </a:ext>
            </a:extLst>
          </p:cNvPr>
          <p:cNvSpPr>
            <a:spLocks noGrp="1"/>
          </p:cNvSpPr>
          <p:nvPr>
            <p:ph type="title"/>
          </p:nvPr>
        </p:nvSpPr>
        <p:spPr/>
        <p:txBody>
          <a:bodyPr/>
          <a:lstStyle/>
          <a:p>
            <a:r>
              <a:rPr lang="en-US" dirty="0"/>
              <a:t>Manage Business Implementation</a:t>
            </a:r>
            <a:endParaRPr lang="el-GR" dirty="0"/>
          </a:p>
        </p:txBody>
      </p:sp>
    </p:spTree>
    <p:extLst>
      <p:ext uri="{BB962C8B-B14F-4D97-AF65-F5344CB8AC3E}">
        <p14:creationId xmlns:p14="http://schemas.microsoft.com/office/powerpoint/2010/main" val="42123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676374" cy="1285689"/>
          </a:xfrm>
        </p:spPr>
        <p:txBody>
          <a:bodyPr/>
          <a:lstStyle/>
          <a:p>
            <a:r>
              <a:rPr lang="en-GB" sz="1600" dirty="0"/>
              <a:t>Ensures that the Contractor delivers acceptable quality of work as defined in the Outsourcing Plan. </a:t>
            </a:r>
          </a:p>
          <a:p>
            <a:r>
              <a:rPr lang="en-GB" sz="1600" dirty="0"/>
              <a:t>This work is undertaken by the Project Manager (PM) in conjunction with the relevant procurement groups and the Contractor’s Project Manager (CPM).</a:t>
            </a:r>
          </a:p>
        </p:txBody>
      </p:sp>
      <p:grpSp>
        <p:nvGrpSpPr>
          <p:cNvPr id="30" name="Groep 29" descr="Input: Outsourcing Plan, Business Case, Project Work Plan, Project Charter.&#10;Roles: AGB, PM, SP.&#10;Output: Status &amp; Progress Report(s), Signed Contract(s), Signed Purchase Order(s), Signed Timesheet(s).">
            <a:extLst>
              <a:ext uri="{FF2B5EF4-FFF2-40B4-BE49-F238E27FC236}">
                <a16:creationId xmlns:a16="http://schemas.microsoft.com/office/drawing/2014/main" id="{401260DD-0298-E447-AA2E-D07AF3847D8C}"/>
              </a:ext>
            </a:extLst>
          </p:cNvPr>
          <p:cNvGrpSpPr/>
          <p:nvPr/>
        </p:nvGrpSpPr>
        <p:grpSpPr>
          <a:xfrm>
            <a:off x="2209574" y="2251947"/>
            <a:ext cx="5616178" cy="1403747"/>
            <a:chOff x="468313" y="2420938"/>
            <a:chExt cx="7488237" cy="1871662"/>
          </a:xfrm>
        </p:grpSpPr>
        <p:sp>
          <p:nvSpPr>
            <p:cNvPr id="31" name="Text Box 6">
              <a:extLst>
                <a:ext uri="{FF2B5EF4-FFF2-40B4-BE49-F238E27FC236}">
                  <a16:creationId xmlns:a16="http://schemas.microsoft.com/office/drawing/2014/main" id="{AF7785C0-342C-0742-A533-3DFE82A4ACA6}"/>
                </a:ext>
              </a:extLst>
            </p:cNvPr>
            <p:cNvSpPr txBox="1">
              <a:spLocks noChangeArrowheads="1"/>
            </p:cNvSpPr>
            <p:nvPr/>
          </p:nvSpPr>
          <p:spPr bwMode="auto">
            <a:xfrm>
              <a:off x="2976836" y="3155950"/>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AGB</a:t>
              </a:r>
            </a:p>
          </p:txBody>
        </p:sp>
        <p:sp>
          <p:nvSpPr>
            <p:cNvPr id="32" name="Text Box 26">
              <a:extLst>
                <a:ext uri="{FF2B5EF4-FFF2-40B4-BE49-F238E27FC236}">
                  <a16:creationId xmlns:a16="http://schemas.microsoft.com/office/drawing/2014/main" id="{A061B81A-D2DF-2F4A-A2DC-A4C41AF6233C}"/>
                </a:ext>
              </a:extLst>
            </p:cNvPr>
            <p:cNvSpPr txBox="1">
              <a:spLocks noChangeArrowheads="1"/>
            </p:cNvSpPr>
            <p:nvPr/>
          </p:nvSpPr>
          <p:spPr bwMode="auto">
            <a:xfrm>
              <a:off x="2843808" y="3905249"/>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SP</a:t>
              </a:r>
            </a:p>
          </p:txBody>
        </p:sp>
        <p:sp>
          <p:nvSpPr>
            <p:cNvPr id="33" name="Flowchart: Document 8">
              <a:extLst>
                <a:ext uri="{FF2B5EF4-FFF2-40B4-BE49-F238E27FC236}">
                  <a16:creationId xmlns:a16="http://schemas.microsoft.com/office/drawing/2014/main" id="{60FD131E-9571-F44C-A803-C0BB9DD7C959}"/>
                </a:ext>
              </a:extLst>
            </p:cNvPr>
            <p:cNvSpPr>
              <a:spLocks noChangeArrowheads="1"/>
            </p:cNvSpPr>
            <p:nvPr/>
          </p:nvSpPr>
          <p:spPr bwMode="auto">
            <a:xfrm>
              <a:off x="1908175" y="2679700"/>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Business Case</a:t>
              </a:r>
            </a:p>
          </p:txBody>
        </p:sp>
        <p:sp>
          <p:nvSpPr>
            <p:cNvPr id="34" name="Flowchart: Document 8">
              <a:extLst>
                <a:ext uri="{FF2B5EF4-FFF2-40B4-BE49-F238E27FC236}">
                  <a16:creationId xmlns:a16="http://schemas.microsoft.com/office/drawing/2014/main" id="{A4C1BB17-96FA-A440-AEC9-40C5B27E2ED9}"/>
                </a:ext>
              </a:extLst>
            </p:cNvPr>
            <p:cNvSpPr>
              <a:spLocks noChangeArrowheads="1"/>
            </p:cNvSpPr>
            <p:nvPr/>
          </p:nvSpPr>
          <p:spPr bwMode="auto">
            <a:xfrm>
              <a:off x="1887538" y="349885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p:txBody>
        </p:sp>
        <p:grpSp>
          <p:nvGrpSpPr>
            <p:cNvPr id="35" name="Group 19">
              <a:extLst>
                <a:ext uri="{FF2B5EF4-FFF2-40B4-BE49-F238E27FC236}">
                  <a16:creationId xmlns:a16="http://schemas.microsoft.com/office/drawing/2014/main" id="{156F569D-0A24-9949-8761-B3AFFF8B3088}"/>
                </a:ext>
              </a:extLst>
            </p:cNvPr>
            <p:cNvGrpSpPr>
              <a:grpSpLocks/>
            </p:cNvGrpSpPr>
            <p:nvPr/>
          </p:nvGrpSpPr>
          <p:grpSpPr bwMode="auto">
            <a:xfrm>
              <a:off x="6373044" y="2657475"/>
              <a:ext cx="1162050" cy="627063"/>
              <a:chOff x="4967288" y="4191000"/>
              <a:chExt cx="1160710" cy="628572"/>
            </a:xfrm>
          </p:grpSpPr>
          <p:sp>
            <p:nvSpPr>
              <p:cNvPr id="68" name="Flowchart: Document 8">
                <a:extLst>
                  <a:ext uri="{FF2B5EF4-FFF2-40B4-BE49-F238E27FC236}">
                    <a16:creationId xmlns:a16="http://schemas.microsoft.com/office/drawing/2014/main" id="{AD361F48-5043-ED48-BBCE-DFB696FB2291}"/>
                  </a:ext>
                </a:extLst>
              </p:cNvPr>
              <p:cNvSpPr>
                <a:spLocks noChangeArrowheads="1"/>
              </p:cNvSpPr>
              <p:nvPr/>
            </p:nvSpPr>
            <p:spPr bwMode="auto">
              <a:xfrm>
                <a:off x="5003758" y="4191000"/>
                <a:ext cx="1124240" cy="59833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Outline</a:t>
                </a:r>
              </a:p>
            </p:txBody>
          </p:sp>
          <p:sp>
            <p:nvSpPr>
              <p:cNvPr id="69" name="Flowchart: Document 8">
                <a:extLst>
                  <a:ext uri="{FF2B5EF4-FFF2-40B4-BE49-F238E27FC236}">
                    <a16:creationId xmlns:a16="http://schemas.microsoft.com/office/drawing/2014/main" id="{00FEF7D2-65F6-DC4D-BD61-594DC4E60EB3}"/>
                  </a:ext>
                </a:extLst>
              </p:cNvPr>
              <p:cNvSpPr>
                <a:spLocks noChangeArrowheads="1"/>
              </p:cNvSpPr>
              <p:nvPr/>
            </p:nvSpPr>
            <p:spPr bwMode="auto">
              <a:xfrm>
                <a:off x="4967288" y="4221236"/>
                <a:ext cx="1124239" cy="598336"/>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Signed </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Purchase Order(s) </a:t>
                </a:r>
              </a:p>
            </p:txBody>
          </p:sp>
        </p:grpSp>
        <p:grpSp>
          <p:nvGrpSpPr>
            <p:cNvPr id="36" name="Group 22">
              <a:extLst>
                <a:ext uri="{FF2B5EF4-FFF2-40B4-BE49-F238E27FC236}">
                  <a16:creationId xmlns:a16="http://schemas.microsoft.com/office/drawing/2014/main" id="{EE2D2153-17FA-9940-9B71-2DE23F8DB845}"/>
                </a:ext>
              </a:extLst>
            </p:cNvPr>
            <p:cNvGrpSpPr>
              <a:grpSpLocks/>
            </p:cNvGrpSpPr>
            <p:nvPr/>
          </p:nvGrpSpPr>
          <p:grpSpPr bwMode="auto">
            <a:xfrm>
              <a:off x="6373044" y="3462338"/>
              <a:ext cx="1160462" cy="628650"/>
              <a:chOff x="4967288" y="4191000"/>
              <a:chExt cx="1160710" cy="628575"/>
            </a:xfrm>
          </p:grpSpPr>
          <p:sp>
            <p:nvSpPr>
              <p:cNvPr id="66" name="Flowchart: Document 8">
                <a:extLst>
                  <a:ext uri="{FF2B5EF4-FFF2-40B4-BE49-F238E27FC236}">
                    <a16:creationId xmlns:a16="http://schemas.microsoft.com/office/drawing/2014/main" id="{DADBFAAD-2DD4-DC4C-B675-EF1CD7E15CCF}"/>
                  </a:ext>
                </a:extLst>
              </p:cNvPr>
              <p:cNvSpPr>
                <a:spLocks noChangeArrowheads="1"/>
              </p:cNvSpPr>
              <p:nvPr/>
            </p:nvSpPr>
            <p:spPr bwMode="auto">
              <a:xfrm>
                <a:off x="5003808" y="4191000"/>
                <a:ext cx="1124190" cy="59841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Outline</a:t>
                </a:r>
              </a:p>
            </p:txBody>
          </p:sp>
          <p:sp>
            <p:nvSpPr>
              <p:cNvPr id="67" name="Flowchart: Document 8">
                <a:extLst>
                  <a:ext uri="{FF2B5EF4-FFF2-40B4-BE49-F238E27FC236}">
                    <a16:creationId xmlns:a16="http://schemas.microsoft.com/office/drawing/2014/main" id="{F7BEE58C-2C51-5E42-8B80-BFC76F7E8837}"/>
                  </a:ext>
                </a:extLst>
              </p:cNvPr>
              <p:cNvSpPr>
                <a:spLocks noChangeArrowheads="1"/>
              </p:cNvSpPr>
              <p:nvPr/>
            </p:nvSpPr>
            <p:spPr bwMode="auto">
              <a:xfrm>
                <a:off x="4967288" y="4221158"/>
                <a:ext cx="1124190" cy="598417"/>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Signed</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Timesheet(s) </a:t>
                </a:r>
              </a:p>
            </p:txBody>
          </p:sp>
        </p:grpSp>
        <p:grpSp>
          <p:nvGrpSpPr>
            <p:cNvPr id="37" name="Group 25">
              <a:extLst>
                <a:ext uri="{FF2B5EF4-FFF2-40B4-BE49-F238E27FC236}">
                  <a16:creationId xmlns:a16="http://schemas.microsoft.com/office/drawing/2014/main" id="{04BE974A-8C56-A647-A994-92848A93DD2B}"/>
                </a:ext>
              </a:extLst>
            </p:cNvPr>
            <p:cNvGrpSpPr>
              <a:grpSpLocks/>
            </p:cNvGrpSpPr>
            <p:nvPr/>
          </p:nvGrpSpPr>
          <p:grpSpPr bwMode="auto">
            <a:xfrm>
              <a:off x="5079231" y="3471863"/>
              <a:ext cx="1160463" cy="627062"/>
              <a:chOff x="4967288" y="4191000"/>
              <a:chExt cx="1160710" cy="628575"/>
            </a:xfrm>
          </p:grpSpPr>
          <p:sp>
            <p:nvSpPr>
              <p:cNvPr id="64" name="Flowchart: Document 8">
                <a:extLst>
                  <a:ext uri="{FF2B5EF4-FFF2-40B4-BE49-F238E27FC236}">
                    <a16:creationId xmlns:a16="http://schemas.microsoft.com/office/drawing/2014/main" id="{268747F4-A038-F444-A0FC-CC930A555748}"/>
                  </a:ext>
                </a:extLst>
              </p:cNvPr>
              <p:cNvSpPr>
                <a:spLocks noChangeArrowheads="1"/>
              </p:cNvSpPr>
              <p:nvPr/>
            </p:nvSpPr>
            <p:spPr bwMode="auto">
              <a:xfrm>
                <a:off x="5003809" y="4191000"/>
                <a:ext cx="1124189" cy="598340"/>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Outline</a:t>
                </a:r>
              </a:p>
            </p:txBody>
          </p:sp>
          <p:sp>
            <p:nvSpPr>
              <p:cNvPr id="65" name="Flowchart: Document 8">
                <a:extLst>
                  <a:ext uri="{FF2B5EF4-FFF2-40B4-BE49-F238E27FC236}">
                    <a16:creationId xmlns:a16="http://schemas.microsoft.com/office/drawing/2014/main" id="{DE9D30BA-CABC-6948-92DB-A5F196D14D93}"/>
                  </a:ext>
                </a:extLst>
              </p:cNvPr>
              <p:cNvSpPr>
                <a:spLocks noChangeArrowheads="1"/>
              </p:cNvSpPr>
              <p:nvPr/>
            </p:nvSpPr>
            <p:spPr bwMode="auto">
              <a:xfrm>
                <a:off x="4967288" y="4221235"/>
                <a:ext cx="1124189" cy="598340"/>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Signed</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Contract(s)</a:t>
                </a:r>
              </a:p>
            </p:txBody>
          </p:sp>
        </p:grpSp>
        <p:grpSp>
          <p:nvGrpSpPr>
            <p:cNvPr id="38" name="Group 28">
              <a:extLst>
                <a:ext uri="{FF2B5EF4-FFF2-40B4-BE49-F238E27FC236}">
                  <a16:creationId xmlns:a16="http://schemas.microsoft.com/office/drawing/2014/main" id="{F8BF7D0D-C472-7646-99F6-73894792325F}"/>
                </a:ext>
              </a:extLst>
            </p:cNvPr>
            <p:cNvGrpSpPr>
              <a:grpSpLocks/>
            </p:cNvGrpSpPr>
            <p:nvPr/>
          </p:nvGrpSpPr>
          <p:grpSpPr bwMode="auto">
            <a:xfrm>
              <a:off x="5076056" y="2655888"/>
              <a:ext cx="1160463" cy="628650"/>
              <a:chOff x="4967288" y="4191000"/>
              <a:chExt cx="1160710" cy="628575"/>
            </a:xfrm>
          </p:grpSpPr>
          <p:sp>
            <p:nvSpPr>
              <p:cNvPr id="62" name="Flowchart: Document 8">
                <a:extLst>
                  <a:ext uri="{FF2B5EF4-FFF2-40B4-BE49-F238E27FC236}">
                    <a16:creationId xmlns:a16="http://schemas.microsoft.com/office/drawing/2014/main" id="{BE94519B-CEA4-3F46-87A9-A835F5320403}"/>
                  </a:ext>
                </a:extLst>
              </p:cNvPr>
              <p:cNvSpPr>
                <a:spLocks noChangeArrowheads="1"/>
              </p:cNvSpPr>
              <p:nvPr/>
            </p:nvSpPr>
            <p:spPr bwMode="auto">
              <a:xfrm>
                <a:off x="5003809" y="4191000"/>
                <a:ext cx="1124189" cy="59841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Outline</a:t>
                </a:r>
              </a:p>
            </p:txBody>
          </p:sp>
          <p:sp>
            <p:nvSpPr>
              <p:cNvPr id="63" name="Flowchart: Document 8">
                <a:extLst>
                  <a:ext uri="{FF2B5EF4-FFF2-40B4-BE49-F238E27FC236}">
                    <a16:creationId xmlns:a16="http://schemas.microsoft.com/office/drawing/2014/main" id="{F081BFFF-39C8-7943-8608-78862536255E}"/>
                  </a:ext>
                </a:extLst>
              </p:cNvPr>
              <p:cNvSpPr>
                <a:spLocks noChangeArrowheads="1"/>
              </p:cNvSpPr>
              <p:nvPr/>
            </p:nvSpPr>
            <p:spPr bwMode="auto">
              <a:xfrm>
                <a:off x="4967288" y="4221158"/>
                <a:ext cx="1124189" cy="59841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Status &amp;</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Progress </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Report(s) </a:t>
                </a:r>
              </a:p>
            </p:txBody>
          </p:sp>
        </p:grpSp>
        <p:sp>
          <p:nvSpPr>
            <p:cNvPr id="39" name="Line 32">
              <a:extLst>
                <a:ext uri="{FF2B5EF4-FFF2-40B4-BE49-F238E27FC236}">
                  <a16:creationId xmlns:a16="http://schemas.microsoft.com/office/drawing/2014/main" id="{56179306-08E7-1A45-81C4-A585630AAF5A}"/>
                </a:ext>
              </a:extLst>
            </p:cNvPr>
            <p:cNvSpPr>
              <a:spLocks noChangeShapeType="1"/>
            </p:cNvSpPr>
            <p:nvPr/>
          </p:nvSpPr>
          <p:spPr bwMode="auto">
            <a:xfrm>
              <a:off x="3131717" y="4149725"/>
              <a:ext cx="1844104"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40" name="Picture 13">
              <a:extLst>
                <a:ext uri="{FF2B5EF4-FFF2-40B4-BE49-F238E27FC236}">
                  <a16:creationId xmlns:a16="http://schemas.microsoft.com/office/drawing/2014/main" id="{8CCB266A-775C-9B42-B0B3-6BD0A960ACF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0271" y="2746375"/>
              <a:ext cx="6254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5">
              <a:extLst>
                <a:ext uri="{FF2B5EF4-FFF2-40B4-BE49-F238E27FC236}">
                  <a16:creationId xmlns:a16="http://schemas.microsoft.com/office/drawing/2014/main" id="{4D051EE2-BC07-E946-821C-C0E09D61BC2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7546" y="3463925"/>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a:extLst>
                <a:ext uri="{FF2B5EF4-FFF2-40B4-BE49-F238E27FC236}">
                  <a16:creationId xmlns:a16="http://schemas.microsoft.com/office/drawing/2014/main" id="{02A6FA1F-3557-1B49-AC6C-B565FEC2748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75746" y="347186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20">
              <a:extLst>
                <a:ext uri="{FF2B5EF4-FFF2-40B4-BE49-F238E27FC236}">
                  <a16:creationId xmlns:a16="http://schemas.microsoft.com/office/drawing/2014/main" id="{63C55301-A456-2449-81B0-8A4BFA02330E}"/>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60" name="Flowchart: Document 8">
              <a:extLst>
                <a:ext uri="{FF2B5EF4-FFF2-40B4-BE49-F238E27FC236}">
                  <a16:creationId xmlns:a16="http://schemas.microsoft.com/office/drawing/2014/main" id="{9582C0FC-48AA-8845-BEED-A0E5190EA339}"/>
                </a:ext>
              </a:extLst>
            </p:cNvPr>
            <p:cNvSpPr>
              <a:spLocks noChangeArrowheads="1"/>
            </p:cNvSpPr>
            <p:nvPr/>
          </p:nvSpPr>
          <p:spPr bwMode="auto">
            <a:xfrm>
              <a:off x="568325" y="3506788"/>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61" name="Flowchart: Document 8">
              <a:extLst>
                <a:ext uri="{FF2B5EF4-FFF2-40B4-BE49-F238E27FC236}">
                  <a16:creationId xmlns:a16="http://schemas.microsoft.com/office/drawing/2014/main" id="{C199572C-0DD1-8A4D-8260-CEBB04C5539B}"/>
                </a:ext>
              </a:extLst>
            </p:cNvPr>
            <p:cNvSpPr>
              <a:spLocks noChangeArrowheads="1"/>
            </p:cNvSpPr>
            <p:nvPr/>
          </p:nvSpPr>
          <p:spPr bwMode="auto">
            <a:xfrm>
              <a:off x="568325" y="2686050"/>
              <a:ext cx="1123950" cy="598488"/>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fr-BE"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Outsourcing Plan</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1753962"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11834081"/>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Outsourcing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E4067BC1-B248-8619-EA5A-09CB6AC56B36}"/>
              </a:ext>
            </a:extLst>
          </p:cNvPr>
          <p:cNvSpPr>
            <a:spLocks noGrp="1"/>
          </p:cNvSpPr>
          <p:nvPr>
            <p:ph type="title"/>
          </p:nvPr>
        </p:nvSpPr>
        <p:spPr/>
        <p:txBody>
          <a:bodyPr/>
          <a:lstStyle/>
          <a:p>
            <a:r>
              <a:rPr lang="en-US" dirty="0"/>
              <a:t>Manage Outsourcing</a:t>
            </a:r>
            <a:endParaRPr lang="el-GR" dirty="0"/>
          </a:p>
        </p:txBody>
      </p:sp>
    </p:spTree>
    <p:extLst>
      <p:ext uri="{BB962C8B-B14F-4D97-AF65-F5344CB8AC3E}">
        <p14:creationId xmlns:p14="http://schemas.microsoft.com/office/powerpoint/2010/main" val="25610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unthaak 90">
            <a:extLst>
              <a:ext uri="{FF2B5EF4-FFF2-40B4-BE49-F238E27FC236}">
                <a16:creationId xmlns:a16="http://schemas.microsoft.com/office/drawing/2014/main" id="{3F7E1AB8-1661-1540-ACE7-E25E6C51DDF5}"/>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7" name="Titel 16">
            <a:extLst>
              <a:ext uri="{FF2B5EF4-FFF2-40B4-BE49-F238E27FC236}">
                <a16:creationId xmlns:a16="http://schemas.microsoft.com/office/drawing/2014/main" id="{41B1A60C-BA47-0345-B09B-13695181F008}"/>
              </a:ext>
            </a:extLst>
          </p:cNvPr>
          <p:cNvSpPr>
            <a:spLocks noGrp="1"/>
          </p:cNvSpPr>
          <p:nvPr>
            <p:ph type="title"/>
          </p:nvPr>
        </p:nvSpPr>
        <p:spPr/>
        <p:txBody>
          <a:bodyPr/>
          <a:lstStyle/>
          <a:p>
            <a:r>
              <a:rPr lang="en-US"/>
              <a:t>Monitor &amp; Control Artefacts</a:t>
            </a:r>
            <a:endParaRPr lang="en-GB"/>
          </a:p>
        </p:txBody>
      </p:sp>
      <p:grpSp>
        <p:nvGrpSpPr>
          <p:cNvPr id="92" name="Group 91" descr="1. PROJECT LOGS: &#10;- Change Log&#10;- Risk Log&#10;- Issue Log&#10;- Decision Log&#10;2. Project Work Plan (updates)&#10;3. CHECKLISTS:&#10;- Phase-exit Review Checklist&#10;- Deliverables Acceptance Checklist&#10;- Quality Review Checklist&#10;- Transition Checklist&#10;- Stakeholders Checklist&#10;- Business Implementation Checklist"/>
          <p:cNvGrpSpPr/>
          <p:nvPr/>
        </p:nvGrpSpPr>
        <p:grpSpPr>
          <a:xfrm>
            <a:off x="889790" y="609339"/>
            <a:ext cx="7148471" cy="4061992"/>
            <a:chOff x="91568" y="1615325"/>
            <a:chExt cx="8767590" cy="4982029"/>
          </a:xfrm>
        </p:grpSpPr>
        <p:cxnSp>
          <p:nvCxnSpPr>
            <p:cNvPr id="93" name="Straight Connector 92"/>
            <p:cNvCxnSpPr/>
            <p:nvPr/>
          </p:nvCxnSpPr>
          <p:spPr bwMode="auto">
            <a:xfrm>
              <a:off x="5308844" y="3946957"/>
              <a:ext cx="3174" cy="781424"/>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93"/>
            <p:cNvCxnSpPr/>
            <p:nvPr/>
          </p:nvCxnSpPr>
          <p:spPr bwMode="auto">
            <a:xfrm>
              <a:off x="8239686" y="4063024"/>
              <a:ext cx="2381" cy="783110"/>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Connector 94"/>
            <p:cNvCxnSpPr>
              <a:stCxn id="134" idx="0"/>
            </p:cNvCxnSpPr>
            <p:nvPr/>
          </p:nvCxnSpPr>
          <p:spPr bwMode="auto">
            <a:xfrm flipH="1" flipV="1">
              <a:off x="6885896" y="4998534"/>
              <a:ext cx="513555" cy="385119"/>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flipV="1">
              <a:off x="4357006" y="5041397"/>
              <a:ext cx="0" cy="50641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Connector 96"/>
            <p:cNvCxnSpPr/>
            <p:nvPr/>
          </p:nvCxnSpPr>
          <p:spPr bwMode="auto">
            <a:xfrm flipV="1">
              <a:off x="1350283" y="5041397"/>
              <a:ext cx="719137" cy="33496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p:cNvCxnSpPr>
              <a:endCxn id="124" idx="2"/>
            </p:cNvCxnSpPr>
            <p:nvPr/>
          </p:nvCxnSpPr>
          <p:spPr bwMode="auto">
            <a:xfrm flipV="1">
              <a:off x="3058292" y="2975180"/>
              <a:ext cx="0" cy="1718235"/>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p:nvPr/>
          </p:nvCxnSpPr>
          <p:spPr bwMode="auto">
            <a:xfrm flipH="1" flipV="1">
              <a:off x="2015996" y="3365968"/>
              <a:ext cx="563662" cy="1240454"/>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Connector 99"/>
            <p:cNvCxnSpPr/>
            <p:nvPr/>
          </p:nvCxnSpPr>
          <p:spPr bwMode="auto">
            <a:xfrm flipV="1">
              <a:off x="3546446" y="3305322"/>
              <a:ext cx="629790" cy="1436039"/>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1" name="Group 100"/>
            <p:cNvGrpSpPr/>
            <p:nvPr/>
          </p:nvGrpSpPr>
          <p:grpSpPr>
            <a:xfrm>
              <a:off x="7732875" y="4009669"/>
              <a:ext cx="1016000" cy="412750"/>
              <a:chOff x="7925371" y="3734395"/>
              <a:chExt cx="1016000" cy="412750"/>
            </a:xfrm>
          </p:grpSpPr>
          <p:pic>
            <p:nvPicPr>
              <p:cNvPr id="287"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Rectangle 116"/>
              <p:cNvSpPr>
                <a:spLocks noChangeArrowheads="1"/>
              </p:cNvSpPr>
              <p:nvPr/>
            </p:nvSpPr>
            <p:spPr bwMode="auto">
              <a:xfrm>
                <a:off x="7925371" y="3742333"/>
                <a:ext cx="1016000"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Project-End</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grpSp>
        <p:sp>
          <p:nvSpPr>
            <p:cNvPr id="102" name="Rectangle 119"/>
            <p:cNvSpPr>
              <a:spLocks noChangeArrowheads="1"/>
            </p:cNvSpPr>
            <p:nvPr/>
          </p:nvSpPr>
          <p:spPr bwMode="auto">
            <a:xfrm>
              <a:off x="940059" y="5346881"/>
              <a:ext cx="969672"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LOGS</a:t>
              </a:r>
            </a:p>
          </p:txBody>
        </p:sp>
        <p:grpSp>
          <p:nvGrpSpPr>
            <p:cNvPr id="103" name="Group 102"/>
            <p:cNvGrpSpPr/>
            <p:nvPr/>
          </p:nvGrpSpPr>
          <p:grpSpPr>
            <a:xfrm>
              <a:off x="464157" y="5561451"/>
              <a:ext cx="1817687" cy="869950"/>
              <a:chOff x="383159" y="5183783"/>
              <a:chExt cx="1817687" cy="869950"/>
            </a:xfrm>
          </p:grpSpPr>
          <p:grpSp>
            <p:nvGrpSpPr>
              <p:cNvPr id="275" name="Group 120"/>
              <p:cNvGrpSpPr>
                <a:grpSpLocks/>
              </p:cNvGrpSpPr>
              <p:nvPr/>
            </p:nvGrpSpPr>
            <p:grpSpPr bwMode="auto">
              <a:xfrm>
                <a:off x="1365821" y="5634633"/>
                <a:ext cx="835025" cy="412750"/>
                <a:chOff x="525946" y="5047540"/>
                <a:chExt cx="835601" cy="413664"/>
              </a:xfrm>
            </p:grpSpPr>
            <p:pic>
              <p:nvPicPr>
                <p:cNvPr id="285" name="Picture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 name="Rectangle 122"/>
                <p:cNvSpPr>
                  <a:spLocks noChangeArrowheads="1"/>
                </p:cNvSpPr>
                <p:nvPr/>
              </p:nvSpPr>
              <p:spPr bwMode="auto">
                <a:xfrm>
                  <a:off x="573946" y="5115556"/>
                  <a:ext cx="706704"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Decision Log</a:t>
                  </a:r>
                </a:p>
              </p:txBody>
            </p:sp>
          </p:grpSp>
          <p:grpSp>
            <p:nvGrpSpPr>
              <p:cNvPr id="276" name="Group 123"/>
              <p:cNvGrpSpPr>
                <a:grpSpLocks/>
              </p:cNvGrpSpPr>
              <p:nvPr/>
            </p:nvGrpSpPr>
            <p:grpSpPr bwMode="auto">
              <a:xfrm>
                <a:off x="1359471" y="5190133"/>
                <a:ext cx="835025" cy="414337"/>
                <a:chOff x="1401570" y="5505758"/>
                <a:chExt cx="835601" cy="413664"/>
              </a:xfrm>
            </p:grpSpPr>
            <p:pic>
              <p:nvPicPr>
                <p:cNvPr id="283" name="Picture 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 name="Rectangle 125"/>
                <p:cNvSpPr>
                  <a:spLocks noChangeArrowheads="1"/>
                </p:cNvSpPr>
                <p:nvPr/>
              </p:nvSpPr>
              <p:spPr bwMode="auto">
                <a:xfrm>
                  <a:off x="1537317" y="5589448"/>
                  <a:ext cx="535537" cy="2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 Log</a:t>
                  </a:r>
                </a:p>
              </p:txBody>
            </p:sp>
          </p:grpSp>
          <p:grpSp>
            <p:nvGrpSpPr>
              <p:cNvPr id="277" name="Group 126"/>
              <p:cNvGrpSpPr>
                <a:grpSpLocks/>
              </p:cNvGrpSpPr>
              <p:nvPr/>
            </p:nvGrpSpPr>
            <p:grpSpPr bwMode="auto">
              <a:xfrm>
                <a:off x="383159" y="5183783"/>
                <a:ext cx="960437" cy="412750"/>
                <a:chOff x="417906" y="5505758"/>
                <a:chExt cx="960726" cy="413664"/>
              </a:xfrm>
            </p:grpSpPr>
            <p:pic>
              <p:nvPicPr>
                <p:cNvPr id="281"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Rectangle 128"/>
                <p:cNvSpPr>
                  <a:spLocks noChangeArrowheads="1"/>
                </p:cNvSpPr>
                <p:nvPr/>
              </p:nvSpPr>
              <p:spPr bwMode="auto">
                <a:xfrm>
                  <a:off x="417906" y="5596103"/>
                  <a:ext cx="960726"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Log</a:t>
                  </a:r>
                </a:p>
              </p:txBody>
            </p:sp>
          </p:grpSp>
          <p:grpSp>
            <p:nvGrpSpPr>
              <p:cNvPr id="278" name="Group 129"/>
              <p:cNvGrpSpPr>
                <a:grpSpLocks/>
              </p:cNvGrpSpPr>
              <p:nvPr/>
            </p:nvGrpSpPr>
            <p:grpSpPr bwMode="auto">
              <a:xfrm>
                <a:off x="491109" y="5639395"/>
                <a:ext cx="835025" cy="414338"/>
                <a:chOff x="1398724" y="5047540"/>
                <a:chExt cx="835601" cy="413664"/>
              </a:xfrm>
            </p:grpSpPr>
            <p:pic>
              <p:nvPicPr>
                <p:cNvPr id="279" name="Picture 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Rectangle 131"/>
                <p:cNvSpPr>
                  <a:spLocks noChangeArrowheads="1"/>
                </p:cNvSpPr>
                <p:nvPr/>
              </p:nvSpPr>
              <p:spPr bwMode="auto">
                <a:xfrm>
                  <a:off x="1518641" y="5121037"/>
                  <a:ext cx="576852" cy="2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 Log</a:t>
                  </a:r>
                </a:p>
              </p:txBody>
            </p:sp>
          </p:grpSp>
        </p:grpSp>
        <p:pic>
          <p:nvPicPr>
            <p:cNvPr id="104" name="Picture 4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445" y="3790448"/>
              <a:ext cx="10477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 name="Group 104"/>
            <p:cNvGrpSpPr/>
            <p:nvPr/>
          </p:nvGrpSpPr>
          <p:grpSpPr>
            <a:xfrm>
              <a:off x="91568" y="4033806"/>
              <a:ext cx="944563" cy="412750"/>
              <a:chOff x="45020" y="3687242"/>
              <a:chExt cx="944563" cy="412750"/>
            </a:xfrm>
          </p:grpSpPr>
          <p:pic>
            <p:nvPicPr>
              <p:cNvPr id="27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996" y="368724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 name="Rectangle 139"/>
              <p:cNvSpPr>
                <a:spLocks noChangeArrowheads="1"/>
              </p:cNvSpPr>
              <p:nvPr/>
            </p:nvSpPr>
            <p:spPr bwMode="auto">
              <a:xfrm>
                <a:off x="45020" y="3709210"/>
                <a:ext cx="944563"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Initiation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a:t>
                </a:r>
              </a:p>
            </p:txBody>
          </p:sp>
        </p:grpSp>
        <p:grpSp>
          <p:nvGrpSpPr>
            <p:cNvPr id="106" name="Group 105"/>
            <p:cNvGrpSpPr/>
            <p:nvPr/>
          </p:nvGrpSpPr>
          <p:grpSpPr>
            <a:xfrm>
              <a:off x="656992" y="3505243"/>
              <a:ext cx="836612" cy="414337"/>
              <a:chOff x="722884" y="3245917"/>
              <a:chExt cx="836612" cy="414337"/>
            </a:xfrm>
          </p:grpSpPr>
          <p:pic>
            <p:nvPicPr>
              <p:cNvPr id="271"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884" y="3245917"/>
                <a:ext cx="8366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 name="Rectangle 141"/>
              <p:cNvSpPr>
                <a:spLocks noChangeArrowheads="1"/>
              </p:cNvSpPr>
              <p:nvPr/>
            </p:nvSpPr>
            <p:spPr bwMode="auto">
              <a:xfrm>
                <a:off x="761540" y="3327771"/>
                <a:ext cx="759301"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Case</a:t>
                </a:r>
              </a:p>
            </p:txBody>
          </p:sp>
        </p:grpSp>
        <p:grpSp>
          <p:nvGrpSpPr>
            <p:cNvPr id="107" name="Group 106"/>
            <p:cNvGrpSpPr/>
            <p:nvPr/>
          </p:nvGrpSpPr>
          <p:grpSpPr>
            <a:xfrm>
              <a:off x="1135623" y="4040156"/>
              <a:ext cx="836612" cy="412750"/>
              <a:chOff x="1351534" y="3693592"/>
              <a:chExt cx="836612" cy="412750"/>
            </a:xfrm>
          </p:grpSpPr>
          <p:pic>
            <p:nvPicPr>
              <p:cNvPr id="269"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534" y="3693592"/>
                <a:ext cx="836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Rectangle 143"/>
              <p:cNvSpPr>
                <a:spLocks noChangeArrowheads="1"/>
              </p:cNvSpPr>
              <p:nvPr/>
            </p:nvSpPr>
            <p:spPr bwMode="auto">
              <a:xfrm>
                <a:off x="1364631" y="3770765"/>
                <a:ext cx="810419"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Charter</a:t>
                </a:r>
              </a:p>
            </p:txBody>
          </p:sp>
        </p:grpSp>
        <p:grpSp>
          <p:nvGrpSpPr>
            <p:cNvPr id="108" name="Group 107"/>
            <p:cNvGrpSpPr>
              <a:grpSpLocks/>
            </p:cNvGrpSpPr>
            <p:nvPr/>
          </p:nvGrpSpPr>
          <p:grpSpPr bwMode="auto">
            <a:xfrm>
              <a:off x="2649509" y="3505743"/>
              <a:ext cx="815975" cy="413051"/>
              <a:chOff x="2580777" y="3579520"/>
              <a:chExt cx="835601" cy="412871"/>
            </a:xfrm>
          </p:grpSpPr>
          <p:pic>
            <p:nvPicPr>
              <p:cNvPr id="267"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8" name="Rectangle 146"/>
              <p:cNvSpPr>
                <a:spLocks noChangeArrowheads="1"/>
              </p:cNvSpPr>
              <p:nvPr/>
            </p:nvSpPr>
            <p:spPr bwMode="auto">
              <a:xfrm>
                <a:off x="2681271" y="3599167"/>
                <a:ext cx="634615" cy="3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Handbook</a:t>
                </a:r>
              </a:p>
            </p:txBody>
          </p:sp>
        </p:grpSp>
        <p:pic>
          <p:nvPicPr>
            <p:cNvPr id="109" name="Picture 2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4243" y="4043778"/>
              <a:ext cx="835765" cy="40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bwMode="auto">
            <a:xfrm>
              <a:off x="1828219" y="4055774"/>
              <a:ext cx="1268412"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Project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Stakeholder Matrix</a:t>
              </a:r>
            </a:p>
          </p:txBody>
        </p:sp>
        <p:grpSp>
          <p:nvGrpSpPr>
            <p:cNvPr id="111" name="Group 150"/>
            <p:cNvGrpSpPr>
              <a:grpSpLocks/>
            </p:cNvGrpSpPr>
            <p:nvPr/>
          </p:nvGrpSpPr>
          <p:grpSpPr bwMode="auto">
            <a:xfrm>
              <a:off x="1711297" y="3505242"/>
              <a:ext cx="835025" cy="414338"/>
              <a:chOff x="2422510" y="3068639"/>
              <a:chExt cx="835601" cy="413664"/>
            </a:xfrm>
          </p:grpSpPr>
          <p:pic>
            <p:nvPicPr>
              <p:cNvPr id="26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Rectangle 152"/>
              <p:cNvSpPr>
                <a:spLocks noChangeArrowheads="1"/>
              </p:cNvSpPr>
              <p:nvPr/>
            </p:nvSpPr>
            <p:spPr bwMode="auto">
              <a:xfrm>
                <a:off x="2527905" y="3088906"/>
                <a:ext cx="624072"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Work Plan</a:t>
                </a:r>
              </a:p>
            </p:txBody>
          </p:sp>
        </p:grpSp>
        <p:grpSp>
          <p:nvGrpSpPr>
            <p:cNvPr id="112" name="Group 164"/>
            <p:cNvGrpSpPr>
              <a:grpSpLocks/>
            </p:cNvGrpSpPr>
            <p:nvPr/>
          </p:nvGrpSpPr>
          <p:grpSpPr bwMode="auto">
            <a:xfrm>
              <a:off x="3251172" y="3983009"/>
              <a:ext cx="1082675" cy="452986"/>
              <a:chOff x="4218308" y="3512300"/>
              <a:chExt cx="1083326" cy="452694"/>
            </a:xfrm>
          </p:grpSpPr>
          <p:pic>
            <p:nvPicPr>
              <p:cNvPr id="263" name="Picture 1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Rectangle 166"/>
              <p:cNvSpPr>
                <a:spLocks noChangeArrowheads="1"/>
              </p:cNvSpPr>
              <p:nvPr/>
            </p:nvSpPr>
            <p:spPr bwMode="auto">
              <a:xfrm>
                <a:off x="4218308" y="3512300"/>
                <a:ext cx="1083326" cy="4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Implementation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13" name="Group 167"/>
            <p:cNvGrpSpPr>
              <a:grpSpLocks/>
            </p:cNvGrpSpPr>
            <p:nvPr/>
          </p:nvGrpSpPr>
          <p:grpSpPr bwMode="auto">
            <a:xfrm>
              <a:off x="3605610" y="3506036"/>
              <a:ext cx="852918" cy="412750"/>
              <a:chOff x="4344642" y="2317479"/>
              <a:chExt cx="853199" cy="413664"/>
            </a:xfrm>
          </p:grpSpPr>
          <p:pic>
            <p:nvPicPr>
              <p:cNvPr id="261"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Rectangle 169"/>
              <p:cNvSpPr>
                <a:spLocks noChangeArrowheads="1"/>
              </p:cNvSpPr>
              <p:nvPr/>
            </p:nvSpPr>
            <p:spPr bwMode="auto">
              <a:xfrm>
                <a:off x="4344642" y="2411376"/>
                <a:ext cx="853199"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Plan</a:t>
                </a:r>
              </a:p>
            </p:txBody>
          </p:sp>
        </p:grpSp>
        <p:grpSp>
          <p:nvGrpSpPr>
            <p:cNvPr id="114" name="Group 113"/>
            <p:cNvGrpSpPr/>
            <p:nvPr/>
          </p:nvGrpSpPr>
          <p:grpSpPr>
            <a:xfrm>
              <a:off x="3950608" y="5383654"/>
              <a:ext cx="835025" cy="492125"/>
              <a:chOff x="3862959" y="5080595"/>
              <a:chExt cx="835025" cy="492125"/>
            </a:xfrm>
          </p:grpSpPr>
          <p:pic>
            <p:nvPicPr>
              <p:cNvPr id="259"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0" name="Rectangle 259"/>
              <p:cNvSpPr>
                <a:spLocks noChangeArrowheads="1"/>
              </p:cNvSpPr>
              <p:nvPr/>
            </p:nvSpPr>
            <p:spPr bwMode="auto">
              <a:xfrm>
                <a:off x="3867097" y="5105995"/>
                <a:ext cx="804521"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Plan </a:t>
                </a:r>
                <a:r>
                  <a:rPr kumimoji="0" lang="en-GB" altLang="en-US" sz="600" b="0" i="1"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(updates)</a:t>
                </a:r>
              </a:p>
            </p:txBody>
          </p:sp>
        </p:grpSp>
        <p:sp>
          <p:nvSpPr>
            <p:cNvPr id="115" name="Rectangle 114"/>
            <p:cNvSpPr>
              <a:spLocks noChangeArrowheads="1"/>
            </p:cNvSpPr>
            <p:nvPr/>
          </p:nvSpPr>
          <p:spPr bwMode="auto">
            <a:xfrm>
              <a:off x="7062766" y="5364602"/>
              <a:ext cx="824183"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CHECKLISTS</a:t>
              </a:r>
              <a:endParaRPr kumimoji="0" lang="en-GB" altLang="en-US" sz="9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16" name="Picture 3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0394"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p:nvSpPr>
          <p:spPr>
            <a:xfrm>
              <a:off x="6003245" y="5547959"/>
              <a:ext cx="944563"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Phase-exit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Review Checklist</a:t>
              </a:r>
            </a:p>
          </p:txBody>
        </p:sp>
        <p:pic>
          <p:nvPicPr>
            <p:cNvPr id="118"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5157" y="6017066"/>
              <a:ext cx="836612"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tangle 118"/>
            <p:cNvSpPr>
              <a:spLocks noChangeArrowheads="1"/>
            </p:cNvSpPr>
            <p:nvPr/>
          </p:nvSpPr>
          <p:spPr bwMode="auto">
            <a:xfrm>
              <a:off x="6103143" y="6017065"/>
              <a:ext cx="700317"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0"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2094" y="6005954"/>
              <a:ext cx="835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a:spLocks noChangeArrowheads="1"/>
            </p:cNvSpPr>
            <p:nvPr/>
          </p:nvSpPr>
          <p:spPr bwMode="auto">
            <a:xfrm>
              <a:off x="6947808" y="6017065"/>
              <a:ext cx="83343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Checklist</a:t>
              </a:r>
            </a:p>
          </p:txBody>
        </p:sp>
        <p:pic>
          <p:nvPicPr>
            <p:cNvPr id="122"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9558"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122"/>
            <p:cNvSpPr>
              <a:spLocks noChangeArrowheads="1"/>
            </p:cNvSpPr>
            <p:nvPr/>
          </p:nvSpPr>
          <p:spPr bwMode="auto">
            <a:xfrm>
              <a:off x="6849383" y="5547959"/>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Review Checklist</a:t>
              </a:r>
            </a:p>
          </p:txBody>
        </p:sp>
        <p:sp>
          <p:nvSpPr>
            <p:cNvPr id="124" name="Rectangle 193"/>
            <p:cNvSpPr>
              <a:spLocks noChangeArrowheads="1"/>
            </p:cNvSpPr>
            <p:nvPr/>
          </p:nvSpPr>
          <p:spPr bwMode="auto">
            <a:xfrm>
              <a:off x="2351059" y="2729813"/>
              <a:ext cx="1414463"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 PLANS</a:t>
              </a:r>
            </a:p>
          </p:txBody>
        </p:sp>
        <p:sp>
          <p:nvSpPr>
            <p:cNvPr id="125" name="Rectangle 215"/>
            <p:cNvSpPr>
              <a:spLocks noChangeArrowheads="1"/>
            </p:cNvSpPr>
            <p:nvPr/>
          </p:nvSpPr>
          <p:spPr bwMode="auto">
            <a:xfrm>
              <a:off x="1599985" y="1615325"/>
              <a:ext cx="2952328" cy="1331589"/>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26"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1732" y="5999604"/>
              <a:ext cx="8350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Rectangle 226"/>
            <p:cNvSpPr>
              <a:spLocks noChangeArrowheads="1"/>
            </p:cNvSpPr>
            <p:nvPr/>
          </p:nvSpPr>
          <p:spPr bwMode="auto">
            <a:xfrm>
              <a:off x="7814583" y="6012305"/>
              <a:ext cx="911225"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Implementation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8"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194" y="5545577"/>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228"/>
            <p:cNvSpPr>
              <a:spLocks noChangeArrowheads="1"/>
            </p:cNvSpPr>
            <p:nvPr/>
          </p:nvSpPr>
          <p:spPr bwMode="auto">
            <a:xfrm>
              <a:off x="7759021" y="5548754"/>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Stakeholders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grpSp>
          <p:nvGrpSpPr>
            <p:cNvPr id="130" name="Group 129"/>
            <p:cNvGrpSpPr/>
            <p:nvPr/>
          </p:nvGrpSpPr>
          <p:grpSpPr>
            <a:xfrm>
              <a:off x="1683055" y="1674631"/>
              <a:ext cx="2821907" cy="1046874"/>
              <a:chOff x="2326156" y="1328067"/>
              <a:chExt cx="2821907" cy="1046874"/>
            </a:xfrm>
          </p:grpSpPr>
          <p:grpSp>
            <p:nvGrpSpPr>
              <p:cNvPr id="241" name="Group 144"/>
              <p:cNvGrpSpPr>
                <a:grpSpLocks/>
              </p:cNvGrpSpPr>
              <p:nvPr/>
            </p:nvGrpSpPr>
            <p:grpSpPr bwMode="auto">
              <a:xfrm>
                <a:off x="3286403" y="1328068"/>
                <a:ext cx="815975" cy="509526"/>
                <a:chOff x="2580777" y="3552596"/>
                <a:chExt cx="835601" cy="440587"/>
              </a:xfrm>
            </p:grpSpPr>
            <p:pic>
              <p:nvPicPr>
                <p:cNvPr id="257"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Rectangle 146"/>
                <p:cNvSpPr>
                  <a:spLocks noChangeArrowheads="1"/>
                </p:cNvSpPr>
                <p:nvPr/>
              </p:nvSpPr>
              <p:spPr bwMode="auto">
                <a:xfrm>
                  <a:off x="2585635" y="3552596"/>
                  <a:ext cx="825883"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Change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2" name="Group 150"/>
              <p:cNvGrpSpPr>
                <a:grpSpLocks/>
              </p:cNvGrpSpPr>
              <p:nvPr/>
            </p:nvGrpSpPr>
            <p:grpSpPr bwMode="auto">
              <a:xfrm>
                <a:off x="2348191" y="1328067"/>
                <a:ext cx="835025" cy="513200"/>
                <a:chOff x="2422510" y="3039070"/>
                <a:chExt cx="835601" cy="443233"/>
              </a:xfrm>
            </p:grpSpPr>
            <p:pic>
              <p:nvPicPr>
                <p:cNvPr id="25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 name="Rectangle 152"/>
                <p:cNvSpPr>
                  <a:spLocks noChangeArrowheads="1"/>
                </p:cNvSpPr>
                <p:nvPr/>
              </p:nvSpPr>
              <p:spPr bwMode="auto">
                <a:xfrm>
                  <a:off x="2457078" y="3039070"/>
                  <a:ext cx="765727" cy="3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Requirements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3" name="Group 167"/>
              <p:cNvGrpSpPr>
                <a:grpSpLocks/>
              </p:cNvGrpSpPr>
              <p:nvPr/>
            </p:nvGrpSpPr>
            <p:grpSpPr bwMode="auto">
              <a:xfrm>
                <a:off x="4232074" y="1332451"/>
                <a:ext cx="854556" cy="505152"/>
                <a:chOff x="4334205" y="2292186"/>
                <a:chExt cx="854837" cy="388703"/>
              </a:xfrm>
            </p:grpSpPr>
            <p:pic>
              <p:nvPicPr>
                <p:cNvPr id="253"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 name="Rectangle 169"/>
                <p:cNvSpPr>
                  <a:spLocks noChangeArrowheads="1"/>
                </p:cNvSpPr>
                <p:nvPr/>
              </p:nvSpPr>
              <p:spPr bwMode="auto">
                <a:xfrm>
                  <a:off x="4334205" y="2292186"/>
                  <a:ext cx="8531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4" name="Group 144"/>
              <p:cNvGrpSpPr>
                <a:grpSpLocks/>
              </p:cNvGrpSpPr>
              <p:nvPr/>
            </p:nvGrpSpPr>
            <p:grpSpPr bwMode="auto">
              <a:xfrm>
                <a:off x="3264368" y="1861739"/>
                <a:ext cx="815975" cy="509527"/>
                <a:chOff x="2580777" y="3552596"/>
                <a:chExt cx="835601" cy="440588"/>
              </a:xfrm>
            </p:grpSpPr>
            <p:pic>
              <p:nvPicPr>
                <p:cNvPr id="251"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Rectangle 146"/>
                <p:cNvSpPr>
                  <a:spLocks noChangeArrowheads="1"/>
                </p:cNvSpPr>
                <p:nvPr/>
              </p:nvSpPr>
              <p:spPr bwMode="auto">
                <a:xfrm>
                  <a:off x="2618855" y="3552596"/>
                  <a:ext cx="759444"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5" name="Group 150"/>
              <p:cNvGrpSpPr>
                <a:grpSpLocks/>
              </p:cNvGrpSpPr>
              <p:nvPr/>
            </p:nvGrpSpPr>
            <p:grpSpPr bwMode="auto">
              <a:xfrm>
                <a:off x="2326156" y="1861742"/>
                <a:ext cx="835025" cy="513199"/>
                <a:chOff x="2422510" y="3039071"/>
                <a:chExt cx="835601" cy="443232"/>
              </a:xfrm>
            </p:grpSpPr>
            <p:pic>
              <p:nvPicPr>
                <p:cNvPr id="24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 name="Rectangle 152"/>
                <p:cNvSpPr>
                  <a:spLocks noChangeArrowheads="1"/>
                </p:cNvSpPr>
                <p:nvPr/>
              </p:nvSpPr>
              <p:spPr bwMode="auto">
                <a:xfrm>
                  <a:off x="2468883" y="3039071"/>
                  <a:ext cx="742118" cy="3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6" name="Group 167"/>
              <p:cNvGrpSpPr>
                <a:grpSpLocks/>
              </p:cNvGrpSpPr>
              <p:nvPr/>
            </p:nvGrpSpPr>
            <p:grpSpPr bwMode="auto">
              <a:xfrm>
                <a:off x="4142594" y="1866123"/>
                <a:ext cx="1005469" cy="505152"/>
                <a:chOff x="4266735" y="2292186"/>
                <a:chExt cx="1005799" cy="388703"/>
              </a:xfrm>
            </p:grpSpPr>
            <p:pic>
              <p:nvPicPr>
                <p:cNvPr id="247"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Rectangle 169"/>
                <p:cNvSpPr>
                  <a:spLocks noChangeArrowheads="1"/>
                </p:cNvSpPr>
                <p:nvPr/>
              </p:nvSpPr>
              <p:spPr bwMode="auto">
                <a:xfrm>
                  <a:off x="4266735" y="2292186"/>
                  <a:ext cx="10057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Communications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grpSp>
          <p:nvGrpSpPr>
            <p:cNvPr id="131" name="Group 150"/>
            <p:cNvGrpSpPr>
              <a:grpSpLocks/>
            </p:cNvGrpSpPr>
            <p:nvPr/>
          </p:nvGrpSpPr>
          <p:grpSpPr bwMode="auto">
            <a:xfrm>
              <a:off x="1598483" y="3018103"/>
              <a:ext cx="835025" cy="414338"/>
              <a:chOff x="2422510" y="3068639"/>
              <a:chExt cx="835601" cy="413664"/>
            </a:xfrm>
          </p:grpSpPr>
          <p:pic>
            <p:nvPicPr>
              <p:cNvPr id="23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Rectangle 152"/>
              <p:cNvSpPr>
                <a:spLocks noChangeArrowheads="1"/>
              </p:cNvSpPr>
              <p:nvPr/>
            </p:nvSpPr>
            <p:spPr bwMode="auto">
              <a:xfrm>
                <a:off x="2492491" y="3080035"/>
                <a:ext cx="694899"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Outsourcing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32" name="Group 167"/>
            <p:cNvGrpSpPr>
              <a:grpSpLocks/>
            </p:cNvGrpSpPr>
            <p:nvPr/>
          </p:nvGrpSpPr>
          <p:grpSpPr bwMode="auto">
            <a:xfrm>
              <a:off x="3668684" y="3000393"/>
              <a:ext cx="874713" cy="452985"/>
              <a:chOff x="4314042" y="2287297"/>
              <a:chExt cx="875001" cy="453988"/>
            </a:xfrm>
          </p:grpSpPr>
          <p:pic>
            <p:nvPicPr>
              <p:cNvPr id="237"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 name="Rectangle 169"/>
              <p:cNvSpPr>
                <a:spLocks noChangeArrowheads="1"/>
              </p:cNvSpPr>
              <p:nvPr/>
            </p:nvSpPr>
            <p:spPr bwMode="auto">
              <a:xfrm>
                <a:off x="4314042" y="2287297"/>
                <a:ext cx="853199" cy="4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sp>
          <p:nvSpPr>
            <p:cNvPr id="133" name="Rectangle 132"/>
            <p:cNvSpPr>
              <a:spLocks noChangeArrowheads="1"/>
            </p:cNvSpPr>
            <p:nvPr/>
          </p:nvSpPr>
          <p:spPr bwMode="auto">
            <a:xfrm>
              <a:off x="491445" y="5383652"/>
              <a:ext cx="1865313" cy="1100980"/>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134" name="Rectangle 215"/>
            <p:cNvSpPr>
              <a:spLocks noChangeArrowheads="1"/>
            </p:cNvSpPr>
            <p:nvPr/>
          </p:nvSpPr>
          <p:spPr bwMode="auto">
            <a:xfrm>
              <a:off x="5953139" y="5383656"/>
              <a:ext cx="2892622" cy="1213698"/>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47"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3458250"/>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Rectangle 286"/>
            <p:cNvSpPr>
              <a:spLocks noChangeArrowheads="1"/>
            </p:cNvSpPr>
            <p:nvPr/>
          </p:nvSpPr>
          <p:spPr bwMode="auto">
            <a:xfrm>
              <a:off x="5963066" y="2764253"/>
              <a:ext cx="1024721"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REPORTS</a:t>
              </a:r>
            </a:p>
          </p:txBody>
        </p:sp>
        <p:pic>
          <p:nvPicPr>
            <p:cNvPr id="14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0471" y="3923881"/>
              <a:ext cx="815886" cy="403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56872" y="3450373"/>
              <a:ext cx="815886" cy="3775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Rectangle 292"/>
            <p:cNvSpPr>
              <a:spLocks noChangeArrowheads="1"/>
            </p:cNvSpPr>
            <p:nvPr/>
          </p:nvSpPr>
          <p:spPr bwMode="auto">
            <a:xfrm>
              <a:off x="6053707" y="3442670"/>
              <a:ext cx="822214"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Review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 </a:t>
              </a:r>
            </a:p>
          </p:txBody>
        </p:sp>
        <p:sp>
          <p:nvSpPr>
            <p:cNvPr id="159" name="Rectangle 293"/>
            <p:cNvSpPr>
              <a:spLocks noChangeArrowheads="1"/>
            </p:cNvSpPr>
            <p:nvPr/>
          </p:nvSpPr>
          <p:spPr bwMode="auto">
            <a:xfrm>
              <a:off x="6031353" y="3930869"/>
              <a:ext cx="850318"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Status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Report</a:t>
              </a:r>
            </a:p>
          </p:txBody>
        </p:sp>
        <p:pic>
          <p:nvPicPr>
            <p:cNvPr id="16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4768" y="2997262"/>
              <a:ext cx="815886" cy="365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 name="Rectangle 295"/>
            <p:cNvSpPr>
              <a:spLocks noChangeArrowheads="1"/>
            </p:cNvSpPr>
            <p:nvPr/>
          </p:nvSpPr>
          <p:spPr bwMode="auto">
            <a:xfrm>
              <a:off x="5987434" y="2991488"/>
              <a:ext cx="959313"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Progress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p>
          </p:txBody>
        </p:sp>
        <p:sp>
          <p:nvSpPr>
            <p:cNvPr id="170" name="Rectangle 169"/>
            <p:cNvSpPr/>
            <p:nvPr/>
          </p:nvSpPr>
          <p:spPr bwMode="auto">
            <a:xfrm>
              <a:off x="5929721" y="3998717"/>
              <a:ext cx="1074737" cy="377488"/>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71"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4026524"/>
              <a:ext cx="814865" cy="4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Rectangle 304"/>
            <p:cNvSpPr>
              <a:spLocks noChangeArrowheads="1"/>
            </p:cNvSpPr>
            <p:nvPr/>
          </p:nvSpPr>
          <p:spPr bwMode="auto">
            <a:xfrm>
              <a:off x="4931084" y="4036281"/>
              <a:ext cx="76126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 Form</a:t>
              </a:r>
            </a:p>
          </p:txBody>
        </p:sp>
        <p:pic>
          <p:nvPicPr>
            <p:cNvPr id="19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00944" y="2982131"/>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306"/>
            <p:cNvSpPr>
              <a:spLocks noChangeArrowheads="1"/>
            </p:cNvSpPr>
            <p:nvPr/>
          </p:nvSpPr>
          <p:spPr bwMode="auto">
            <a:xfrm>
              <a:off x="4968747" y="3463916"/>
              <a:ext cx="70031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Minutes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Of Meetings</a:t>
              </a:r>
            </a:p>
          </p:txBody>
        </p:sp>
        <p:sp>
          <p:nvSpPr>
            <p:cNvPr id="200" name="Rectangle 307"/>
            <p:cNvSpPr>
              <a:spLocks noChangeArrowheads="1"/>
            </p:cNvSpPr>
            <p:nvPr/>
          </p:nvSpPr>
          <p:spPr bwMode="auto">
            <a:xfrm>
              <a:off x="5025765" y="2991087"/>
              <a:ext cx="58628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Agendas</a:t>
              </a:r>
            </a:p>
          </p:txBody>
        </p:sp>
        <p:sp>
          <p:nvSpPr>
            <p:cNvPr id="221" name="Rectangle 220"/>
            <p:cNvSpPr/>
            <p:nvPr/>
          </p:nvSpPr>
          <p:spPr bwMode="auto">
            <a:xfrm>
              <a:off x="4781539" y="2756204"/>
              <a:ext cx="1074737" cy="1190755"/>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222" name="Rectangle 314"/>
            <p:cNvSpPr>
              <a:spLocks noChangeArrowheads="1"/>
            </p:cNvSpPr>
            <p:nvPr/>
          </p:nvSpPr>
          <p:spPr bwMode="auto">
            <a:xfrm>
              <a:off x="4850783" y="2763995"/>
              <a:ext cx="936247"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 DOCS</a:t>
              </a:r>
            </a:p>
          </p:txBody>
        </p:sp>
        <p:cxnSp>
          <p:nvCxnSpPr>
            <p:cNvPr id="223" name="Straight Connector 222"/>
            <p:cNvCxnSpPr/>
            <p:nvPr/>
          </p:nvCxnSpPr>
          <p:spPr bwMode="auto">
            <a:xfrm>
              <a:off x="6467142" y="4380150"/>
              <a:ext cx="3635" cy="27001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4" name="Group 223"/>
            <p:cNvGrpSpPr/>
            <p:nvPr/>
          </p:nvGrpSpPr>
          <p:grpSpPr>
            <a:xfrm>
              <a:off x="354348" y="4554915"/>
              <a:ext cx="8307406" cy="607213"/>
              <a:chOff x="266700" y="331447"/>
              <a:chExt cx="8307406" cy="607213"/>
            </a:xfrm>
          </p:grpSpPr>
          <p:pic>
            <p:nvPicPr>
              <p:cNvPr id="225" name="Picture 5" descr="\\NET1.cec.eu.int\HOMES\109\mialexa\Desktop\Image updates\Closing2.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23606" y="357092"/>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3" descr="\\NET1.cec.eu.int\HOMES\109\mialexa\Desktop\Image updates\planning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357092"/>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 descr="\\NET1.cec.eu.int\HOMES\109\mialexa\Desktop\Image updates\Initiating1.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97323" y="357092"/>
                <a:ext cx="1427998"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28" name="Group 227"/>
              <p:cNvGrpSpPr/>
              <p:nvPr/>
            </p:nvGrpSpPr>
            <p:grpSpPr>
              <a:xfrm>
                <a:off x="3779912" y="357092"/>
                <a:ext cx="4078652" cy="252000"/>
                <a:chOff x="3779912" y="690539"/>
                <a:chExt cx="4078652" cy="252000"/>
              </a:xfrm>
            </p:grpSpPr>
            <p:pic>
              <p:nvPicPr>
                <p:cNvPr id="235"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29" name="Picture 6" descr="\\NET1.cec.eu.int\HOMES\109\mialexa\Desktop\Image updates\M&amp;C.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49170"/>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230" name="Rectangle 229"/>
              <p:cNvSpPr/>
              <p:nvPr/>
            </p:nvSpPr>
            <p:spPr>
              <a:xfrm>
                <a:off x="643176" y="344593"/>
                <a:ext cx="7927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Initiating</a:t>
                </a:r>
              </a:p>
            </p:txBody>
          </p:sp>
          <p:sp>
            <p:nvSpPr>
              <p:cNvPr id="231" name="Rectangle 230"/>
              <p:cNvSpPr/>
              <p:nvPr/>
            </p:nvSpPr>
            <p:spPr>
              <a:xfrm>
                <a:off x="2379760" y="344593"/>
                <a:ext cx="775029"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Planning</a:t>
                </a:r>
              </a:p>
            </p:txBody>
          </p:sp>
          <p:sp>
            <p:nvSpPr>
              <p:cNvPr id="232" name="Rectangle 231"/>
              <p:cNvSpPr/>
              <p:nvPr/>
            </p:nvSpPr>
            <p:spPr>
              <a:xfrm>
                <a:off x="5015716" y="344185"/>
                <a:ext cx="1474788" cy="30199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Executing</a:t>
                </a:r>
              </a:p>
            </p:txBody>
          </p:sp>
          <p:sp>
            <p:nvSpPr>
              <p:cNvPr id="233" name="Rectangle 232"/>
              <p:cNvSpPr/>
              <p:nvPr/>
            </p:nvSpPr>
            <p:spPr>
              <a:xfrm>
                <a:off x="7861872" y="331447"/>
                <a:ext cx="6826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Closing</a:t>
                </a:r>
              </a:p>
            </p:txBody>
          </p:sp>
          <p:sp>
            <p:nvSpPr>
              <p:cNvPr id="234" name="Rectangle 233"/>
              <p:cNvSpPr/>
              <p:nvPr/>
            </p:nvSpPr>
            <p:spPr>
              <a:xfrm>
                <a:off x="3741876" y="636670"/>
                <a:ext cx="1400243"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Monitor &amp; Control</a:t>
                </a:r>
              </a:p>
            </p:txBody>
          </p:sp>
        </p:grpSp>
      </p:grpSp>
      <p:sp>
        <p:nvSpPr>
          <p:cNvPr id="290" name="Rectangle 289">
            <a:extLst>
              <a:ext uri="{C183D7F6-B498-43B3-948B-1728B52AA6E4}">
                <adec:decorative xmlns:adec="http://schemas.microsoft.com/office/drawing/2017/decorative" val="1"/>
              </a:ext>
            </a:extLst>
          </p:cNvPr>
          <p:cNvSpPr/>
          <p:nvPr/>
        </p:nvSpPr>
        <p:spPr>
          <a:xfrm>
            <a:off x="2460172" y="532151"/>
            <a:ext cx="4422766" cy="24911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1" name="Rectangle 290">
            <a:extLst>
              <a:ext uri="{C183D7F6-B498-43B3-948B-1728B52AA6E4}">
                <adec:decorative xmlns:adec="http://schemas.microsoft.com/office/drawing/2017/decorative" val="1"/>
              </a:ext>
            </a:extLst>
          </p:cNvPr>
          <p:cNvSpPr/>
          <p:nvPr/>
        </p:nvSpPr>
        <p:spPr>
          <a:xfrm rot="5400000">
            <a:off x="1430711" y="1998861"/>
            <a:ext cx="487199" cy="156904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2" name="Rectangle 291">
            <a:extLst>
              <a:ext uri="{C183D7F6-B498-43B3-948B-1728B52AA6E4}">
                <adec:decorative xmlns:adec="http://schemas.microsoft.com/office/drawing/2017/decorative" val="1"/>
              </a:ext>
            </a:extLst>
          </p:cNvPr>
          <p:cNvSpPr/>
          <p:nvPr/>
        </p:nvSpPr>
        <p:spPr>
          <a:xfrm rot="5400000">
            <a:off x="1462812" y="1912539"/>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3" name="Rectangle 292">
            <a:extLst>
              <a:ext uri="{C183D7F6-B498-43B3-948B-1728B52AA6E4}">
                <adec:decorative xmlns:adec="http://schemas.microsoft.com/office/drawing/2017/decorative" val="1"/>
              </a:ext>
            </a:extLst>
          </p:cNvPr>
          <p:cNvSpPr/>
          <p:nvPr/>
        </p:nvSpPr>
        <p:spPr>
          <a:xfrm rot="5400000">
            <a:off x="7261859" y="2368082"/>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4" name="Rectangle 293">
            <a:extLst>
              <a:ext uri="{C183D7F6-B498-43B3-948B-1728B52AA6E4}">
                <adec:decorative xmlns:adec="http://schemas.microsoft.com/office/drawing/2017/decorative" val="1"/>
              </a:ext>
            </a:extLst>
          </p:cNvPr>
          <p:cNvSpPr/>
          <p:nvPr/>
        </p:nvSpPr>
        <p:spPr>
          <a:xfrm rot="10800000">
            <a:off x="2103023" y="526204"/>
            <a:ext cx="358924" cy="202190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Tree>
    <p:extLst>
      <p:ext uri="{BB962C8B-B14F-4D97-AF65-F5344CB8AC3E}">
        <p14:creationId xmlns:p14="http://schemas.microsoft.com/office/powerpoint/2010/main" val="3851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unthaak 7">
            <a:extLst>
              <a:ext uri="{FF2B5EF4-FFF2-40B4-BE49-F238E27FC236}">
                <a16:creationId xmlns:a16="http://schemas.microsoft.com/office/drawing/2014/main" id="{E591A642-B430-D84F-8EF0-347CA3B583DE}"/>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2" name="Titel 1">
            <a:extLst>
              <a:ext uri="{FF2B5EF4-FFF2-40B4-BE49-F238E27FC236}">
                <a16:creationId xmlns:a16="http://schemas.microsoft.com/office/drawing/2014/main" id="{E7EDAC27-BCC7-F347-AEDA-E5AE0525B085}"/>
              </a:ext>
            </a:extLst>
          </p:cNvPr>
          <p:cNvSpPr>
            <a:spLocks noGrp="1"/>
          </p:cNvSpPr>
          <p:nvPr>
            <p:ph type="title"/>
          </p:nvPr>
        </p:nvSpPr>
        <p:spPr/>
        <p:txBody>
          <a:bodyPr/>
          <a:lstStyle/>
          <a:p>
            <a:r>
              <a:rPr lang="en-US"/>
              <a:t>Logs</a:t>
            </a:r>
            <a:endParaRPr lang="en-GB"/>
          </a:p>
        </p:txBody>
      </p:sp>
      <p:pic>
        <p:nvPicPr>
          <p:cNvPr id="4" name="Picture 3" descr="Issue Log"/>
          <p:cNvPicPr>
            <a:picLocks noChangeAspect="1"/>
          </p:cNvPicPr>
          <p:nvPr/>
        </p:nvPicPr>
        <p:blipFill>
          <a:blip r:embed="rId2"/>
          <a:stretch>
            <a:fillRect/>
          </a:stretch>
        </p:blipFill>
        <p:spPr>
          <a:xfrm>
            <a:off x="1194080" y="718311"/>
            <a:ext cx="6589120" cy="2633104"/>
          </a:xfrm>
          <a:prstGeom prst="rect">
            <a:avLst/>
          </a:prstGeom>
          <a:ln>
            <a:solidFill>
              <a:schemeClr val="tx1"/>
            </a:solidFill>
          </a:ln>
        </p:spPr>
      </p:pic>
      <p:pic>
        <p:nvPicPr>
          <p:cNvPr id="5" name="Picture 4" descr="Decision Log"/>
          <p:cNvPicPr>
            <a:picLocks noChangeAspect="1"/>
          </p:cNvPicPr>
          <p:nvPr/>
        </p:nvPicPr>
        <p:blipFill>
          <a:blip r:embed="rId3"/>
          <a:stretch>
            <a:fillRect/>
          </a:stretch>
        </p:blipFill>
        <p:spPr>
          <a:xfrm>
            <a:off x="1234515" y="1487468"/>
            <a:ext cx="6645626" cy="2678857"/>
          </a:xfrm>
          <a:prstGeom prst="rect">
            <a:avLst/>
          </a:prstGeom>
          <a:ln>
            <a:solidFill>
              <a:schemeClr val="tx1"/>
            </a:solidFill>
          </a:ln>
        </p:spPr>
      </p:pic>
      <p:pic>
        <p:nvPicPr>
          <p:cNvPr id="9" name="Picture 8" descr="Change Log"/>
          <p:cNvPicPr>
            <a:picLocks noChangeAspect="1"/>
          </p:cNvPicPr>
          <p:nvPr/>
        </p:nvPicPr>
        <p:blipFill>
          <a:blip r:embed="rId4"/>
          <a:stretch>
            <a:fillRect/>
          </a:stretch>
        </p:blipFill>
        <p:spPr>
          <a:xfrm>
            <a:off x="1331456" y="2265400"/>
            <a:ext cx="6645627" cy="2346042"/>
          </a:xfrm>
          <a:prstGeom prst="rect">
            <a:avLst/>
          </a:prstGeom>
          <a:ln>
            <a:solidFill>
              <a:schemeClr val="tx1"/>
            </a:solidFill>
          </a:ln>
        </p:spPr>
      </p:pic>
      <p:pic>
        <p:nvPicPr>
          <p:cNvPr id="10" name="Picture 9" descr="Risk Log"/>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428398" y="3038541"/>
            <a:ext cx="6645121" cy="1690856"/>
          </a:xfrm>
          <a:prstGeom prst="rect">
            <a:avLst/>
          </a:prstGeom>
          <a:ln>
            <a:solidFill>
              <a:schemeClr val="tx1"/>
            </a:solidFill>
          </a:ln>
        </p:spPr>
      </p:pic>
    </p:spTree>
    <p:extLst>
      <p:ext uri="{BB962C8B-B14F-4D97-AF65-F5344CB8AC3E}">
        <p14:creationId xmlns:p14="http://schemas.microsoft.com/office/powerpoint/2010/main" val="130951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unthaak 4">
            <a:extLst>
              <a:ext uri="{FF2B5EF4-FFF2-40B4-BE49-F238E27FC236}">
                <a16:creationId xmlns:a16="http://schemas.microsoft.com/office/drawing/2014/main" id="{9EC39B12-9D40-DD40-8D59-B9E685832403}"/>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3" name="Titel 2">
            <a:extLst>
              <a:ext uri="{FF2B5EF4-FFF2-40B4-BE49-F238E27FC236}">
                <a16:creationId xmlns:a16="http://schemas.microsoft.com/office/drawing/2014/main" id="{7C39806E-813C-D942-9847-F53F22C034B1}"/>
              </a:ext>
            </a:extLst>
          </p:cNvPr>
          <p:cNvSpPr>
            <a:spLocks noGrp="1"/>
          </p:cNvSpPr>
          <p:nvPr>
            <p:ph type="title"/>
          </p:nvPr>
        </p:nvSpPr>
        <p:spPr/>
        <p:txBody>
          <a:bodyPr/>
          <a:lstStyle/>
          <a:p>
            <a:r>
              <a:rPr lang="en-US"/>
              <a:t>Summary – Monitor &amp; Control</a:t>
            </a:r>
            <a:endParaRPr lang="en-GB"/>
          </a:p>
        </p:txBody>
      </p:sp>
      <p:sp>
        <p:nvSpPr>
          <p:cNvPr id="140290" name="Rectangle 2"/>
          <p:cNvSpPr>
            <a:spLocks noGrp="1" noChangeArrowheads="1"/>
          </p:cNvSpPr>
          <p:nvPr>
            <p:ph sz="half" idx="1"/>
          </p:nvPr>
        </p:nvSpPr>
        <p:spPr/>
        <p:txBody>
          <a:bodyPr/>
          <a:lstStyle/>
          <a:p>
            <a:r>
              <a:rPr lang="en-US"/>
              <a:t>Monitor project performance </a:t>
            </a:r>
          </a:p>
          <a:p>
            <a:r>
              <a:rPr lang="en-US"/>
              <a:t>Control Project variables (compared to plans)</a:t>
            </a:r>
          </a:p>
          <a:p>
            <a:r>
              <a:rPr lang="en-US"/>
              <a:t>Use Project Logs to control the project</a:t>
            </a:r>
          </a:p>
          <a:p>
            <a:r>
              <a:rPr lang="en-US"/>
              <a:t>Execute Project Management Plans and related activities</a:t>
            </a:r>
          </a:p>
          <a:p>
            <a:r>
              <a:rPr lang="en-US"/>
              <a:t>Take corrective actions -&gt; update plans</a:t>
            </a:r>
            <a:endParaRPr lang="en-GB"/>
          </a:p>
          <a:p>
            <a:endParaRPr lang="en-GB"/>
          </a:p>
        </p:txBody>
      </p:sp>
    </p:spTree>
    <p:extLst>
      <p:ext uri="{BB962C8B-B14F-4D97-AF65-F5344CB8AC3E}">
        <p14:creationId xmlns:p14="http://schemas.microsoft.com/office/powerpoint/2010/main" val="23862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F6A5B4ED-3938-634D-9910-2A617F1A2DA7}"/>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a:t>
            </a:r>
          </a:p>
        </p:txBody>
      </p:sp>
      <p:sp>
        <p:nvSpPr>
          <p:cNvPr id="2" name="Titel 1">
            <a:extLst>
              <a:ext uri="{FF2B5EF4-FFF2-40B4-BE49-F238E27FC236}">
                <a16:creationId xmlns:a16="http://schemas.microsoft.com/office/drawing/2014/main" id="{59A3BA00-FDC5-374A-8B2A-E73E08B9F2F0}"/>
              </a:ext>
            </a:extLst>
          </p:cNvPr>
          <p:cNvSpPr>
            <a:spLocks noGrp="1"/>
          </p:cNvSpPr>
          <p:nvPr>
            <p:ph type="title"/>
          </p:nvPr>
        </p:nvSpPr>
        <p:spPr/>
        <p:txBody>
          <a:bodyPr/>
          <a:lstStyle/>
          <a:p>
            <a:r>
              <a:rPr lang="en-US" err="1"/>
              <a:t>RfC</a:t>
            </a:r>
            <a:r>
              <a:rPr lang="en-US"/>
              <a:t> (Ready for Closing)? </a:t>
            </a:r>
            <a:endParaRPr lang="en-GB"/>
          </a:p>
        </p:txBody>
      </p:sp>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67027" y="2250044"/>
            <a:ext cx="3459521" cy="2000577"/>
          </a:xfrm>
          <a:prstGeom prst="rect">
            <a:avLst/>
          </a:prstGeom>
          <a:ln w="9525">
            <a:solidFill>
              <a:schemeClr val="bg2">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3" name="Group 2" descr="Initiating&#10;- RfP (Ready for Planning)&#10;Planning&#10;- RfE (Ready for Execution)&#10;Executing&#10;- RfC (Ready for Closing)&#10;Closing&#10;- Archived">
            <a:extLst>
              <a:ext uri="{FF2B5EF4-FFF2-40B4-BE49-F238E27FC236}">
                <a16:creationId xmlns:a16="http://schemas.microsoft.com/office/drawing/2014/main" id="{3A4353DB-3520-5589-0083-3718255F877E}"/>
              </a:ext>
            </a:extLst>
          </p:cNvPr>
          <p:cNvGrpSpPr/>
          <p:nvPr/>
        </p:nvGrpSpPr>
        <p:grpSpPr>
          <a:xfrm>
            <a:off x="2158006" y="1002235"/>
            <a:ext cx="5179679" cy="1009293"/>
            <a:chOff x="2158006" y="1002235"/>
            <a:chExt cx="5179679" cy="1009293"/>
          </a:xfrm>
        </p:grpSpPr>
        <p:sp>
          <p:nvSpPr>
            <p:cNvPr id="42" name="AutoShape 7"/>
            <p:cNvSpPr>
              <a:spLocks noChangeArrowheads="1"/>
            </p:cNvSpPr>
            <p:nvPr/>
          </p:nvSpPr>
          <p:spPr bwMode="auto">
            <a:xfrm>
              <a:off x="2158006" y="1002235"/>
              <a:ext cx="4201716" cy="541734"/>
            </a:xfrm>
            <a:prstGeom prst="roundRect">
              <a:avLst>
                <a:gd name="adj" fmla="val 16667"/>
              </a:avLst>
            </a:prstGeom>
            <a:solidFill>
              <a:srgbClr val="DDDDDD">
                <a:alpha val="70195"/>
              </a:srgbClr>
            </a:solidFill>
            <a:ln w="9525">
              <a:solidFill>
                <a:srgbClr val="FFFFFF"/>
              </a:solidFill>
              <a:round/>
              <a:headEnd/>
              <a:tailEnd/>
            </a:ln>
            <a:effectLst>
              <a:outerShdw blurRad="63500" sx="102000" sy="102000" algn="ctr" rotWithShape="0">
                <a:prstClr val="black">
                  <a:alpha val="40000"/>
                </a:prstClr>
              </a:outerShdw>
            </a:effectLst>
          </p:spPr>
          <p:txBody>
            <a:bodyPr wrap="none" anchor="ctr"/>
            <a:lstStyle/>
            <a:p>
              <a:pPr defTabSz="342900" fontAlgn="auto">
                <a:spcBef>
                  <a:spcPts val="0"/>
                </a:spcBef>
                <a:spcAft>
                  <a:spcPts val="0"/>
                </a:spcAft>
                <a:defRPr/>
              </a:pPr>
              <a:endParaRPr lang="en-GB" sz="1350" kern="0" dirty="0">
                <a:solidFill>
                  <a:sysClr val="windowText" lastClr="000000"/>
                </a:solidFill>
                <a:latin typeface="Calibri Light" panose="020F0302020204030204" pitchFamily="34" charset="0"/>
                <a:ea typeface="ヒラギノ角ゴ Pro W3"/>
                <a:cs typeface="ヒラギノ角ゴ Pro W3"/>
              </a:endParaRPr>
            </a:p>
          </p:txBody>
        </p:sp>
        <p:sp>
          <p:nvSpPr>
            <p:cNvPr id="43" name="AutoShape 12"/>
            <p:cNvSpPr>
              <a:spLocks noChangeArrowheads="1"/>
            </p:cNvSpPr>
            <p:nvPr/>
          </p:nvSpPr>
          <p:spPr bwMode="auto">
            <a:xfrm>
              <a:off x="6453779" y="1118321"/>
              <a:ext cx="883906" cy="325040"/>
            </a:xfrm>
            <a:prstGeom prst="chevron">
              <a:avLst>
                <a:gd name="adj" fmla="val 59707"/>
              </a:avLst>
            </a:prstGeom>
            <a:solidFill>
              <a:srgbClr val="FFFFFF"/>
            </a:solidFill>
            <a:ln w="9525">
              <a:solidFill>
                <a:srgbClr val="C0C0C0"/>
              </a:solidFill>
              <a:miter lim="800000"/>
              <a:headEnd/>
              <a:tailEnd/>
            </a:ln>
            <a:effectLst>
              <a:glow rad="101600">
                <a:srgbClr val="DADADA">
                  <a:satMod val="175000"/>
                  <a:alpha val="40000"/>
                </a:srgbClr>
              </a:glow>
            </a:effectLst>
          </p:spPr>
          <p:txBody>
            <a:bodyPr wrap="none" anchor="ctr"/>
            <a:lstStyle/>
            <a:p>
              <a:pPr algn="ctr" defTabSz="342900" fontAlgn="auto">
                <a:spcBef>
                  <a:spcPts val="0"/>
                </a:spcBef>
                <a:spcAft>
                  <a:spcPts val="0"/>
                </a:spcAft>
                <a:defRPr/>
              </a:pPr>
              <a:r>
                <a:rPr lang="en-US" sz="900" kern="0" dirty="0">
                  <a:solidFill>
                    <a:srgbClr val="000000"/>
                  </a:solidFill>
                  <a:latin typeface="Calibri Light" panose="020F0302020204030204" pitchFamily="34" charset="0"/>
                  <a:ea typeface="ヒラギノ角ゴ Pro W3"/>
                  <a:cs typeface="ヒラギノ角ゴ Pro W3"/>
                </a:rPr>
                <a:t>   Archived</a:t>
              </a:r>
            </a:p>
          </p:txBody>
        </p:sp>
        <p:sp>
          <p:nvSpPr>
            <p:cNvPr id="44" name="AutoShape 88"/>
            <p:cNvSpPr>
              <a:spLocks noChangeArrowheads="1"/>
            </p:cNvSpPr>
            <p:nvPr/>
          </p:nvSpPr>
          <p:spPr bwMode="auto">
            <a:xfrm>
              <a:off x="2363985" y="1125465"/>
              <a:ext cx="892969" cy="296465"/>
            </a:xfrm>
            <a:prstGeom prst="chevron">
              <a:avLst>
                <a:gd name="adj" fmla="val 46491"/>
              </a:avLst>
            </a:prstGeom>
            <a:solidFill>
              <a:srgbClr val="FBAB18"/>
            </a:solidFill>
            <a:ln w="3175" algn="ctr">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tx1">
                      <a:lumMod val="75000"/>
                      <a:lumOff val="25000"/>
                    </a:schemeClr>
                  </a:solidFill>
                  <a:latin typeface="Calibri Light" panose="020F0302020204030204" pitchFamily="34" charset="0"/>
                  <a:cs typeface="Calibri Light" panose="020F0302020204030204" pitchFamily="34" charset="0"/>
                </a:rPr>
                <a:t>   Initiating</a:t>
              </a:r>
            </a:p>
          </p:txBody>
        </p:sp>
        <p:sp>
          <p:nvSpPr>
            <p:cNvPr id="45" name="AutoShape 89"/>
            <p:cNvSpPr>
              <a:spLocks noChangeArrowheads="1"/>
            </p:cNvSpPr>
            <p:nvPr/>
          </p:nvSpPr>
          <p:spPr bwMode="auto">
            <a:xfrm>
              <a:off x="3293862" y="1125465"/>
              <a:ext cx="941785" cy="296465"/>
            </a:xfrm>
            <a:prstGeom prst="chevron">
              <a:avLst>
                <a:gd name="adj" fmla="val 49033"/>
              </a:avLst>
            </a:prstGeom>
            <a:solidFill>
              <a:srgbClr val="F15A22"/>
            </a:solidFill>
            <a:ln w="3175">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bg2">
                      <a:lumMod val="10000"/>
                    </a:schemeClr>
                  </a:solidFill>
                  <a:latin typeface="Calibri Light" panose="020F0302020204030204" pitchFamily="34" charset="0"/>
                  <a:cs typeface="Calibri Light" panose="020F0302020204030204" pitchFamily="34" charset="0"/>
                </a:rPr>
                <a:t>   Planning</a:t>
              </a:r>
            </a:p>
          </p:txBody>
        </p:sp>
        <p:sp>
          <p:nvSpPr>
            <p:cNvPr id="46" name="AutoShape 91"/>
            <p:cNvSpPr>
              <a:spLocks noChangeArrowheads="1"/>
            </p:cNvSpPr>
            <p:nvPr/>
          </p:nvSpPr>
          <p:spPr bwMode="auto">
            <a:xfrm>
              <a:off x="4227311" y="1125464"/>
              <a:ext cx="971550" cy="295275"/>
            </a:xfrm>
            <a:prstGeom prst="chevron">
              <a:avLst>
                <a:gd name="adj" fmla="val 47588"/>
              </a:avLst>
            </a:prstGeom>
            <a:solidFill>
              <a:srgbClr val="EC008C"/>
            </a:solidFill>
            <a:ln w="3175">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latin typeface="Calibri Light" panose="020F0302020204030204" pitchFamily="34" charset="0"/>
                  <a:cs typeface="Calibri Light" panose="020F0302020204030204" pitchFamily="34" charset="0"/>
                </a:rPr>
                <a:t>    Executing </a:t>
              </a:r>
            </a:p>
          </p:txBody>
        </p:sp>
        <p:sp>
          <p:nvSpPr>
            <p:cNvPr id="47" name="AutoShape 21"/>
            <p:cNvSpPr>
              <a:spLocks noChangeArrowheads="1"/>
            </p:cNvSpPr>
            <p:nvPr/>
          </p:nvSpPr>
          <p:spPr bwMode="auto">
            <a:xfrm>
              <a:off x="6287092" y="1232620"/>
              <a:ext cx="304800" cy="103584"/>
            </a:xfrm>
            <a:custGeom>
              <a:avLst/>
              <a:gdLst>
                <a:gd name="T0" fmla="*/ 107898372 w 21600"/>
                <a:gd name="T1" fmla="*/ 0 h 21600"/>
                <a:gd name="T2" fmla="*/ 0 w 21600"/>
                <a:gd name="T3" fmla="*/ 2823361 h 21600"/>
                <a:gd name="T4" fmla="*/ 107898372 w 21600"/>
                <a:gd name="T5" fmla="*/ 5646677 h 21600"/>
                <a:gd name="T6" fmla="*/ 143864490 w 21600"/>
                <a:gd name="T7" fmla="*/ 28233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48" name="AutoShape 90"/>
            <p:cNvSpPr>
              <a:spLocks noChangeArrowheads="1"/>
            </p:cNvSpPr>
            <p:nvPr/>
          </p:nvSpPr>
          <p:spPr bwMode="auto">
            <a:xfrm>
              <a:off x="5211958" y="1125465"/>
              <a:ext cx="1008459" cy="296465"/>
            </a:xfrm>
            <a:prstGeom prst="chevron">
              <a:avLst>
                <a:gd name="adj" fmla="val 52504"/>
              </a:avLst>
            </a:prstGeom>
            <a:solidFill>
              <a:srgbClr val="B2D235"/>
            </a:solidFill>
            <a:ln w="6350">
              <a:solidFill>
                <a:srgbClr val="FFFFFF">
                  <a:lumMod val="50000"/>
                </a:srgbClr>
              </a:solidFill>
              <a:miter lim="800000"/>
              <a:headEnd/>
              <a:tailEnd/>
            </a:ln>
            <a:effectLst/>
          </p:spPr>
          <p:txBody>
            <a:bodyPr wrap="none" anchor="ctr"/>
            <a:lstStyle/>
            <a:p>
              <a:pPr algn="ctr" defTabSz="685800" fontAlgn="auto">
                <a:spcBef>
                  <a:spcPts val="0"/>
                </a:spcBef>
                <a:spcAft>
                  <a:spcPts val="0"/>
                </a:spcAft>
                <a:defRPr/>
              </a:pPr>
              <a:r>
                <a:rPr lang="en-GB" sz="1350" kern="0" dirty="0">
                  <a:solidFill>
                    <a:schemeClr val="bg2">
                      <a:lumMod val="25000"/>
                    </a:schemeClr>
                  </a:solidFill>
                  <a:effectLst>
                    <a:outerShdw blurRad="38100" dist="38100" dir="2700000" algn="tl">
                      <a:srgbClr val="000000"/>
                    </a:outerShdw>
                  </a:effectLst>
                  <a:latin typeface="Calibri Light" panose="020F0302020204030204" pitchFamily="34" charset="0"/>
                  <a:cs typeface="Calibri Light" panose="020F0302020204030204" pitchFamily="34" charset="0"/>
                </a:rPr>
                <a:t>   </a:t>
              </a:r>
              <a:r>
                <a:rPr lang="en-GB" sz="1350" kern="0" dirty="0">
                  <a:solidFill>
                    <a:schemeClr val="bg2">
                      <a:lumMod val="25000"/>
                    </a:schemeClr>
                  </a:solidFill>
                  <a:latin typeface="Calibri Light" panose="020F0302020204030204" pitchFamily="34" charset="0"/>
                  <a:cs typeface="Calibri Light" panose="020F0302020204030204" pitchFamily="34" charset="0"/>
                </a:rPr>
                <a:t>Closing</a:t>
              </a:r>
            </a:p>
          </p:txBody>
        </p:sp>
        <p:sp>
          <p:nvSpPr>
            <p:cNvPr id="49" name="Line 23"/>
            <p:cNvSpPr>
              <a:spLocks noChangeShapeType="1"/>
            </p:cNvSpPr>
            <p:nvPr/>
          </p:nvSpPr>
          <p:spPr bwMode="auto">
            <a:xfrm>
              <a:off x="2874762" y="1550517"/>
              <a:ext cx="264319"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0" name="AutoShape 24"/>
            <p:cNvSpPr>
              <a:spLocks noChangeArrowheads="1"/>
            </p:cNvSpPr>
            <p:nvPr/>
          </p:nvSpPr>
          <p:spPr bwMode="auto">
            <a:xfrm>
              <a:off x="5045445" y="1377155"/>
              <a:ext cx="306832" cy="306831"/>
            </a:xfrm>
            <a:prstGeom prst="flowChartDecision">
              <a:avLst/>
            </a:prstGeom>
            <a:solidFill>
              <a:srgbClr val="7030A0">
                <a:alpha val="86000"/>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1" name="AutoShape 25"/>
            <p:cNvSpPr>
              <a:spLocks noChangeArrowheads="1"/>
            </p:cNvSpPr>
            <p:nvPr/>
          </p:nvSpPr>
          <p:spPr bwMode="auto">
            <a:xfrm>
              <a:off x="3132130" y="1426391"/>
              <a:ext cx="208360" cy="208359"/>
            </a:xfrm>
            <a:prstGeom prst="flowChartDecision">
              <a:avLst/>
            </a:prstGeom>
            <a:solidFill>
              <a:srgbClr val="7030A0">
                <a:alpha val="25098"/>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2" name="AutoShape 26"/>
            <p:cNvSpPr>
              <a:spLocks noChangeArrowheads="1"/>
            </p:cNvSpPr>
            <p:nvPr/>
          </p:nvSpPr>
          <p:spPr bwMode="auto">
            <a:xfrm>
              <a:off x="4073429" y="1448242"/>
              <a:ext cx="208360" cy="208359"/>
            </a:xfrm>
            <a:prstGeom prst="flowChartDecision">
              <a:avLst/>
            </a:prstGeom>
            <a:solidFill>
              <a:srgbClr val="7030A0">
                <a:alpha val="38824"/>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3" name="AutoShape 27"/>
            <p:cNvSpPr>
              <a:spLocks noChangeArrowheads="1"/>
            </p:cNvSpPr>
            <p:nvPr/>
          </p:nvSpPr>
          <p:spPr bwMode="auto">
            <a:xfrm>
              <a:off x="6151362" y="1446933"/>
              <a:ext cx="208360" cy="208359"/>
            </a:xfrm>
            <a:prstGeom prst="flowChartDecision">
              <a:avLst/>
            </a:prstGeom>
            <a:solidFill>
              <a:srgbClr val="3366CC">
                <a:alpha val="23922"/>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4" name="Line 29"/>
            <p:cNvSpPr>
              <a:spLocks noChangeShapeType="1"/>
            </p:cNvSpPr>
            <p:nvPr/>
          </p:nvSpPr>
          <p:spPr bwMode="auto">
            <a:xfrm>
              <a:off x="3345060" y="1555279"/>
              <a:ext cx="767953"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5" name="Line 30"/>
            <p:cNvSpPr>
              <a:spLocks noChangeShapeType="1"/>
            </p:cNvSpPr>
            <p:nvPr/>
          </p:nvSpPr>
          <p:spPr bwMode="auto">
            <a:xfrm>
              <a:off x="4315418" y="1555279"/>
              <a:ext cx="760810"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6" name="Line 31"/>
            <p:cNvSpPr>
              <a:spLocks noChangeShapeType="1"/>
            </p:cNvSpPr>
            <p:nvPr/>
          </p:nvSpPr>
          <p:spPr bwMode="auto">
            <a:xfrm>
              <a:off x="5267919" y="1552898"/>
              <a:ext cx="902494"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7" name="AutoShape 28"/>
            <p:cNvSpPr>
              <a:spLocks noChangeArrowheads="1"/>
            </p:cNvSpPr>
            <p:nvPr/>
          </p:nvSpPr>
          <p:spPr bwMode="auto">
            <a:xfrm>
              <a:off x="2706883" y="1444551"/>
              <a:ext cx="208359" cy="208359"/>
            </a:xfrm>
            <a:prstGeom prst="flowChartDecision">
              <a:avLst/>
            </a:prstGeom>
            <a:solidFill>
              <a:srgbClr val="3366CC">
                <a:alpha val="25098"/>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8" name="Rectangle 22"/>
            <p:cNvSpPr>
              <a:spLocks noChangeArrowheads="1"/>
            </p:cNvSpPr>
            <p:nvPr/>
          </p:nvSpPr>
          <p:spPr bwMode="auto">
            <a:xfrm>
              <a:off x="4029491" y="1579094"/>
              <a:ext cx="4491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FFFFFF">
                      <a:lumMod val="65000"/>
                    </a:srgbClr>
                  </a:solidFill>
                  <a:latin typeface="Calibri Light" panose="020F0302020204030204" pitchFamily="34" charset="0"/>
                  <a:cs typeface="Calibri Light" panose="020F0302020204030204" pitchFamily="34" charset="0"/>
                </a:rPr>
                <a:t>RfE</a:t>
              </a:r>
            </a:p>
          </p:txBody>
        </p:sp>
        <p:sp>
          <p:nvSpPr>
            <p:cNvPr id="59" name="Rectangle 23"/>
            <p:cNvSpPr>
              <a:spLocks noChangeArrowheads="1"/>
            </p:cNvSpPr>
            <p:nvPr/>
          </p:nvSpPr>
          <p:spPr bwMode="auto">
            <a:xfrm>
              <a:off x="3041723" y="1579724"/>
              <a:ext cx="4379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FFFFFF">
                      <a:lumMod val="65000"/>
                    </a:srgbClr>
                  </a:solidFill>
                  <a:latin typeface="Calibri Light" panose="020F0302020204030204" pitchFamily="34" charset="0"/>
                  <a:cs typeface="Calibri Light" panose="020F0302020204030204" pitchFamily="34" charset="0"/>
                </a:rPr>
                <a:t>RfP</a:t>
              </a:r>
            </a:p>
          </p:txBody>
        </p:sp>
        <p:sp>
          <p:nvSpPr>
            <p:cNvPr id="60" name="Rectangle 24"/>
            <p:cNvSpPr>
              <a:spLocks noChangeArrowheads="1"/>
            </p:cNvSpPr>
            <p:nvPr/>
          </p:nvSpPr>
          <p:spPr bwMode="auto">
            <a:xfrm>
              <a:off x="5008361" y="1642196"/>
              <a:ext cx="510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800" b="1" kern="0" dirty="0">
                  <a:solidFill>
                    <a:srgbClr val="000000"/>
                  </a:solidFill>
                  <a:latin typeface="Calibri Light" panose="020F0302020204030204" pitchFamily="34" charset="0"/>
                  <a:cs typeface="Calibri Light" panose="020F0302020204030204" pitchFamily="34" charset="0"/>
                </a:rPr>
                <a:t>RfC</a:t>
              </a:r>
            </a:p>
          </p:txBody>
        </p:sp>
      </p:grpSp>
    </p:spTree>
    <p:extLst>
      <p:ext uri="{BB962C8B-B14F-4D97-AF65-F5344CB8AC3E}">
        <p14:creationId xmlns:p14="http://schemas.microsoft.com/office/powerpoint/2010/main" val="7603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unthaak 32">
            <a:extLst>
              <a:ext uri="{FF2B5EF4-FFF2-40B4-BE49-F238E27FC236}">
                <a16:creationId xmlns:a16="http://schemas.microsoft.com/office/drawing/2014/main" id="{45A09644-257D-E44E-8190-169240D2620B}"/>
              </a:ext>
              <a:ext uri="{C183D7F6-B498-43B3-948B-1728B52AA6E4}">
                <adec:decorative xmlns:adec="http://schemas.microsoft.com/office/drawing/2017/decorative" val="1"/>
              </a:ext>
            </a:extLst>
          </p:cNvPr>
          <p:cNvSpPr/>
          <p:nvPr/>
        </p:nvSpPr>
        <p:spPr>
          <a:xfrm>
            <a:off x="7783200" y="608400"/>
            <a:ext cx="1182756" cy="219823"/>
          </a:xfrm>
          <a:prstGeom prst="chevron">
            <a:avLst/>
          </a:prstGeom>
          <a:solidFill>
            <a:srgbClr val="B2C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Closing</a:t>
            </a:r>
          </a:p>
        </p:txBody>
      </p:sp>
      <p:sp>
        <p:nvSpPr>
          <p:cNvPr id="18" name="Titel 17">
            <a:extLst>
              <a:ext uri="{FF2B5EF4-FFF2-40B4-BE49-F238E27FC236}">
                <a16:creationId xmlns:a16="http://schemas.microsoft.com/office/drawing/2014/main" id="{3A951CC8-2A24-8441-9CC9-FAA66E57EAAC}"/>
              </a:ext>
            </a:extLst>
          </p:cNvPr>
          <p:cNvSpPr>
            <a:spLocks noGrp="1"/>
          </p:cNvSpPr>
          <p:nvPr>
            <p:ph type="title"/>
          </p:nvPr>
        </p:nvSpPr>
        <p:spPr/>
        <p:txBody>
          <a:bodyPr/>
          <a:lstStyle/>
          <a:p>
            <a:r>
              <a:rPr lang="en-GB"/>
              <a:t>Closing Phase</a:t>
            </a:r>
          </a:p>
        </p:txBody>
      </p:sp>
      <p:pic>
        <p:nvPicPr>
          <p:cNvPr id="36" name="Picture 2" descr="1. Project-End Review: meeting&#10;2. Lessons learned &amp; Best Practices&#10;3. Administrative Closure">
            <a:extLst>
              <a:ext uri="{FF2B5EF4-FFF2-40B4-BE49-F238E27FC236}">
                <a16:creationId xmlns:a16="http://schemas.microsoft.com/office/drawing/2014/main" id="{C69DD28F-7F44-064E-B36E-C31332FE04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6307" y="1212300"/>
            <a:ext cx="6691387" cy="104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5" descr="- Project-End Review Agenda/ MoM&#10;- Project-End Report (Lessons Learned, Best Practices, Post Project Recommendations)&#10;- Project Acceptance Note"/>
          <p:cNvGrpSpPr/>
          <p:nvPr/>
        </p:nvGrpSpPr>
        <p:grpSpPr>
          <a:xfrm>
            <a:off x="1252986" y="2792293"/>
            <a:ext cx="6638028" cy="1465249"/>
            <a:chOff x="139312" y="2924175"/>
            <a:chExt cx="8850703" cy="1953665"/>
          </a:xfrm>
        </p:grpSpPr>
        <p:sp>
          <p:nvSpPr>
            <p:cNvPr id="7" name="Rectangle 86"/>
            <p:cNvSpPr>
              <a:spLocks noChangeArrowheads="1"/>
            </p:cNvSpPr>
            <p:nvPr/>
          </p:nvSpPr>
          <p:spPr bwMode="auto">
            <a:xfrm>
              <a:off x="179388" y="2924175"/>
              <a:ext cx="206375" cy="1943100"/>
            </a:xfrm>
            <a:prstGeom prst="rect">
              <a:avLst/>
            </a:prstGeom>
            <a:solidFill>
              <a:srgbClr val="FFFFFF">
                <a:lumMod val="95000"/>
              </a:srgbClr>
            </a:solidFill>
            <a:ln w="19050">
              <a:solidFill>
                <a:srgbClr val="FFFFFF">
                  <a:lumMod val="85000"/>
                </a:srgbClr>
              </a:solidFill>
              <a:miter lim="800000"/>
              <a:headEnd/>
              <a:tailEnd/>
            </a:ln>
            <a:effectLst/>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ea typeface="ＭＳ Ｐゴシック" charset="0"/>
                <a:cs typeface="Calibri Light" panose="020F0302020204030204" pitchFamily="34" charset="0"/>
              </a:endParaRPr>
            </a:p>
          </p:txBody>
        </p:sp>
        <p:sp>
          <p:nvSpPr>
            <p:cNvPr id="8" name="Rectangle 85"/>
            <p:cNvSpPr>
              <a:spLocks noChangeArrowheads="1"/>
            </p:cNvSpPr>
            <p:nvPr/>
          </p:nvSpPr>
          <p:spPr bwMode="auto">
            <a:xfrm>
              <a:off x="385763" y="2924175"/>
              <a:ext cx="8578850" cy="1943100"/>
            </a:xfrm>
            <a:prstGeom prst="rect">
              <a:avLst/>
            </a:prstGeom>
            <a:solidFill>
              <a:srgbClr val="FFFFFF">
                <a:lumMod val="85000"/>
              </a:srgbClr>
            </a:solidFill>
            <a:ln w="19050">
              <a:solidFill>
                <a:srgbClr val="FFFFFF">
                  <a:lumMod val="85000"/>
                </a:srgbClr>
              </a:solidFill>
              <a:miter lim="800000"/>
              <a:headEnd/>
              <a:tailEnd/>
            </a:ln>
            <a:effectLst/>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ea typeface="ＭＳ Ｐゴシック" charset="0"/>
                <a:cs typeface="Calibri Light" panose="020F0302020204030204" pitchFamily="34" charset="0"/>
              </a:endParaRPr>
            </a:p>
          </p:txBody>
        </p:sp>
        <p:sp>
          <p:nvSpPr>
            <p:cNvPr id="9" name="Rectangle 18"/>
            <p:cNvSpPr>
              <a:spLocks noChangeArrowheads="1"/>
            </p:cNvSpPr>
            <p:nvPr/>
          </p:nvSpPr>
          <p:spPr bwMode="auto">
            <a:xfrm>
              <a:off x="425450" y="4478338"/>
              <a:ext cx="8429625" cy="384175"/>
            </a:xfrm>
            <a:prstGeom prst="rect">
              <a:avLst/>
            </a:prstGeom>
            <a:solidFill>
              <a:srgbClr val="FFFFFF">
                <a:lumMod val="95000"/>
              </a:srgbClr>
            </a:solidFill>
            <a:ln>
              <a:solidFill>
                <a:srgbClr val="009AB9"/>
              </a:solidFill>
            </a:ln>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10" name="Rectangle 18"/>
            <p:cNvSpPr>
              <a:spLocks noChangeArrowheads="1"/>
            </p:cNvSpPr>
            <p:nvPr/>
          </p:nvSpPr>
          <p:spPr bwMode="auto">
            <a:xfrm>
              <a:off x="6861175" y="2960688"/>
              <a:ext cx="2016125" cy="1450975"/>
            </a:xfrm>
            <a:prstGeom prst="rect">
              <a:avLst/>
            </a:prstGeom>
            <a:solidFill>
              <a:srgbClr val="FFFFFF">
                <a:lumMod val="95000"/>
              </a:srgbClr>
            </a:solidFill>
            <a:ln>
              <a:solidFill>
                <a:srgbClr val="B2D235"/>
              </a:solidFill>
            </a:ln>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11" name="Rectangle 18"/>
            <p:cNvSpPr>
              <a:spLocks noChangeArrowheads="1"/>
            </p:cNvSpPr>
            <p:nvPr/>
          </p:nvSpPr>
          <p:spPr bwMode="auto">
            <a:xfrm>
              <a:off x="4695825" y="2960688"/>
              <a:ext cx="2016125" cy="1450975"/>
            </a:xfrm>
            <a:prstGeom prst="rect">
              <a:avLst/>
            </a:prstGeom>
            <a:solidFill>
              <a:srgbClr val="FFFFFF">
                <a:lumMod val="95000"/>
              </a:srgbClr>
            </a:solidFill>
            <a:ln>
              <a:solidFill>
                <a:srgbClr val="EC008C"/>
              </a:solidFill>
            </a:ln>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12" name="Rectangle 18"/>
            <p:cNvSpPr>
              <a:spLocks noChangeArrowheads="1"/>
            </p:cNvSpPr>
            <p:nvPr/>
          </p:nvSpPr>
          <p:spPr bwMode="auto">
            <a:xfrm>
              <a:off x="2576513" y="2960688"/>
              <a:ext cx="2016125" cy="1450975"/>
            </a:xfrm>
            <a:prstGeom prst="rect">
              <a:avLst/>
            </a:prstGeom>
            <a:solidFill>
              <a:srgbClr val="FFFFFF">
                <a:lumMod val="95000"/>
              </a:srgbClr>
            </a:solidFill>
            <a:ln>
              <a:solidFill>
                <a:srgbClr val="F15A22"/>
              </a:solidFill>
            </a:ln>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13" name="Rectangle 18"/>
            <p:cNvSpPr>
              <a:spLocks noChangeArrowheads="1"/>
            </p:cNvSpPr>
            <p:nvPr/>
          </p:nvSpPr>
          <p:spPr bwMode="auto">
            <a:xfrm>
              <a:off x="438150" y="2960688"/>
              <a:ext cx="2016125" cy="1450975"/>
            </a:xfrm>
            <a:prstGeom prst="rect">
              <a:avLst/>
            </a:prstGeom>
            <a:solidFill>
              <a:srgbClr val="FFFFFF">
                <a:lumMod val="95000"/>
              </a:srgbClr>
            </a:solidFill>
            <a:ln>
              <a:solidFill>
                <a:srgbClr val="FBAB18"/>
              </a:solidFill>
            </a:ln>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14" name="Text Box 84"/>
            <p:cNvSpPr txBox="1">
              <a:spLocks noChangeArrowheads="1"/>
            </p:cNvSpPr>
            <p:nvPr/>
          </p:nvSpPr>
          <p:spPr bwMode="auto">
            <a:xfrm rot="16200000">
              <a:off x="-73994" y="3619114"/>
              <a:ext cx="7036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750" kern="0" dirty="0">
                  <a:solidFill>
                    <a:srgbClr val="000000"/>
                  </a:solidFill>
                  <a:latin typeface="Calibri Light" panose="020F0302020204030204" pitchFamily="34" charset="0"/>
                  <a:cs typeface="Calibri Light" panose="020F0302020204030204" pitchFamily="34" charset="0"/>
                </a:rPr>
                <a:t>Artefacts</a:t>
              </a:r>
            </a:p>
          </p:txBody>
        </p:sp>
        <p:sp>
          <p:nvSpPr>
            <p:cNvPr id="15" name="TextBox 16"/>
            <p:cNvSpPr txBox="1">
              <a:spLocks noChangeArrowheads="1"/>
            </p:cNvSpPr>
            <p:nvPr/>
          </p:nvSpPr>
          <p:spPr bwMode="auto">
            <a:xfrm>
              <a:off x="6875464" y="3429000"/>
              <a:ext cx="2114551" cy="98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marL="171450" indent="-171450" defTabSz="685800" eaLnBrk="1" fontAlgn="auto" hangingPunct="1">
                <a:lnSpc>
                  <a:spcPct val="120000"/>
                </a:lnSpc>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Project-End Review Agenda/ MoM</a:t>
              </a:r>
            </a:p>
            <a:p>
              <a:pPr marL="171450" indent="-171450" defTabSz="685800" eaLnBrk="1" fontAlgn="auto" hangingPunct="1">
                <a:lnSpc>
                  <a:spcPct val="120000"/>
                </a:lnSpc>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Project-End  Report </a:t>
              </a:r>
            </a:p>
            <a:p>
              <a:pPr marL="171450" indent="-171450" defTabSz="685800" eaLnBrk="1" fontAlgn="auto" hangingPunct="1">
                <a:lnSpc>
                  <a:spcPct val="90000"/>
                </a:lnSpc>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 Lessons Learned </a:t>
              </a:r>
            </a:p>
            <a:p>
              <a:pPr marL="171450" indent="-171450" defTabSz="685800" eaLnBrk="1" fontAlgn="auto" hangingPunct="1">
                <a:lnSpc>
                  <a:spcPct val="90000"/>
                </a:lnSpc>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 Best Practices</a:t>
              </a:r>
            </a:p>
            <a:p>
              <a:pPr marL="171450" indent="-171450" defTabSz="685800" eaLnBrk="1" fontAlgn="auto" hangingPunct="1">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 Post Project Recommendations</a:t>
              </a:r>
            </a:p>
            <a:p>
              <a:pPr marL="171450" indent="-171450" defTabSz="685800" eaLnBrk="1" fontAlgn="auto" hangingPunct="1">
                <a:spcBef>
                  <a:spcPts val="0"/>
                </a:spcBef>
                <a:spcAft>
                  <a:spcPts val="0"/>
                </a:spcAft>
                <a:defRPr/>
              </a:pPr>
              <a:r>
                <a:rPr lang="en-US" sz="675" b="0" kern="0" dirty="0">
                  <a:solidFill>
                    <a:srgbClr val="000000"/>
                  </a:solidFill>
                  <a:latin typeface="Calibri Light" panose="020F0302020204030204" pitchFamily="34" charset="0"/>
                  <a:cs typeface="Calibri Light" panose="020F0302020204030204" pitchFamily="34" charset="0"/>
                </a:rPr>
                <a:t>     Project Acceptance Note</a:t>
              </a:r>
            </a:p>
          </p:txBody>
        </p:sp>
        <p:sp>
          <p:nvSpPr>
            <p:cNvPr id="16" name="Rectangle 65"/>
            <p:cNvSpPr>
              <a:spLocks noChangeArrowheads="1"/>
            </p:cNvSpPr>
            <p:nvPr/>
          </p:nvSpPr>
          <p:spPr bwMode="auto">
            <a:xfrm>
              <a:off x="6911975" y="3500438"/>
              <a:ext cx="107950" cy="104775"/>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ea typeface="ＭＳ Ｐゴシック" charset="0"/>
                <a:cs typeface="Calibri Light" panose="020F0302020204030204" pitchFamily="34" charset="0"/>
              </a:endParaRPr>
            </a:p>
          </p:txBody>
        </p:sp>
        <p:sp>
          <p:nvSpPr>
            <p:cNvPr id="17" name="Rectangle 66"/>
            <p:cNvSpPr>
              <a:spLocks noChangeArrowheads="1"/>
            </p:cNvSpPr>
            <p:nvPr/>
          </p:nvSpPr>
          <p:spPr bwMode="auto">
            <a:xfrm>
              <a:off x="6911975" y="3644900"/>
              <a:ext cx="107950" cy="104775"/>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ea typeface="ＭＳ Ｐゴシック" charset="0"/>
                <a:cs typeface="Calibri Light" panose="020F0302020204030204" pitchFamily="34" charset="0"/>
              </a:endParaRPr>
            </a:p>
          </p:txBody>
        </p:sp>
        <p:grpSp>
          <p:nvGrpSpPr>
            <p:cNvPr id="3" name="Group 35"/>
            <p:cNvGrpSpPr>
              <a:grpSpLocks/>
            </p:cNvGrpSpPr>
            <p:nvPr/>
          </p:nvGrpSpPr>
          <p:grpSpPr bwMode="auto">
            <a:xfrm>
              <a:off x="512763" y="2967035"/>
              <a:ext cx="1895475" cy="369332"/>
              <a:chOff x="512762" y="1294350"/>
              <a:chExt cx="1895475" cy="369147"/>
            </a:xfrm>
          </p:grpSpPr>
          <p:pic>
            <p:nvPicPr>
              <p:cNvPr id="31" name="Picture 2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2762" y="1298575"/>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7"/>
              <p:cNvSpPr txBox="1">
                <a:spLocks noChangeArrowheads="1"/>
              </p:cNvSpPr>
              <p:nvPr/>
            </p:nvSpPr>
            <p:spPr bwMode="auto">
              <a:xfrm>
                <a:off x="512762" y="1294350"/>
                <a:ext cx="1895475" cy="36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fr-BE" sz="1200" b="0" kern="0" dirty="0" err="1">
                    <a:solidFill>
                      <a:srgbClr val="FFFFFF"/>
                    </a:solidFill>
                    <a:latin typeface="Calibri Light" panose="020F0302020204030204" pitchFamily="34" charset="0"/>
                    <a:cs typeface="Calibri Light" panose="020F0302020204030204" pitchFamily="34" charset="0"/>
                  </a:rPr>
                  <a:t>Initiating</a:t>
                </a:r>
                <a:endParaRPr lang="en-GB" sz="1200" b="0" kern="0" dirty="0">
                  <a:solidFill>
                    <a:srgbClr val="FFFFFF"/>
                  </a:solidFill>
                  <a:latin typeface="Calibri Light" panose="020F0302020204030204" pitchFamily="34" charset="0"/>
                  <a:cs typeface="Calibri Light" panose="020F0302020204030204" pitchFamily="34" charset="0"/>
                </a:endParaRPr>
              </a:p>
            </p:txBody>
          </p:sp>
        </p:grpSp>
        <p:grpSp>
          <p:nvGrpSpPr>
            <p:cNvPr id="4" name="Group 38"/>
            <p:cNvGrpSpPr>
              <a:grpSpLocks/>
            </p:cNvGrpSpPr>
            <p:nvPr/>
          </p:nvGrpSpPr>
          <p:grpSpPr bwMode="auto">
            <a:xfrm>
              <a:off x="2619375" y="2960687"/>
              <a:ext cx="1903413" cy="369332"/>
              <a:chOff x="2654239" y="1288121"/>
              <a:chExt cx="1904266" cy="369035"/>
            </a:xfrm>
          </p:grpSpPr>
          <p:pic>
            <p:nvPicPr>
              <p:cNvPr id="29" name="Picture 3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63030"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40"/>
              <p:cNvSpPr txBox="1">
                <a:spLocks noChangeArrowheads="1"/>
              </p:cNvSpPr>
              <p:nvPr/>
            </p:nvSpPr>
            <p:spPr bwMode="auto">
              <a:xfrm>
                <a:off x="2654239" y="1288121"/>
                <a:ext cx="1895475" cy="3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fr-BE" sz="1200" b="0" kern="0" dirty="0">
                    <a:solidFill>
                      <a:srgbClr val="FFFFFF"/>
                    </a:solidFill>
                    <a:latin typeface="Calibri Light" panose="020F0302020204030204" pitchFamily="34" charset="0"/>
                    <a:cs typeface="Calibri Light" panose="020F0302020204030204" pitchFamily="34" charset="0"/>
                  </a:rPr>
                  <a:t>Planning</a:t>
                </a:r>
                <a:endParaRPr lang="en-GB" sz="1200" b="0" kern="0" dirty="0">
                  <a:solidFill>
                    <a:srgbClr val="FFFFFF"/>
                  </a:solidFill>
                  <a:latin typeface="Calibri Light" panose="020F0302020204030204" pitchFamily="34" charset="0"/>
                  <a:cs typeface="Calibri Light" panose="020F0302020204030204" pitchFamily="34" charset="0"/>
                </a:endParaRPr>
              </a:p>
            </p:txBody>
          </p:sp>
        </p:grpSp>
        <p:grpSp>
          <p:nvGrpSpPr>
            <p:cNvPr id="5" name="Group 41"/>
            <p:cNvGrpSpPr>
              <a:grpSpLocks/>
            </p:cNvGrpSpPr>
            <p:nvPr/>
          </p:nvGrpSpPr>
          <p:grpSpPr bwMode="auto">
            <a:xfrm>
              <a:off x="4770438" y="2967036"/>
              <a:ext cx="1919287" cy="369331"/>
              <a:chOff x="4805363" y="1294350"/>
              <a:chExt cx="1919287" cy="369160"/>
            </a:xfrm>
          </p:grpSpPr>
          <p:pic>
            <p:nvPicPr>
              <p:cNvPr id="27" name="Picture 3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29175"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43"/>
              <p:cNvSpPr txBox="1">
                <a:spLocks noChangeArrowheads="1"/>
              </p:cNvSpPr>
              <p:nvPr/>
            </p:nvSpPr>
            <p:spPr bwMode="auto">
              <a:xfrm>
                <a:off x="4805363" y="1294350"/>
                <a:ext cx="1895475" cy="36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fr-BE" sz="1200" b="0" kern="0" dirty="0" err="1">
                    <a:solidFill>
                      <a:srgbClr val="FFFFFF"/>
                    </a:solidFill>
                    <a:latin typeface="Calibri Light" panose="020F0302020204030204" pitchFamily="34" charset="0"/>
                    <a:cs typeface="Calibri Light" panose="020F0302020204030204" pitchFamily="34" charset="0"/>
                  </a:rPr>
                  <a:t>Executing</a:t>
                </a:r>
                <a:endParaRPr lang="en-GB" sz="1200" b="0" kern="0" dirty="0">
                  <a:solidFill>
                    <a:srgbClr val="FFFFFF"/>
                  </a:solidFill>
                  <a:latin typeface="Calibri Light" panose="020F0302020204030204" pitchFamily="34" charset="0"/>
                  <a:cs typeface="Calibri Light" panose="020F0302020204030204" pitchFamily="34" charset="0"/>
                </a:endParaRPr>
              </a:p>
            </p:txBody>
          </p:sp>
        </p:grpSp>
        <p:grpSp>
          <p:nvGrpSpPr>
            <p:cNvPr id="6" name="Group 47"/>
            <p:cNvGrpSpPr>
              <a:grpSpLocks/>
            </p:cNvGrpSpPr>
            <p:nvPr/>
          </p:nvGrpSpPr>
          <p:grpSpPr bwMode="auto">
            <a:xfrm>
              <a:off x="438150" y="4508507"/>
              <a:ext cx="8383588" cy="369333"/>
              <a:chOff x="438710" y="2948184"/>
              <a:chExt cx="8384359" cy="367822"/>
            </a:xfrm>
          </p:grpSpPr>
          <p:pic>
            <p:nvPicPr>
              <p:cNvPr id="25" name="Picture 3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710" y="2951163"/>
                <a:ext cx="838435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132"/>
              <p:cNvSpPr txBox="1">
                <a:spLocks noChangeArrowheads="1"/>
              </p:cNvSpPr>
              <p:nvPr/>
            </p:nvSpPr>
            <p:spPr bwMode="auto">
              <a:xfrm>
                <a:off x="451411" y="2948184"/>
                <a:ext cx="8298626" cy="36782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1200" b="0" kern="0" dirty="0">
                    <a:solidFill>
                      <a:srgbClr val="FFFFFF"/>
                    </a:solidFill>
                    <a:latin typeface="Calibri Light" panose="020F0302020204030204" pitchFamily="34" charset="0"/>
                    <a:cs typeface="Calibri Light" panose="020F0302020204030204" pitchFamily="34" charset="0"/>
                  </a:rPr>
                  <a:t>   Monitor &amp; Control</a:t>
                </a:r>
              </a:p>
            </p:txBody>
          </p:sp>
        </p:grpSp>
        <p:pic>
          <p:nvPicPr>
            <p:cNvPr id="22" name="Picture 3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75463" y="2979738"/>
              <a:ext cx="1933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1"/>
            <p:cNvSpPr>
              <a:spLocks noChangeArrowheads="1"/>
            </p:cNvSpPr>
            <p:nvPr/>
          </p:nvSpPr>
          <p:spPr bwMode="auto">
            <a:xfrm>
              <a:off x="7496387" y="2976563"/>
              <a:ext cx="842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defRPr/>
              </a:pPr>
              <a:r>
                <a:rPr lang="fr-BE" sz="1200" kern="0" dirty="0" err="1">
                  <a:solidFill>
                    <a:sysClr val="windowText" lastClr="000000"/>
                  </a:solidFill>
                  <a:latin typeface="Calibri Light" panose="020F0302020204030204" pitchFamily="34" charset="0"/>
                  <a:cs typeface="Calibri Light" panose="020F0302020204030204" pitchFamily="34" charset="0"/>
                </a:rPr>
                <a:t>Closing</a:t>
              </a:r>
              <a:endParaRPr lang="en-GB" sz="1200" kern="0" dirty="0">
                <a:solidFill>
                  <a:sysClr val="windowText" lastClr="000000"/>
                </a:solidFill>
                <a:latin typeface="Calibri Light" panose="020F0302020204030204" pitchFamily="34" charset="0"/>
                <a:cs typeface="Calibri Light" panose="020F0302020204030204" pitchFamily="34" charset="0"/>
              </a:endParaRPr>
            </a:p>
          </p:txBody>
        </p:sp>
        <p:sp>
          <p:nvSpPr>
            <p:cNvPr id="24" name="Rectangle 65"/>
            <p:cNvSpPr>
              <a:spLocks noChangeArrowheads="1"/>
            </p:cNvSpPr>
            <p:nvPr/>
          </p:nvSpPr>
          <p:spPr bwMode="auto">
            <a:xfrm>
              <a:off x="6911975" y="4187825"/>
              <a:ext cx="107950" cy="104775"/>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ea typeface="ＭＳ Ｐゴシック" charset="0"/>
                <a:cs typeface="Calibri Light" panose="020F0302020204030204" pitchFamily="34" charset="0"/>
              </a:endParaRPr>
            </a:p>
          </p:txBody>
        </p:sp>
      </p:grpSp>
    </p:spTree>
    <p:extLst>
      <p:ext uri="{BB962C8B-B14F-4D97-AF65-F5344CB8AC3E}">
        <p14:creationId xmlns:p14="http://schemas.microsoft.com/office/powerpoint/2010/main" val="39573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unthaak 30">
            <a:extLst>
              <a:ext uri="{FF2B5EF4-FFF2-40B4-BE49-F238E27FC236}">
                <a16:creationId xmlns:a16="http://schemas.microsoft.com/office/drawing/2014/main" id="{301AEA52-4C3C-9749-952B-3E2075296D93}"/>
              </a:ext>
            </a:extLst>
          </p:cNvPr>
          <p:cNvSpPr/>
          <p:nvPr/>
        </p:nvSpPr>
        <p:spPr>
          <a:xfrm>
            <a:off x="7783200" y="608400"/>
            <a:ext cx="1182756" cy="219823"/>
          </a:xfrm>
          <a:prstGeom prst="chevron">
            <a:avLst/>
          </a:prstGeom>
          <a:solidFill>
            <a:srgbClr val="B2C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Closing</a:t>
            </a:r>
          </a:p>
        </p:txBody>
      </p:sp>
      <p:sp>
        <p:nvSpPr>
          <p:cNvPr id="6" name="Titel 5">
            <a:extLst>
              <a:ext uri="{FF2B5EF4-FFF2-40B4-BE49-F238E27FC236}">
                <a16:creationId xmlns:a16="http://schemas.microsoft.com/office/drawing/2014/main" id="{28776B16-99B5-5742-9624-00D75503F1DE}"/>
              </a:ext>
            </a:extLst>
          </p:cNvPr>
          <p:cNvSpPr>
            <a:spLocks noGrp="1"/>
          </p:cNvSpPr>
          <p:nvPr>
            <p:ph type="title"/>
          </p:nvPr>
        </p:nvSpPr>
        <p:spPr/>
        <p:txBody>
          <a:bodyPr/>
          <a:lstStyle/>
          <a:p>
            <a:r>
              <a:rPr lang="en-US"/>
              <a:t>What happens in the Closing Phase </a:t>
            </a:r>
            <a:endParaRPr lang="en-GB"/>
          </a:p>
        </p:txBody>
      </p:sp>
      <p:sp>
        <p:nvSpPr>
          <p:cNvPr id="11" name="Tijdelijke aanduiding voor inhoud 10">
            <a:extLst>
              <a:ext uri="{FF2B5EF4-FFF2-40B4-BE49-F238E27FC236}">
                <a16:creationId xmlns:a16="http://schemas.microsoft.com/office/drawing/2014/main" id="{1CA87494-AEDB-7C47-8066-9B9A68232FC9}"/>
              </a:ext>
            </a:extLst>
          </p:cNvPr>
          <p:cNvSpPr>
            <a:spLocks noGrp="1"/>
          </p:cNvSpPr>
          <p:nvPr>
            <p:ph idx="10"/>
          </p:nvPr>
        </p:nvSpPr>
        <p:spPr/>
        <p:txBody>
          <a:bodyPr/>
          <a:lstStyle/>
          <a:p>
            <a:r>
              <a:rPr lang="en-GB" dirty="0"/>
              <a:t>Finalise all project activities.</a:t>
            </a:r>
          </a:p>
          <a:p>
            <a:r>
              <a:rPr lang="en-GB" dirty="0"/>
              <a:t>Document project’s final state. </a:t>
            </a:r>
          </a:p>
          <a:p>
            <a:r>
              <a:rPr lang="en-GB" dirty="0"/>
              <a:t>Discuss and capture Lessons Learned and Best Practices, and post-project recommendations.</a:t>
            </a:r>
          </a:p>
          <a:p>
            <a:r>
              <a:rPr lang="en-GB" dirty="0"/>
              <a:t>Accept project deliverables.</a:t>
            </a:r>
          </a:p>
          <a:p>
            <a:r>
              <a:rPr lang="en-GB" dirty="0"/>
              <a:t>Formally close the project. </a:t>
            </a:r>
          </a:p>
          <a:p>
            <a:endParaRPr lang="en-GB" dirty="0"/>
          </a:p>
          <a:p>
            <a:endParaRPr lang="en-GB" dirty="0"/>
          </a:p>
        </p:txBody>
      </p:sp>
      <p:grpSp>
        <p:nvGrpSpPr>
          <p:cNvPr id="32" name="Groep 31" descr="RfC (Ready for Closing)&#10;1. Project-End Review Meeting (Artefacts: Project-End Review Agenda/MoM)&#10;2. Capture lessons Learned &amp; Post-Project Recommendations (Artefacts: Project-End Report)&#10;3. Final project acceptance (Artefacts: Project Acceptance Note (if  required))&#10;4. Release resources&#10;5. Archive project (Artefacts: Projects Archive).&#10;Project End">
            <a:extLst>
              <a:ext uri="{FF2B5EF4-FFF2-40B4-BE49-F238E27FC236}">
                <a16:creationId xmlns:a16="http://schemas.microsoft.com/office/drawing/2014/main" id="{391BFFE9-020D-334D-B8E5-7F39EAE15EF5}"/>
              </a:ext>
            </a:extLst>
          </p:cNvPr>
          <p:cNvGrpSpPr/>
          <p:nvPr/>
        </p:nvGrpSpPr>
        <p:grpSpPr>
          <a:xfrm>
            <a:off x="670697" y="617159"/>
            <a:ext cx="4005986" cy="4059238"/>
            <a:chOff x="2373810" y="1189459"/>
            <a:chExt cx="4005986" cy="4059238"/>
          </a:xfrm>
        </p:grpSpPr>
        <p:sp>
          <p:nvSpPr>
            <p:cNvPr id="33" name="Line 16">
              <a:extLst>
                <a:ext uri="{FF2B5EF4-FFF2-40B4-BE49-F238E27FC236}">
                  <a16:creationId xmlns:a16="http://schemas.microsoft.com/office/drawing/2014/main" id="{45F54D7E-CD29-184C-B062-35B39C96A8F9}"/>
                </a:ext>
              </a:extLst>
            </p:cNvPr>
            <p:cNvSpPr>
              <a:spLocks noChangeShapeType="1"/>
            </p:cNvSpPr>
            <p:nvPr/>
          </p:nvSpPr>
          <p:spPr bwMode="auto">
            <a:xfrm>
              <a:off x="3273921" y="2127672"/>
              <a:ext cx="0" cy="214312"/>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dirty="0">
                <a:latin typeface="Calibri Light" panose="020F0302020204030204" pitchFamily="34" charset="0"/>
                <a:cs typeface="Calibri Light" panose="020F0302020204030204" pitchFamily="34" charset="0"/>
              </a:endParaRPr>
            </a:p>
          </p:txBody>
        </p:sp>
        <p:sp>
          <p:nvSpPr>
            <p:cNvPr id="34" name="Line 18">
              <a:extLst>
                <a:ext uri="{FF2B5EF4-FFF2-40B4-BE49-F238E27FC236}">
                  <a16:creationId xmlns:a16="http://schemas.microsoft.com/office/drawing/2014/main" id="{1F9E1503-8300-714A-B7B2-E87ACF4E1EAC}"/>
                </a:ext>
              </a:extLst>
            </p:cNvPr>
            <p:cNvSpPr>
              <a:spLocks noChangeShapeType="1"/>
            </p:cNvSpPr>
            <p:nvPr/>
          </p:nvSpPr>
          <p:spPr bwMode="auto">
            <a:xfrm>
              <a:off x="3273921" y="2782243"/>
              <a:ext cx="0" cy="214312"/>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dirty="0">
                <a:latin typeface="Calibri Light" panose="020F0302020204030204" pitchFamily="34" charset="0"/>
                <a:cs typeface="Calibri Light" panose="020F0302020204030204" pitchFamily="34" charset="0"/>
              </a:endParaRPr>
            </a:p>
          </p:txBody>
        </p:sp>
        <p:sp>
          <p:nvSpPr>
            <p:cNvPr id="35" name="Line 24">
              <a:extLst>
                <a:ext uri="{FF2B5EF4-FFF2-40B4-BE49-F238E27FC236}">
                  <a16:creationId xmlns:a16="http://schemas.microsoft.com/office/drawing/2014/main" id="{2B4F453A-56B0-484B-97F1-034B52B6DEED}"/>
                </a:ext>
              </a:extLst>
            </p:cNvPr>
            <p:cNvSpPr>
              <a:spLocks noChangeShapeType="1"/>
            </p:cNvSpPr>
            <p:nvPr/>
          </p:nvSpPr>
          <p:spPr bwMode="auto">
            <a:xfrm>
              <a:off x="3273921" y="1476781"/>
              <a:ext cx="0" cy="215887"/>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36" name="Line 25">
              <a:extLst>
                <a:ext uri="{FF2B5EF4-FFF2-40B4-BE49-F238E27FC236}">
                  <a16:creationId xmlns:a16="http://schemas.microsoft.com/office/drawing/2014/main" id="{D1A51850-2649-864F-BC17-D88A3857067B}"/>
                </a:ext>
              </a:extLst>
            </p:cNvPr>
            <p:cNvSpPr>
              <a:spLocks noChangeShapeType="1"/>
            </p:cNvSpPr>
            <p:nvPr/>
          </p:nvSpPr>
          <p:spPr bwMode="auto">
            <a:xfrm>
              <a:off x="3273921" y="4745474"/>
              <a:ext cx="0" cy="215887"/>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37" name="AutoShape 26">
              <a:extLst>
                <a:ext uri="{FF2B5EF4-FFF2-40B4-BE49-F238E27FC236}">
                  <a16:creationId xmlns:a16="http://schemas.microsoft.com/office/drawing/2014/main" id="{D67AFACD-3613-CC41-98B7-83AC166BBC24}"/>
                </a:ext>
              </a:extLst>
            </p:cNvPr>
            <p:cNvSpPr>
              <a:spLocks noChangeArrowheads="1"/>
            </p:cNvSpPr>
            <p:nvPr/>
          </p:nvSpPr>
          <p:spPr bwMode="auto">
            <a:xfrm>
              <a:off x="2446835" y="4961359"/>
              <a:ext cx="1654175" cy="287338"/>
            </a:xfrm>
            <a:prstGeom prst="roundRect">
              <a:avLst>
                <a:gd name="adj" fmla="val 33921"/>
              </a:avLst>
            </a:prstGeom>
            <a:solidFill>
              <a:srgbClr val="6A2C91"/>
            </a:solidFill>
            <a:ln w="9525">
              <a:solidFill>
                <a:srgbClr val="FFFFFF">
                  <a:lumMod val="5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End of Project</a:t>
              </a:r>
            </a:p>
          </p:txBody>
        </p:sp>
        <p:sp>
          <p:nvSpPr>
            <p:cNvPr id="57" name="Line 44">
              <a:extLst>
                <a:ext uri="{FF2B5EF4-FFF2-40B4-BE49-F238E27FC236}">
                  <a16:creationId xmlns:a16="http://schemas.microsoft.com/office/drawing/2014/main" id="{C58CB2FF-EC42-CF44-A750-933E7F03B9F6}"/>
                </a:ext>
              </a:extLst>
            </p:cNvPr>
            <p:cNvSpPr>
              <a:spLocks noChangeShapeType="1"/>
            </p:cNvSpPr>
            <p:nvPr/>
          </p:nvSpPr>
          <p:spPr bwMode="auto">
            <a:xfrm>
              <a:off x="3273921" y="3439915"/>
              <a:ext cx="0" cy="216000"/>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dirty="0">
                <a:latin typeface="Calibri Light" panose="020F0302020204030204" pitchFamily="34" charset="0"/>
                <a:cs typeface="Calibri Light" panose="020F0302020204030204" pitchFamily="34" charset="0"/>
              </a:endParaRPr>
            </a:p>
          </p:txBody>
        </p:sp>
        <p:sp>
          <p:nvSpPr>
            <p:cNvPr id="58" name="Line 45">
              <a:extLst>
                <a:ext uri="{FF2B5EF4-FFF2-40B4-BE49-F238E27FC236}">
                  <a16:creationId xmlns:a16="http://schemas.microsoft.com/office/drawing/2014/main" id="{23E7F6C0-DA6A-9046-BD38-64E6F865B6A5}"/>
                </a:ext>
              </a:extLst>
            </p:cNvPr>
            <p:cNvSpPr>
              <a:spLocks noChangeShapeType="1"/>
            </p:cNvSpPr>
            <p:nvPr/>
          </p:nvSpPr>
          <p:spPr bwMode="auto">
            <a:xfrm>
              <a:off x="3273921" y="4087689"/>
              <a:ext cx="0" cy="216000"/>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dirty="0">
                <a:latin typeface="Calibri Light" panose="020F0302020204030204" pitchFamily="34" charset="0"/>
                <a:cs typeface="Calibri Light" panose="020F0302020204030204" pitchFamily="34" charset="0"/>
              </a:endParaRPr>
            </a:p>
          </p:txBody>
        </p:sp>
        <p:sp>
          <p:nvSpPr>
            <p:cNvPr id="59" name="AutoShape 26">
              <a:extLst>
                <a:ext uri="{FF2B5EF4-FFF2-40B4-BE49-F238E27FC236}">
                  <a16:creationId xmlns:a16="http://schemas.microsoft.com/office/drawing/2014/main" id="{D1020662-2F04-8F49-A7D7-68B4A1ED7C27}"/>
                </a:ext>
              </a:extLst>
            </p:cNvPr>
            <p:cNvSpPr>
              <a:spLocks noChangeArrowheads="1"/>
            </p:cNvSpPr>
            <p:nvPr/>
          </p:nvSpPr>
          <p:spPr bwMode="auto">
            <a:xfrm>
              <a:off x="2446835" y="1189459"/>
              <a:ext cx="1654175" cy="287338"/>
            </a:xfrm>
            <a:prstGeom prst="roundRect">
              <a:avLst>
                <a:gd name="adj" fmla="val 33921"/>
              </a:avLst>
            </a:prstGeom>
            <a:solidFill>
              <a:srgbClr val="6A2C91"/>
            </a:solidFill>
            <a:ln w="9525">
              <a:solidFill>
                <a:srgbClr val="FFFFFF">
                  <a:lumMod val="5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RfC (Ready for Closing)</a:t>
              </a:r>
            </a:p>
          </p:txBody>
        </p:sp>
        <p:sp>
          <p:nvSpPr>
            <p:cNvPr id="60" name="Flowchart: Document 26">
              <a:extLst>
                <a:ext uri="{FF2B5EF4-FFF2-40B4-BE49-F238E27FC236}">
                  <a16:creationId xmlns:a16="http://schemas.microsoft.com/office/drawing/2014/main" id="{1C387C19-5838-C747-992C-280CA3176F32}"/>
                </a:ext>
              </a:extLst>
            </p:cNvPr>
            <p:cNvSpPr>
              <a:spLocks noChangeArrowheads="1"/>
            </p:cNvSpPr>
            <p:nvPr/>
          </p:nvSpPr>
          <p:spPr bwMode="auto">
            <a:xfrm>
              <a:off x="5084396" y="1662030"/>
              <a:ext cx="1295400" cy="503206"/>
            </a:xfrm>
            <a:prstGeom prst="flowChartDocument">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Project-End Review Agenda/MoM</a:t>
              </a:r>
            </a:p>
          </p:txBody>
        </p:sp>
        <p:sp>
          <p:nvSpPr>
            <p:cNvPr id="61" name="Flowchart: Document 27">
              <a:extLst>
                <a:ext uri="{FF2B5EF4-FFF2-40B4-BE49-F238E27FC236}">
                  <a16:creationId xmlns:a16="http://schemas.microsoft.com/office/drawing/2014/main" id="{65A3DE20-EEFA-D046-B85E-93D78C38A0C7}"/>
                </a:ext>
              </a:extLst>
            </p:cNvPr>
            <p:cNvSpPr>
              <a:spLocks noChangeArrowheads="1"/>
            </p:cNvSpPr>
            <p:nvPr/>
          </p:nvSpPr>
          <p:spPr bwMode="auto">
            <a:xfrm>
              <a:off x="5084396" y="2314753"/>
              <a:ext cx="1295400" cy="503206"/>
            </a:xfrm>
            <a:prstGeom prst="flowChartDocument">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Project-End</a:t>
              </a:r>
              <a:br>
                <a:rPr lang="en-GB" altLang="en-US" sz="1100" dirty="0">
                  <a:solidFill>
                    <a:srgbClr val="000000"/>
                  </a:solidFill>
                  <a:latin typeface="Calibri Light" panose="020F0302020204030204" pitchFamily="34" charset="0"/>
                  <a:cs typeface="Calibri Light" panose="020F0302020204030204" pitchFamily="34" charset="0"/>
                </a:rPr>
              </a:br>
              <a:r>
                <a:rPr lang="en-GB" altLang="en-US" sz="1100" dirty="0">
                  <a:solidFill>
                    <a:srgbClr val="000000"/>
                  </a:solidFill>
                  <a:latin typeface="Calibri Light" panose="020F0302020204030204" pitchFamily="34" charset="0"/>
                  <a:cs typeface="Calibri Light" panose="020F0302020204030204" pitchFamily="34" charset="0"/>
                </a:rPr>
                <a:t> Report</a:t>
              </a:r>
            </a:p>
          </p:txBody>
        </p:sp>
        <p:sp>
          <p:nvSpPr>
            <p:cNvPr id="62" name="Flowchart: Document 28">
              <a:extLst>
                <a:ext uri="{FF2B5EF4-FFF2-40B4-BE49-F238E27FC236}">
                  <a16:creationId xmlns:a16="http://schemas.microsoft.com/office/drawing/2014/main" id="{8BF22538-6172-B343-AE15-ABA56161F611}"/>
                </a:ext>
              </a:extLst>
            </p:cNvPr>
            <p:cNvSpPr>
              <a:spLocks noChangeArrowheads="1"/>
            </p:cNvSpPr>
            <p:nvPr/>
          </p:nvSpPr>
          <p:spPr bwMode="auto">
            <a:xfrm>
              <a:off x="5084396" y="2967477"/>
              <a:ext cx="1295400" cy="503207"/>
            </a:xfrm>
            <a:prstGeom prst="flowChartDocument">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Project Acceptance Note (if  required)</a:t>
              </a:r>
            </a:p>
          </p:txBody>
        </p:sp>
        <p:pic>
          <p:nvPicPr>
            <p:cNvPr id="63" name="Picture 34">
              <a:extLst>
                <a:ext uri="{FF2B5EF4-FFF2-40B4-BE49-F238E27FC236}">
                  <a16:creationId xmlns:a16="http://schemas.microsoft.com/office/drawing/2014/main" id="{62930E46-AAD0-2644-85CF-CAD9F778322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5912" y="1773148"/>
              <a:ext cx="446088" cy="2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4">
              <a:extLst>
                <a:ext uri="{FF2B5EF4-FFF2-40B4-BE49-F238E27FC236}">
                  <a16:creationId xmlns:a16="http://schemas.microsoft.com/office/drawing/2014/main" id="{B4D0579E-624B-CE4D-B110-8928D2E82F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5912" y="2425871"/>
              <a:ext cx="446088" cy="2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4">
              <a:extLst>
                <a:ext uri="{FF2B5EF4-FFF2-40B4-BE49-F238E27FC236}">
                  <a16:creationId xmlns:a16="http://schemas.microsoft.com/office/drawing/2014/main" id="{84155160-58BC-3E4A-8BCF-3F33690095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5912" y="3078594"/>
              <a:ext cx="446088" cy="2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4">
              <a:extLst>
                <a:ext uri="{FF2B5EF4-FFF2-40B4-BE49-F238E27FC236}">
                  <a16:creationId xmlns:a16="http://schemas.microsoft.com/office/drawing/2014/main" id="{8B23E70B-D4FE-374E-A40F-C914DF1885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5912" y="4384040"/>
              <a:ext cx="446088" cy="2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ounded Rectangle 35">
              <a:extLst>
                <a:ext uri="{FF2B5EF4-FFF2-40B4-BE49-F238E27FC236}">
                  <a16:creationId xmlns:a16="http://schemas.microsoft.com/office/drawing/2014/main" id="{A962A133-1EBC-F647-899B-413D08A35B07}"/>
                </a:ext>
              </a:extLst>
            </p:cNvPr>
            <p:cNvSpPr>
              <a:spLocks noChangeArrowheads="1"/>
            </p:cNvSpPr>
            <p:nvPr/>
          </p:nvSpPr>
          <p:spPr bwMode="auto">
            <a:xfrm>
              <a:off x="2373810" y="1697746"/>
              <a:ext cx="1800225" cy="431774"/>
            </a:xfrm>
            <a:prstGeom prst="roundRect">
              <a:avLst>
                <a:gd name="adj" fmla="val 16667"/>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Project-End Review Meeting</a:t>
              </a:r>
            </a:p>
          </p:txBody>
        </p:sp>
        <p:sp>
          <p:nvSpPr>
            <p:cNvPr id="68" name="Rounded Rectangle 35">
              <a:extLst>
                <a:ext uri="{FF2B5EF4-FFF2-40B4-BE49-F238E27FC236}">
                  <a16:creationId xmlns:a16="http://schemas.microsoft.com/office/drawing/2014/main" id="{BC518D2C-3225-A04B-86D6-012A6A1C5E2D}"/>
                </a:ext>
              </a:extLst>
            </p:cNvPr>
            <p:cNvSpPr>
              <a:spLocks noChangeArrowheads="1"/>
            </p:cNvSpPr>
            <p:nvPr/>
          </p:nvSpPr>
          <p:spPr bwMode="auto">
            <a:xfrm>
              <a:off x="2373810" y="2350469"/>
              <a:ext cx="1800225" cy="431774"/>
            </a:xfrm>
            <a:prstGeom prst="roundRect">
              <a:avLst>
                <a:gd name="adj" fmla="val 16667"/>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1100"/>
                </a:lnSpc>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Capture lessons Learned </a:t>
              </a:r>
              <a:br>
                <a:rPr lang="en-GB" altLang="en-US" sz="1100" dirty="0">
                  <a:solidFill>
                    <a:srgbClr val="000000"/>
                  </a:solidFill>
                  <a:latin typeface="Calibri Light" panose="020F0302020204030204" pitchFamily="34" charset="0"/>
                  <a:cs typeface="Calibri Light" panose="020F0302020204030204" pitchFamily="34" charset="0"/>
                </a:rPr>
              </a:br>
              <a:r>
                <a:rPr lang="en-GB" altLang="en-US" sz="1100" dirty="0">
                  <a:solidFill>
                    <a:srgbClr val="000000"/>
                  </a:solidFill>
                  <a:latin typeface="Calibri Light" panose="020F0302020204030204" pitchFamily="34" charset="0"/>
                  <a:cs typeface="Calibri Light" panose="020F0302020204030204" pitchFamily="34" charset="0"/>
                </a:rPr>
                <a:t>&amp; Post-Project Recommendations</a:t>
              </a:r>
            </a:p>
          </p:txBody>
        </p:sp>
        <p:sp>
          <p:nvSpPr>
            <p:cNvPr id="69" name="Rounded Rectangle 35">
              <a:extLst>
                <a:ext uri="{FF2B5EF4-FFF2-40B4-BE49-F238E27FC236}">
                  <a16:creationId xmlns:a16="http://schemas.microsoft.com/office/drawing/2014/main" id="{5B49D247-22CF-A942-AF55-142701549933}"/>
                </a:ext>
              </a:extLst>
            </p:cNvPr>
            <p:cNvSpPr>
              <a:spLocks noChangeArrowheads="1"/>
            </p:cNvSpPr>
            <p:nvPr/>
          </p:nvSpPr>
          <p:spPr bwMode="auto">
            <a:xfrm>
              <a:off x="2373810" y="3003192"/>
              <a:ext cx="1800225" cy="431774"/>
            </a:xfrm>
            <a:prstGeom prst="roundRect">
              <a:avLst>
                <a:gd name="adj" fmla="val 16667"/>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Final project acceptance</a:t>
              </a:r>
            </a:p>
          </p:txBody>
        </p:sp>
        <p:sp>
          <p:nvSpPr>
            <p:cNvPr id="70" name="Rounded Rectangle 35">
              <a:extLst>
                <a:ext uri="{FF2B5EF4-FFF2-40B4-BE49-F238E27FC236}">
                  <a16:creationId xmlns:a16="http://schemas.microsoft.com/office/drawing/2014/main" id="{31013193-4CE5-F74C-9F76-474002986638}"/>
                </a:ext>
              </a:extLst>
            </p:cNvPr>
            <p:cNvSpPr>
              <a:spLocks noChangeArrowheads="1"/>
            </p:cNvSpPr>
            <p:nvPr/>
          </p:nvSpPr>
          <p:spPr bwMode="auto">
            <a:xfrm>
              <a:off x="2373810" y="3655915"/>
              <a:ext cx="1800225" cy="431774"/>
            </a:xfrm>
            <a:prstGeom prst="roundRect">
              <a:avLst>
                <a:gd name="adj" fmla="val 16667"/>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Release resources</a:t>
              </a:r>
            </a:p>
          </p:txBody>
        </p:sp>
        <p:sp>
          <p:nvSpPr>
            <p:cNvPr id="71" name="Rounded Rectangle 35">
              <a:extLst>
                <a:ext uri="{FF2B5EF4-FFF2-40B4-BE49-F238E27FC236}">
                  <a16:creationId xmlns:a16="http://schemas.microsoft.com/office/drawing/2014/main" id="{DF56F291-3416-FE41-8C3B-8DBDF78F4140}"/>
                </a:ext>
              </a:extLst>
            </p:cNvPr>
            <p:cNvSpPr>
              <a:spLocks noChangeArrowheads="1"/>
            </p:cNvSpPr>
            <p:nvPr/>
          </p:nvSpPr>
          <p:spPr bwMode="auto">
            <a:xfrm>
              <a:off x="2373810" y="4308638"/>
              <a:ext cx="1800225" cy="431774"/>
            </a:xfrm>
            <a:prstGeom prst="roundRect">
              <a:avLst>
                <a:gd name="adj" fmla="val 16667"/>
              </a:avLst>
            </a:prstGeom>
            <a:solidFill>
              <a:srgbClr val="F3F3F3"/>
            </a:solidFill>
            <a:ln w="9525" algn="ctr">
              <a:solidFill>
                <a:srgbClr val="85A02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100" dirty="0">
                  <a:solidFill>
                    <a:srgbClr val="000000"/>
                  </a:solidFill>
                  <a:latin typeface="Calibri Light" panose="020F0302020204030204" pitchFamily="34" charset="0"/>
                  <a:cs typeface="Calibri Light" panose="020F0302020204030204" pitchFamily="34" charset="0"/>
                </a:rPr>
                <a:t>Archive project</a:t>
              </a:r>
            </a:p>
          </p:txBody>
        </p:sp>
        <p:grpSp>
          <p:nvGrpSpPr>
            <p:cNvPr id="72" name="Group 45">
              <a:extLst>
                <a:ext uri="{FF2B5EF4-FFF2-40B4-BE49-F238E27FC236}">
                  <a16:creationId xmlns:a16="http://schemas.microsoft.com/office/drawing/2014/main" id="{5DAB47A2-9308-4F44-99D8-84CE2012AA1B}"/>
                </a:ext>
              </a:extLst>
            </p:cNvPr>
            <p:cNvGrpSpPr/>
            <p:nvPr/>
          </p:nvGrpSpPr>
          <p:grpSpPr>
            <a:xfrm>
              <a:off x="5219341" y="4112570"/>
              <a:ext cx="1025525" cy="823913"/>
              <a:chOff x="3200338" y="4836691"/>
              <a:chExt cx="1025525" cy="823913"/>
            </a:xfrm>
          </p:grpSpPr>
          <p:pic>
            <p:nvPicPr>
              <p:cNvPr id="73" name="Picture 34">
                <a:extLst>
                  <a:ext uri="{FF2B5EF4-FFF2-40B4-BE49-F238E27FC236}">
                    <a16:creationId xmlns:a16="http://schemas.microsoft.com/office/drawing/2014/main" id="{1462B196-647E-1241-A95C-854E40D4FC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74969" y="4836691"/>
                <a:ext cx="4762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2">
                <a:extLst>
                  <a:ext uri="{FF2B5EF4-FFF2-40B4-BE49-F238E27FC236}">
                    <a16:creationId xmlns:a16="http://schemas.microsoft.com/office/drawing/2014/main" id="{191147C9-66CC-A441-BAD4-E35E7DEAA582}"/>
                  </a:ext>
                </a:extLst>
              </p:cNvPr>
              <p:cNvSpPr>
                <a:spLocks noChangeArrowheads="1"/>
              </p:cNvSpPr>
              <p:nvPr/>
            </p:nvSpPr>
            <p:spPr bwMode="auto">
              <a:xfrm>
                <a:off x="3200338" y="5414541"/>
                <a:ext cx="1025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1000" dirty="0">
                    <a:solidFill>
                      <a:srgbClr val="000000"/>
                    </a:solidFill>
                    <a:latin typeface="Calibri Light" panose="020F0302020204030204" pitchFamily="34" charset="0"/>
                    <a:cs typeface="Calibri Light" panose="020F0302020204030204" pitchFamily="34" charset="0"/>
                  </a:rPr>
                  <a:t>Projects Archive</a:t>
                </a:r>
              </a:p>
            </p:txBody>
          </p:sp>
        </p:grpSp>
      </p:grpSp>
    </p:spTree>
    <p:extLst>
      <p:ext uri="{BB962C8B-B14F-4D97-AF65-F5344CB8AC3E}">
        <p14:creationId xmlns:p14="http://schemas.microsoft.com/office/powerpoint/2010/main" val="22370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unthaak 91">
            <a:extLst>
              <a:ext uri="{FF2B5EF4-FFF2-40B4-BE49-F238E27FC236}">
                <a16:creationId xmlns:a16="http://schemas.microsoft.com/office/drawing/2014/main" id="{CD588E67-6C23-C541-BC65-EA3DFB3B89B2}"/>
              </a:ext>
            </a:extLst>
          </p:cNvPr>
          <p:cNvSpPr/>
          <p:nvPr/>
        </p:nvSpPr>
        <p:spPr>
          <a:xfrm>
            <a:off x="7783200" y="608400"/>
            <a:ext cx="1182756" cy="219823"/>
          </a:xfrm>
          <a:prstGeom prst="chevron">
            <a:avLst/>
          </a:prstGeom>
          <a:solidFill>
            <a:srgbClr val="B2C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Closing</a:t>
            </a:r>
          </a:p>
        </p:txBody>
      </p:sp>
      <p:sp>
        <p:nvSpPr>
          <p:cNvPr id="18" name="Titel 17">
            <a:extLst>
              <a:ext uri="{FF2B5EF4-FFF2-40B4-BE49-F238E27FC236}">
                <a16:creationId xmlns:a16="http://schemas.microsoft.com/office/drawing/2014/main" id="{E2835479-7C23-BE4E-90F9-2B0116763812}"/>
              </a:ext>
            </a:extLst>
          </p:cNvPr>
          <p:cNvSpPr>
            <a:spLocks noGrp="1"/>
          </p:cNvSpPr>
          <p:nvPr>
            <p:ph type="title"/>
          </p:nvPr>
        </p:nvSpPr>
        <p:spPr/>
        <p:txBody>
          <a:bodyPr/>
          <a:lstStyle/>
          <a:p>
            <a:r>
              <a:rPr lang="en-US" dirty="0"/>
              <a:t>Closing Phase: The PM² Artefacts Landscape</a:t>
            </a:r>
            <a:endParaRPr lang="en-GB" dirty="0"/>
          </a:p>
        </p:txBody>
      </p:sp>
      <p:grpSp>
        <p:nvGrpSpPr>
          <p:cNvPr id="93" name="Group 92" descr="Project-End Report"/>
          <p:cNvGrpSpPr/>
          <p:nvPr/>
        </p:nvGrpSpPr>
        <p:grpSpPr>
          <a:xfrm>
            <a:off x="889790" y="609339"/>
            <a:ext cx="7148471" cy="4061992"/>
            <a:chOff x="91568" y="1615325"/>
            <a:chExt cx="8767590" cy="4982029"/>
          </a:xfrm>
        </p:grpSpPr>
        <p:cxnSp>
          <p:nvCxnSpPr>
            <p:cNvPr id="94" name="Straight Connector 93"/>
            <p:cNvCxnSpPr/>
            <p:nvPr/>
          </p:nvCxnSpPr>
          <p:spPr bwMode="auto">
            <a:xfrm>
              <a:off x="5308844" y="3946957"/>
              <a:ext cx="3174" cy="781424"/>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Connector 94"/>
            <p:cNvCxnSpPr/>
            <p:nvPr/>
          </p:nvCxnSpPr>
          <p:spPr bwMode="auto">
            <a:xfrm>
              <a:off x="8239686" y="4063024"/>
              <a:ext cx="2381" cy="783110"/>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a:stCxn id="147" idx="0"/>
            </p:cNvCxnSpPr>
            <p:nvPr/>
          </p:nvCxnSpPr>
          <p:spPr bwMode="auto">
            <a:xfrm flipH="1" flipV="1">
              <a:off x="6885896" y="4998534"/>
              <a:ext cx="513555" cy="385119"/>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Connector 96"/>
            <p:cNvCxnSpPr/>
            <p:nvPr/>
          </p:nvCxnSpPr>
          <p:spPr bwMode="auto">
            <a:xfrm flipV="1">
              <a:off x="4357006" y="5041397"/>
              <a:ext cx="0" cy="50641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p:cNvCxnSpPr/>
            <p:nvPr/>
          </p:nvCxnSpPr>
          <p:spPr bwMode="auto">
            <a:xfrm flipV="1">
              <a:off x="1350283" y="5041397"/>
              <a:ext cx="719137" cy="33496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endCxn id="125" idx="2"/>
            </p:cNvCxnSpPr>
            <p:nvPr/>
          </p:nvCxnSpPr>
          <p:spPr bwMode="auto">
            <a:xfrm flipV="1">
              <a:off x="3058292" y="2975180"/>
              <a:ext cx="0" cy="1718235"/>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Connector 99"/>
            <p:cNvCxnSpPr/>
            <p:nvPr/>
          </p:nvCxnSpPr>
          <p:spPr bwMode="auto">
            <a:xfrm flipH="1" flipV="1">
              <a:off x="2015996" y="3365968"/>
              <a:ext cx="563662" cy="1240454"/>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Connector 100"/>
            <p:cNvCxnSpPr/>
            <p:nvPr/>
          </p:nvCxnSpPr>
          <p:spPr bwMode="auto">
            <a:xfrm flipV="1">
              <a:off x="3546446" y="3305322"/>
              <a:ext cx="629790" cy="1436039"/>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2" name="Group 101"/>
            <p:cNvGrpSpPr/>
            <p:nvPr/>
          </p:nvGrpSpPr>
          <p:grpSpPr>
            <a:xfrm>
              <a:off x="7732875" y="4009669"/>
              <a:ext cx="1016000" cy="412750"/>
              <a:chOff x="7925371" y="3734395"/>
              <a:chExt cx="1016000" cy="412750"/>
            </a:xfrm>
          </p:grpSpPr>
          <p:pic>
            <p:nvPicPr>
              <p:cNvPr id="288"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 name="Rectangle 116"/>
              <p:cNvSpPr>
                <a:spLocks noChangeArrowheads="1"/>
              </p:cNvSpPr>
              <p:nvPr/>
            </p:nvSpPr>
            <p:spPr bwMode="auto">
              <a:xfrm>
                <a:off x="7925371" y="3742333"/>
                <a:ext cx="1016000"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Project-End</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grpSp>
        <p:sp>
          <p:nvSpPr>
            <p:cNvPr id="103" name="Rectangle 119"/>
            <p:cNvSpPr>
              <a:spLocks noChangeArrowheads="1"/>
            </p:cNvSpPr>
            <p:nvPr/>
          </p:nvSpPr>
          <p:spPr bwMode="auto">
            <a:xfrm>
              <a:off x="940059" y="5346881"/>
              <a:ext cx="969672"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LOGS</a:t>
              </a:r>
            </a:p>
          </p:txBody>
        </p:sp>
        <p:grpSp>
          <p:nvGrpSpPr>
            <p:cNvPr id="104" name="Group 103"/>
            <p:cNvGrpSpPr/>
            <p:nvPr/>
          </p:nvGrpSpPr>
          <p:grpSpPr>
            <a:xfrm>
              <a:off x="464157" y="5561451"/>
              <a:ext cx="1817687" cy="869950"/>
              <a:chOff x="383159" y="5183783"/>
              <a:chExt cx="1817687" cy="869950"/>
            </a:xfrm>
          </p:grpSpPr>
          <p:grpSp>
            <p:nvGrpSpPr>
              <p:cNvPr id="276" name="Group 120"/>
              <p:cNvGrpSpPr>
                <a:grpSpLocks/>
              </p:cNvGrpSpPr>
              <p:nvPr/>
            </p:nvGrpSpPr>
            <p:grpSpPr bwMode="auto">
              <a:xfrm>
                <a:off x="1365821" y="5634633"/>
                <a:ext cx="835025" cy="412750"/>
                <a:chOff x="525946" y="5047540"/>
                <a:chExt cx="835601" cy="413664"/>
              </a:xfrm>
            </p:grpSpPr>
            <p:pic>
              <p:nvPicPr>
                <p:cNvPr id="286" name="Picture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 name="Rectangle 122"/>
                <p:cNvSpPr>
                  <a:spLocks noChangeArrowheads="1"/>
                </p:cNvSpPr>
                <p:nvPr/>
              </p:nvSpPr>
              <p:spPr bwMode="auto">
                <a:xfrm>
                  <a:off x="573946" y="5115556"/>
                  <a:ext cx="706704"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Decision Log</a:t>
                  </a:r>
                </a:p>
              </p:txBody>
            </p:sp>
          </p:grpSp>
          <p:grpSp>
            <p:nvGrpSpPr>
              <p:cNvPr id="277" name="Group 123"/>
              <p:cNvGrpSpPr>
                <a:grpSpLocks/>
              </p:cNvGrpSpPr>
              <p:nvPr/>
            </p:nvGrpSpPr>
            <p:grpSpPr bwMode="auto">
              <a:xfrm>
                <a:off x="1359471" y="5190133"/>
                <a:ext cx="835025" cy="414337"/>
                <a:chOff x="1401570" y="5505758"/>
                <a:chExt cx="835601" cy="413664"/>
              </a:xfrm>
            </p:grpSpPr>
            <p:pic>
              <p:nvPicPr>
                <p:cNvPr id="284" name="Picture 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5" name="Rectangle 125"/>
                <p:cNvSpPr>
                  <a:spLocks noChangeArrowheads="1"/>
                </p:cNvSpPr>
                <p:nvPr/>
              </p:nvSpPr>
              <p:spPr bwMode="auto">
                <a:xfrm>
                  <a:off x="1537317" y="5589448"/>
                  <a:ext cx="535537" cy="2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 Log</a:t>
                  </a:r>
                </a:p>
              </p:txBody>
            </p:sp>
          </p:grpSp>
          <p:grpSp>
            <p:nvGrpSpPr>
              <p:cNvPr id="278" name="Group 126"/>
              <p:cNvGrpSpPr>
                <a:grpSpLocks/>
              </p:cNvGrpSpPr>
              <p:nvPr/>
            </p:nvGrpSpPr>
            <p:grpSpPr bwMode="auto">
              <a:xfrm>
                <a:off x="383159" y="5183783"/>
                <a:ext cx="960437" cy="412750"/>
                <a:chOff x="417906" y="5505758"/>
                <a:chExt cx="960726" cy="413664"/>
              </a:xfrm>
            </p:grpSpPr>
            <p:pic>
              <p:nvPicPr>
                <p:cNvPr id="282"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3" name="Rectangle 128"/>
                <p:cNvSpPr>
                  <a:spLocks noChangeArrowheads="1"/>
                </p:cNvSpPr>
                <p:nvPr/>
              </p:nvSpPr>
              <p:spPr bwMode="auto">
                <a:xfrm>
                  <a:off x="417906" y="5596103"/>
                  <a:ext cx="960726"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Log</a:t>
                  </a:r>
                </a:p>
              </p:txBody>
            </p:sp>
          </p:grpSp>
          <p:grpSp>
            <p:nvGrpSpPr>
              <p:cNvPr id="279" name="Group 129"/>
              <p:cNvGrpSpPr>
                <a:grpSpLocks/>
              </p:cNvGrpSpPr>
              <p:nvPr/>
            </p:nvGrpSpPr>
            <p:grpSpPr bwMode="auto">
              <a:xfrm>
                <a:off x="491109" y="5639395"/>
                <a:ext cx="835025" cy="414338"/>
                <a:chOff x="1398724" y="5047540"/>
                <a:chExt cx="835601" cy="413664"/>
              </a:xfrm>
            </p:grpSpPr>
            <p:pic>
              <p:nvPicPr>
                <p:cNvPr id="280" name="Picture 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 name="Rectangle 131"/>
                <p:cNvSpPr>
                  <a:spLocks noChangeArrowheads="1"/>
                </p:cNvSpPr>
                <p:nvPr/>
              </p:nvSpPr>
              <p:spPr bwMode="auto">
                <a:xfrm>
                  <a:off x="1518641" y="5121037"/>
                  <a:ext cx="576852" cy="2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 Log</a:t>
                  </a:r>
                </a:p>
              </p:txBody>
            </p:sp>
          </p:grpSp>
        </p:grpSp>
        <p:pic>
          <p:nvPicPr>
            <p:cNvPr id="105" name="Picture 4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445" y="3790448"/>
              <a:ext cx="10477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up 105"/>
            <p:cNvGrpSpPr/>
            <p:nvPr/>
          </p:nvGrpSpPr>
          <p:grpSpPr>
            <a:xfrm>
              <a:off x="91568" y="4033806"/>
              <a:ext cx="944563" cy="412750"/>
              <a:chOff x="45020" y="3687242"/>
              <a:chExt cx="944563" cy="412750"/>
            </a:xfrm>
          </p:grpSpPr>
          <p:pic>
            <p:nvPicPr>
              <p:cNvPr id="274"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996" y="368724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 name="Rectangle 139"/>
              <p:cNvSpPr>
                <a:spLocks noChangeArrowheads="1"/>
              </p:cNvSpPr>
              <p:nvPr/>
            </p:nvSpPr>
            <p:spPr bwMode="auto">
              <a:xfrm>
                <a:off x="45020" y="3709210"/>
                <a:ext cx="944563"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Initiation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a:t>
                </a:r>
              </a:p>
            </p:txBody>
          </p:sp>
        </p:grpSp>
        <p:grpSp>
          <p:nvGrpSpPr>
            <p:cNvPr id="107" name="Group 106"/>
            <p:cNvGrpSpPr/>
            <p:nvPr/>
          </p:nvGrpSpPr>
          <p:grpSpPr>
            <a:xfrm>
              <a:off x="656992" y="3505243"/>
              <a:ext cx="836612" cy="414337"/>
              <a:chOff x="722884" y="3245917"/>
              <a:chExt cx="836612" cy="414337"/>
            </a:xfrm>
          </p:grpSpPr>
          <p:pic>
            <p:nvPicPr>
              <p:cNvPr id="272"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884" y="3245917"/>
                <a:ext cx="8366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 name="Rectangle 141"/>
              <p:cNvSpPr>
                <a:spLocks noChangeArrowheads="1"/>
              </p:cNvSpPr>
              <p:nvPr/>
            </p:nvSpPr>
            <p:spPr bwMode="auto">
              <a:xfrm>
                <a:off x="761540" y="3327771"/>
                <a:ext cx="759301"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Case</a:t>
                </a:r>
              </a:p>
            </p:txBody>
          </p:sp>
        </p:grpSp>
        <p:grpSp>
          <p:nvGrpSpPr>
            <p:cNvPr id="108" name="Group 107"/>
            <p:cNvGrpSpPr/>
            <p:nvPr/>
          </p:nvGrpSpPr>
          <p:grpSpPr>
            <a:xfrm>
              <a:off x="1135623" y="4040156"/>
              <a:ext cx="836612" cy="412750"/>
              <a:chOff x="1351534" y="3693592"/>
              <a:chExt cx="836612" cy="412750"/>
            </a:xfrm>
          </p:grpSpPr>
          <p:pic>
            <p:nvPicPr>
              <p:cNvPr id="270"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534" y="3693592"/>
                <a:ext cx="836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 name="Rectangle 143"/>
              <p:cNvSpPr>
                <a:spLocks noChangeArrowheads="1"/>
              </p:cNvSpPr>
              <p:nvPr/>
            </p:nvSpPr>
            <p:spPr bwMode="auto">
              <a:xfrm>
                <a:off x="1364631" y="3770765"/>
                <a:ext cx="810419"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Charter</a:t>
                </a:r>
              </a:p>
            </p:txBody>
          </p:sp>
        </p:grpSp>
        <p:grpSp>
          <p:nvGrpSpPr>
            <p:cNvPr id="109" name="Group 108"/>
            <p:cNvGrpSpPr>
              <a:grpSpLocks/>
            </p:cNvGrpSpPr>
            <p:nvPr/>
          </p:nvGrpSpPr>
          <p:grpSpPr bwMode="auto">
            <a:xfrm>
              <a:off x="2649509" y="3505743"/>
              <a:ext cx="815975" cy="413051"/>
              <a:chOff x="2580777" y="3579520"/>
              <a:chExt cx="835601" cy="412871"/>
            </a:xfrm>
          </p:grpSpPr>
          <p:pic>
            <p:nvPicPr>
              <p:cNvPr id="268"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Rectangle 146"/>
              <p:cNvSpPr>
                <a:spLocks noChangeArrowheads="1"/>
              </p:cNvSpPr>
              <p:nvPr/>
            </p:nvSpPr>
            <p:spPr bwMode="auto">
              <a:xfrm>
                <a:off x="2681271" y="3599167"/>
                <a:ext cx="634615" cy="3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Handbook</a:t>
                </a:r>
              </a:p>
            </p:txBody>
          </p:sp>
        </p:grpSp>
        <p:pic>
          <p:nvPicPr>
            <p:cNvPr id="110" name="Picture 2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4243" y="4043778"/>
              <a:ext cx="835765" cy="40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ectangle 110"/>
            <p:cNvSpPr/>
            <p:nvPr/>
          </p:nvSpPr>
          <p:spPr bwMode="auto">
            <a:xfrm>
              <a:off x="1828219" y="4055774"/>
              <a:ext cx="1268412"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Project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Stakeholder Matrix</a:t>
              </a:r>
            </a:p>
          </p:txBody>
        </p:sp>
        <p:grpSp>
          <p:nvGrpSpPr>
            <p:cNvPr id="112" name="Group 150"/>
            <p:cNvGrpSpPr>
              <a:grpSpLocks/>
            </p:cNvGrpSpPr>
            <p:nvPr/>
          </p:nvGrpSpPr>
          <p:grpSpPr bwMode="auto">
            <a:xfrm>
              <a:off x="1711297" y="3505242"/>
              <a:ext cx="835025" cy="414338"/>
              <a:chOff x="2422510" y="3068639"/>
              <a:chExt cx="835601" cy="413664"/>
            </a:xfrm>
          </p:grpSpPr>
          <p:pic>
            <p:nvPicPr>
              <p:cNvPr id="266"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 name="Rectangle 152"/>
              <p:cNvSpPr>
                <a:spLocks noChangeArrowheads="1"/>
              </p:cNvSpPr>
              <p:nvPr/>
            </p:nvSpPr>
            <p:spPr bwMode="auto">
              <a:xfrm>
                <a:off x="2527905" y="3088906"/>
                <a:ext cx="624072"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Work Plan</a:t>
                </a:r>
              </a:p>
            </p:txBody>
          </p:sp>
        </p:grpSp>
        <p:grpSp>
          <p:nvGrpSpPr>
            <p:cNvPr id="113" name="Group 164"/>
            <p:cNvGrpSpPr>
              <a:grpSpLocks/>
            </p:cNvGrpSpPr>
            <p:nvPr/>
          </p:nvGrpSpPr>
          <p:grpSpPr bwMode="auto">
            <a:xfrm>
              <a:off x="3251172" y="3983009"/>
              <a:ext cx="1082675" cy="452986"/>
              <a:chOff x="4218308" y="3512300"/>
              <a:chExt cx="1083326" cy="452694"/>
            </a:xfrm>
          </p:grpSpPr>
          <p:pic>
            <p:nvPicPr>
              <p:cNvPr id="264" name="Picture 1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Rectangle 166"/>
              <p:cNvSpPr>
                <a:spLocks noChangeArrowheads="1"/>
              </p:cNvSpPr>
              <p:nvPr/>
            </p:nvSpPr>
            <p:spPr bwMode="auto">
              <a:xfrm>
                <a:off x="4218308" y="3512300"/>
                <a:ext cx="1083326" cy="4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Implementation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14" name="Group 167"/>
            <p:cNvGrpSpPr>
              <a:grpSpLocks/>
            </p:cNvGrpSpPr>
            <p:nvPr/>
          </p:nvGrpSpPr>
          <p:grpSpPr bwMode="auto">
            <a:xfrm>
              <a:off x="3605610" y="3506036"/>
              <a:ext cx="852918" cy="412750"/>
              <a:chOff x="4344642" y="2317479"/>
              <a:chExt cx="853199" cy="413664"/>
            </a:xfrm>
          </p:grpSpPr>
          <p:pic>
            <p:nvPicPr>
              <p:cNvPr id="262"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 name="Rectangle 169"/>
              <p:cNvSpPr>
                <a:spLocks noChangeArrowheads="1"/>
              </p:cNvSpPr>
              <p:nvPr/>
            </p:nvSpPr>
            <p:spPr bwMode="auto">
              <a:xfrm>
                <a:off x="4344642" y="2411376"/>
                <a:ext cx="853199"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Plan</a:t>
                </a:r>
              </a:p>
            </p:txBody>
          </p:sp>
        </p:grpSp>
        <p:grpSp>
          <p:nvGrpSpPr>
            <p:cNvPr id="115" name="Group 114"/>
            <p:cNvGrpSpPr/>
            <p:nvPr/>
          </p:nvGrpSpPr>
          <p:grpSpPr>
            <a:xfrm>
              <a:off x="3950608" y="5383654"/>
              <a:ext cx="835025" cy="492125"/>
              <a:chOff x="3862959" y="5080595"/>
              <a:chExt cx="835025" cy="492125"/>
            </a:xfrm>
          </p:grpSpPr>
          <p:pic>
            <p:nvPicPr>
              <p:cNvPr id="260"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 name="Rectangle 260"/>
              <p:cNvSpPr>
                <a:spLocks noChangeArrowheads="1"/>
              </p:cNvSpPr>
              <p:nvPr/>
            </p:nvSpPr>
            <p:spPr bwMode="auto">
              <a:xfrm>
                <a:off x="3867097" y="5105995"/>
                <a:ext cx="804521"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Plan </a:t>
                </a:r>
                <a:r>
                  <a:rPr kumimoji="0" lang="en-GB" altLang="en-US" sz="600" b="0" i="1"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(updates)</a:t>
                </a:r>
              </a:p>
            </p:txBody>
          </p:sp>
        </p:grpSp>
        <p:sp>
          <p:nvSpPr>
            <p:cNvPr id="116" name="Rectangle 115"/>
            <p:cNvSpPr>
              <a:spLocks noChangeArrowheads="1"/>
            </p:cNvSpPr>
            <p:nvPr/>
          </p:nvSpPr>
          <p:spPr bwMode="auto">
            <a:xfrm>
              <a:off x="7062766" y="5364602"/>
              <a:ext cx="824183"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CHECKLISTS</a:t>
              </a:r>
              <a:endParaRPr kumimoji="0" lang="en-GB" altLang="en-US" sz="9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17" name="Picture 3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0394"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117"/>
            <p:cNvSpPr/>
            <p:nvPr/>
          </p:nvSpPr>
          <p:spPr>
            <a:xfrm>
              <a:off x="6003245" y="5547959"/>
              <a:ext cx="944563"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Phase-exit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Review Checklist</a:t>
              </a:r>
            </a:p>
          </p:txBody>
        </p:sp>
        <p:pic>
          <p:nvPicPr>
            <p:cNvPr id="119"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5157" y="6017066"/>
              <a:ext cx="836612"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Rectangle 119"/>
            <p:cNvSpPr>
              <a:spLocks noChangeArrowheads="1"/>
            </p:cNvSpPr>
            <p:nvPr/>
          </p:nvSpPr>
          <p:spPr bwMode="auto">
            <a:xfrm>
              <a:off x="6103143" y="6017065"/>
              <a:ext cx="700317"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1"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2094" y="6005954"/>
              <a:ext cx="835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121"/>
            <p:cNvSpPr>
              <a:spLocks noChangeArrowheads="1"/>
            </p:cNvSpPr>
            <p:nvPr/>
          </p:nvSpPr>
          <p:spPr bwMode="auto">
            <a:xfrm>
              <a:off x="6947808" y="6017065"/>
              <a:ext cx="83343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Checklist</a:t>
              </a:r>
            </a:p>
          </p:txBody>
        </p:sp>
        <p:pic>
          <p:nvPicPr>
            <p:cNvPr id="123"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9558"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123"/>
            <p:cNvSpPr>
              <a:spLocks noChangeArrowheads="1"/>
            </p:cNvSpPr>
            <p:nvPr/>
          </p:nvSpPr>
          <p:spPr bwMode="auto">
            <a:xfrm>
              <a:off x="6849383" y="5547959"/>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Review Checklist</a:t>
              </a:r>
            </a:p>
          </p:txBody>
        </p:sp>
        <p:sp>
          <p:nvSpPr>
            <p:cNvPr id="125" name="Rectangle 193"/>
            <p:cNvSpPr>
              <a:spLocks noChangeArrowheads="1"/>
            </p:cNvSpPr>
            <p:nvPr/>
          </p:nvSpPr>
          <p:spPr bwMode="auto">
            <a:xfrm>
              <a:off x="2351059" y="2729813"/>
              <a:ext cx="1414463"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 PLANS</a:t>
              </a:r>
            </a:p>
          </p:txBody>
        </p:sp>
        <p:sp>
          <p:nvSpPr>
            <p:cNvPr id="126" name="Rectangle 215"/>
            <p:cNvSpPr>
              <a:spLocks noChangeArrowheads="1"/>
            </p:cNvSpPr>
            <p:nvPr/>
          </p:nvSpPr>
          <p:spPr bwMode="auto">
            <a:xfrm>
              <a:off x="1599985" y="1615325"/>
              <a:ext cx="2952328" cy="1331589"/>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27"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1732" y="5999604"/>
              <a:ext cx="8350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Rectangle 226"/>
            <p:cNvSpPr>
              <a:spLocks noChangeArrowheads="1"/>
            </p:cNvSpPr>
            <p:nvPr/>
          </p:nvSpPr>
          <p:spPr bwMode="auto">
            <a:xfrm>
              <a:off x="7814583" y="6012305"/>
              <a:ext cx="911225"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Implementation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9"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194" y="5545577"/>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228"/>
            <p:cNvSpPr>
              <a:spLocks noChangeArrowheads="1"/>
            </p:cNvSpPr>
            <p:nvPr/>
          </p:nvSpPr>
          <p:spPr bwMode="auto">
            <a:xfrm>
              <a:off x="7759021" y="5548754"/>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Stakeholders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grpSp>
          <p:nvGrpSpPr>
            <p:cNvPr id="131" name="Group 130"/>
            <p:cNvGrpSpPr/>
            <p:nvPr/>
          </p:nvGrpSpPr>
          <p:grpSpPr>
            <a:xfrm>
              <a:off x="1683055" y="1674631"/>
              <a:ext cx="2821907" cy="1046874"/>
              <a:chOff x="2326156" y="1328067"/>
              <a:chExt cx="2821907" cy="1046874"/>
            </a:xfrm>
          </p:grpSpPr>
          <p:grpSp>
            <p:nvGrpSpPr>
              <p:cNvPr id="242" name="Group 144"/>
              <p:cNvGrpSpPr>
                <a:grpSpLocks/>
              </p:cNvGrpSpPr>
              <p:nvPr/>
            </p:nvGrpSpPr>
            <p:grpSpPr bwMode="auto">
              <a:xfrm>
                <a:off x="3286403" y="1328068"/>
                <a:ext cx="815975" cy="509526"/>
                <a:chOff x="2580777" y="3552596"/>
                <a:chExt cx="835601" cy="440587"/>
              </a:xfrm>
            </p:grpSpPr>
            <p:pic>
              <p:nvPicPr>
                <p:cNvPr id="258"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Rectangle 146"/>
                <p:cNvSpPr>
                  <a:spLocks noChangeArrowheads="1"/>
                </p:cNvSpPr>
                <p:nvPr/>
              </p:nvSpPr>
              <p:spPr bwMode="auto">
                <a:xfrm>
                  <a:off x="2585635" y="3552596"/>
                  <a:ext cx="825883"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Change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3" name="Group 150"/>
              <p:cNvGrpSpPr>
                <a:grpSpLocks/>
              </p:cNvGrpSpPr>
              <p:nvPr/>
            </p:nvGrpSpPr>
            <p:grpSpPr bwMode="auto">
              <a:xfrm>
                <a:off x="2348191" y="1328067"/>
                <a:ext cx="835025" cy="513200"/>
                <a:chOff x="2422510" y="3039070"/>
                <a:chExt cx="835601" cy="443233"/>
              </a:xfrm>
            </p:grpSpPr>
            <p:pic>
              <p:nvPicPr>
                <p:cNvPr id="256"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7" name="Rectangle 152"/>
                <p:cNvSpPr>
                  <a:spLocks noChangeArrowheads="1"/>
                </p:cNvSpPr>
                <p:nvPr/>
              </p:nvSpPr>
              <p:spPr bwMode="auto">
                <a:xfrm>
                  <a:off x="2457078" y="3039070"/>
                  <a:ext cx="765727" cy="3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Requirements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4" name="Group 167"/>
              <p:cNvGrpSpPr>
                <a:grpSpLocks/>
              </p:cNvGrpSpPr>
              <p:nvPr/>
            </p:nvGrpSpPr>
            <p:grpSpPr bwMode="auto">
              <a:xfrm>
                <a:off x="4232074" y="1332451"/>
                <a:ext cx="854556" cy="505152"/>
                <a:chOff x="4334205" y="2292186"/>
                <a:chExt cx="854837" cy="388703"/>
              </a:xfrm>
            </p:grpSpPr>
            <p:pic>
              <p:nvPicPr>
                <p:cNvPr id="254"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5" name="Rectangle 169"/>
                <p:cNvSpPr>
                  <a:spLocks noChangeArrowheads="1"/>
                </p:cNvSpPr>
                <p:nvPr/>
              </p:nvSpPr>
              <p:spPr bwMode="auto">
                <a:xfrm>
                  <a:off x="4334205" y="2292186"/>
                  <a:ext cx="8531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5" name="Group 144"/>
              <p:cNvGrpSpPr>
                <a:grpSpLocks/>
              </p:cNvGrpSpPr>
              <p:nvPr/>
            </p:nvGrpSpPr>
            <p:grpSpPr bwMode="auto">
              <a:xfrm>
                <a:off x="3264368" y="1861739"/>
                <a:ext cx="815975" cy="509527"/>
                <a:chOff x="2580777" y="3552596"/>
                <a:chExt cx="835601" cy="440588"/>
              </a:xfrm>
            </p:grpSpPr>
            <p:pic>
              <p:nvPicPr>
                <p:cNvPr id="252"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 name="Rectangle 146"/>
                <p:cNvSpPr>
                  <a:spLocks noChangeArrowheads="1"/>
                </p:cNvSpPr>
                <p:nvPr/>
              </p:nvSpPr>
              <p:spPr bwMode="auto">
                <a:xfrm>
                  <a:off x="2618855" y="3552596"/>
                  <a:ext cx="759444"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6" name="Group 150"/>
              <p:cNvGrpSpPr>
                <a:grpSpLocks/>
              </p:cNvGrpSpPr>
              <p:nvPr/>
            </p:nvGrpSpPr>
            <p:grpSpPr bwMode="auto">
              <a:xfrm>
                <a:off x="2326156" y="1861742"/>
                <a:ext cx="835025" cy="513199"/>
                <a:chOff x="2422510" y="3039071"/>
                <a:chExt cx="835601" cy="443232"/>
              </a:xfrm>
            </p:grpSpPr>
            <p:pic>
              <p:nvPicPr>
                <p:cNvPr id="250"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 name="Rectangle 152"/>
                <p:cNvSpPr>
                  <a:spLocks noChangeArrowheads="1"/>
                </p:cNvSpPr>
                <p:nvPr/>
              </p:nvSpPr>
              <p:spPr bwMode="auto">
                <a:xfrm>
                  <a:off x="2468883" y="3039071"/>
                  <a:ext cx="742118" cy="3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7" name="Group 167"/>
              <p:cNvGrpSpPr>
                <a:grpSpLocks/>
              </p:cNvGrpSpPr>
              <p:nvPr/>
            </p:nvGrpSpPr>
            <p:grpSpPr bwMode="auto">
              <a:xfrm>
                <a:off x="4142594" y="1866123"/>
                <a:ext cx="1005469" cy="505152"/>
                <a:chOff x="4266735" y="2292186"/>
                <a:chExt cx="1005799" cy="388703"/>
              </a:xfrm>
            </p:grpSpPr>
            <p:pic>
              <p:nvPicPr>
                <p:cNvPr id="248"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Rectangle 169"/>
                <p:cNvSpPr>
                  <a:spLocks noChangeArrowheads="1"/>
                </p:cNvSpPr>
                <p:nvPr/>
              </p:nvSpPr>
              <p:spPr bwMode="auto">
                <a:xfrm>
                  <a:off x="4266735" y="2292186"/>
                  <a:ext cx="10057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Communications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grpSp>
          <p:nvGrpSpPr>
            <p:cNvPr id="132" name="Group 150"/>
            <p:cNvGrpSpPr>
              <a:grpSpLocks/>
            </p:cNvGrpSpPr>
            <p:nvPr/>
          </p:nvGrpSpPr>
          <p:grpSpPr bwMode="auto">
            <a:xfrm>
              <a:off x="1598483" y="3018103"/>
              <a:ext cx="835025" cy="414338"/>
              <a:chOff x="2422510" y="3068639"/>
              <a:chExt cx="835601" cy="413664"/>
            </a:xfrm>
          </p:grpSpPr>
          <p:pic>
            <p:nvPicPr>
              <p:cNvPr id="240"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 name="Rectangle 152"/>
              <p:cNvSpPr>
                <a:spLocks noChangeArrowheads="1"/>
              </p:cNvSpPr>
              <p:nvPr/>
            </p:nvSpPr>
            <p:spPr bwMode="auto">
              <a:xfrm>
                <a:off x="2492491" y="3080035"/>
                <a:ext cx="694899"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Outsourcing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33" name="Group 167"/>
            <p:cNvGrpSpPr>
              <a:grpSpLocks/>
            </p:cNvGrpSpPr>
            <p:nvPr/>
          </p:nvGrpSpPr>
          <p:grpSpPr bwMode="auto">
            <a:xfrm>
              <a:off x="3668684" y="3000393"/>
              <a:ext cx="874713" cy="452985"/>
              <a:chOff x="4314042" y="2287297"/>
              <a:chExt cx="875001" cy="453988"/>
            </a:xfrm>
          </p:grpSpPr>
          <p:pic>
            <p:nvPicPr>
              <p:cNvPr id="238"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 name="Rectangle 169"/>
              <p:cNvSpPr>
                <a:spLocks noChangeArrowheads="1"/>
              </p:cNvSpPr>
              <p:nvPr/>
            </p:nvSpPr>
            <p:spPr bwMode="auto">
              <a:xfrm>
                <a:off x="4314042" y="2287297"/>
                <a:ext cx="853199" cy="4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sp>
          <p:nvSpPr>
            <p:cNvPr id="134" name="Rectangle 133"/>
            <p:cNvSpPr>
              <a:spLocks noChangeArrowheads="1"/>
            </p:cNvSpPr>
            <p:nvPr/>
          </p:nvSpPr>
          <p:spPr bwMode="auto">
            <a:xfrm>
              <a:off x="491445" y="5383652"/>
              <a:ext cx="1865313" cy="1100980"/>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147" name="Rectangle 215"/>
            <p:cNvSpPr>
              <a:spLocks noChangeArrowheads="1"/>
            </p:cNvSpPr>
            <p:nvPr/>
          </p:nvSpPr>
          <p:spPr bwMode="auto">
            <a:xfrm>
              <a:off x="5953139" y="5383656"/>
              <a:ext cx="2892622" cy="1213698"/>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48"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3458250"/>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ectangle 286"/>
            <p:cNvSpPr>
              <a:spLocks noChangeArrowheads="1"/>
            </p:cNvSpPr>
            <p:nvPr/>
          </p:nvSpPr>
          <p:spPr bwMode="auto">
            <a:xfrm>
              <a:off x="5963066" y="2764253"/>
              <a:ext cx="1024721"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REPORTS</a:t>
              </a:r>
            </a:p>
          </p:txBody>
        </p:sp>
        <p:pic>
          <p:nvPicPr>
            <p:cNvPr id="1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0471" y="3923881"/>
              <a:ext cx="815886" cy="403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56872" y="3450373"/>
              <a:ext cx="815886" cy="3775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292"/>
            <p:cNvSpPr>
              <a:spLocks noChangeArrowheads="1"/>
            </p:cNvSpPr>
            <p:nvPr/>
          </p:nvSpPr>
          <p:spPr bwMode="auto">
            <a:xfrm>
              <a:off x="6053707" y="3442670"/>
              <a:ext cx="822214"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Review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 </a:t>
              </a:r>
            </a:p>
          </p:txBody>
        </p:sp>
        <p:sp>
          <p:nvSpPr>
            <p:cNvPr id="160" name="Rectangle 293"/>
            <p:cNvSpPr>
              <a:spLocks noChangeArrowheads="1"/>
            </p:cNvSpPr>
            <p:nvPr/>
          </p:nvSpPr>
          <p:spPr bwMode="auto">
            <a:xfrm>
              <a:off x="6031353" y="3930869"/>
              <a:ext cx="850318"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Status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Report</a:t>
              </a:r>
            </a:p>
          </p:txBody>
        </p:sp>
        <p:pic>
          <p:nvPicPr>
            <p:cNvPr id="16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4768" y="2997262"/>
              <a:ext cx="815886" cy="365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Rectangle 295"/>
            <p:cNvSpPr>
              <a:spLocks noChangeArrowheads="1"/>
            </p:cNvSpPr>
            <p:nvPr/>
          </p:nvSpPr>
          <p:spPr bwMode="auto">
            <a:xfrm>
              <a:off x="5987434" y="2991488"/>
              <a:ext cx="959313"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Progress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p>
          </p:txBody>
        </p:sp>
        <p:sp>
          <p:nvSpPr>
            <p:cNvPr id="171" name="Rectangle 170"/>
            <p:cNvSpPr/>
            <p:nvPr/>
          </p:nvSpPr>
          <p:spPr bwMode="auto">
            <a:xfrm>
              <a:off x="5929721" y="3998717"/>
              <a:ext cx="1074737" cy="377488"/>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72"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4026524"/>
              <a:ext cx="814865" cy="4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 name="Rectangle 304"/>
            <p:cNvSpPr>
              <a:spLocks noChangeArrowheads="1"/>
            </p:cNvSpPr>
            <p:nvPr/>
          </p:nvSpPr>
          <p:spPr bwMode="auto">
            <a:xfrm>
              <a:off x="4931084" y="4036281"/>
              <a:ext cx="76126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 Form</a:t>
              </a:r>
            </a:p>
          </p:txBody>
        </p:sp>
        <p:pic>
          <p:nvPicPr>
            <p:cNvPr id="19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00944" y="2982131"/>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Rectangle 306"/>
            <p:cNvSpPr>
              <a:spLocks noChangeArrowheads="1"/>
            </p:cNvSpPr>
            <p:nvPr/>
          </p:nvSpPr>
          <p:spPr bwMode="auto">
            <a:xfrm>
              <a:off x="4968747" y="3463916"/>
              <a:ext cx="70031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Minutes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Of Meetings</a:t>
              </a:r>
            </a:p>
          </p:txBody>
        </p:sp>
        <p:sp>
          <p:nvSpPr>
            <p:cNvPr id="201" name="Rectangle 307"/>
            <p:cNvSpPr>
              <a:spLocks noChangeArrowheads="1"/>
            </p:cNvSpPr>
            <p:nvPr/>
          </p:nvSpPr>
          <p:spPr bwMode="auto">
            <a:xfrm>
              <a:off x="5025765" y="2991087"/>
              <a:ext cx="58628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Agendas</a:t>
              </a:r>
            </a:p>
          </p:txBody>
        </p:sp>
        <p:sp>
          <p:nvSpPr>
            <p:cNvPr id="222" name="Rectangle 221"/>
            <p:cNvSpPr/>
            <p:nvPr/>
          </p:nvSpPr>
          <p:spPr bwMode="auto">
            <a:xfrm>
              <a:off x="4781539" y="2756204"/>
              <a:ext cx="1074737" cy="1190755"/>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223" name="Rectangle 314"/>
            <p:cNvSpPr>
              <a:spLocks noChangeArrowheads="1"/>
            </p:cNvSpPr>
            <p:nvPr/>
          </p:nvSpPr>
          <p:spPr bwMode="auto">
            <a:xfrm>
              <a:off x="4850783" y="2763995"/>
              <a:ext cx="936247"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 DOCS</a:t>
              </a:r>
            </a:p>
          </p:txBody>
        </p:sp>
        <p:cxnSp>
          <p:nvCxnSpPr>
            <p:cNvPr id="224" name="Straight Connector 223"/>
            <p:cNvCxnSpPr/>
            <p:nvPr/>
          </p:nvCxnSpPr>
          <p:spPr bwMode="auto">
            <a:xfrm>
              <a:off x="6467142" y="4380150"/>
              <a:ext cx="3635" cy="27001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5" name="Group 224"/>
            <p:cNvGrpSpPr/>
            <p:nvPr/>
          </p:nvGrpSpPr>
          <p:grpSpPr>
            <a:xfrm>
              <a:off x="354348" y="4554915"/>
              <a:ext cx="8307406" cy="607213"/>
              <a:chOff x="266700" y="331447"/>
              <a:chExt cx="8307406" cy="607213"/>
            </a:xfrm>
          </p:grpSpPr>
          <p:pic>
            <p:nvPicPr>
              <p:cNvPr id="226" name="Picture 5" descr="\\NET1.cec.eu.int\HOMES\109\mialexa\Desktop\Image updates\Closing2.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23606" y="357092"/>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3" descr="\\NET1.cec.eu.int\HOMES\109\mialexa\Desktop\Image updates\planning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357092"/>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 descr="\\NET1.cec.eu.int\HOMES\109\mialexa\Desktop\Image updates\Initiating1.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97323" y="357092"/>
                <a:ext cx="1427998"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29" name="Group 228"/>
              <p:cNvGrpSpPr/>
              <p:nvPr/>
            </p:nvGrpSpPr>
            <p:grpSpPr>
              <a:xfrm>
                <a:off x="3779912" y="357092"/>
                <a:ext cx="4078652" cy="252000"/>
                <a:chOff x="3779912" y="690539"/>
                <a:chExt cx="4078652" cy="252000"/>
              </a:xfrm>
            </p:grpSpPr>
            <p:pic>
              <p:nvPicPr>
                <p:cNvPr id="236"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0" name="Picture 6" descr="\\NET1.cec.eu.int\HOMES\109\mialexa\Desktop\Image updates\M&amp;C.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49170"/>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231" name="Rectangle 230"/>
              <p:cNvSpPr/>
              <p:nvPr/>
            </p:nvSpPr>
            <p:spPr>
              <a:xfrm>
                <a:off x="643176" y="344593"/>
                <a:ext cx="7927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Initiating</a:t>
                </a:r>
              </a:p>
            </p:txBody>
          </p:sp>
          <p:sp>
            <p:nvSpPr>
              <p:cNvPr id="232" name="Rectangle 231"/>
              <p:cNvSpPr/>
              <p:nvPr/>
            </p:nvSpPr>
            <p:spPr>
              <a:xfrm>
                <a:off x="2379760" y="344593"/>
                <a:ext cx="775029"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Planning</a:t>
                </a:r>
              </a:p>
            </p:txBody>
          </p:sp>
          <p:sp>
            <p:nvSpPr>
              <p:cNvPr id="233" name="Rectangle 232"/>
              <p:cNvSpPr/>
              <p:nvPr/>
            </p:nvSpPr>
            <p:spPr>
              <a:xfrm>
                <a:off x="5015716" y="344185"/>
                <a:ext cx="1474788" cy="30199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Executing</a:t>
                </a:r>
              </a:p>
            </p:txBody>
          </p:sp>
          <p:sp>
            <p:nvSpPr>
              <p:cNvPr id="234" name="Rectangle 233"/>
              <p:cNvSpPr/>
              <p:nvPr/>
            </p:nvSpPr>
            <p:spPr>
              <a:xfrm>
                <a:off x="7861872" y="331447"/>
                <a:ext cx="6826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Closing</a:t>
                </a:r>
              </a:p>
            </p:txBody>
          </p:sp>
          <p:sp>
            <p:nvSpPr>
              <p:cNvPr id="235" name="Rectangle 234"/>
              <p:cNvSpPr/>
              <p:nvPr/>
            </p:nvSpPr>
            <p:spPr>
              <a:xfrm>
                <a:off x="3741876" y="636670"/>
                <a:ext cx="1400243"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Monitor &amp; Control</a:t>
                </a:r>
              </a:p>
            </p:txBody>
          </p:sp>
        </p:grpSp>
      </p:grpSp>
      <p:sp>
        <p:nvSpPr>
          <p:cNvPr id="290" name="Rectangle 289">
            <a:extLst>
              <a:ext uri="{C183D7F6-B498-43B3-948B-1728B52AA6E4}">
                <adec:decorative xmlns:adec="http://schemas.microsoft.com/office/drawing/2017/decorative" val="1"/>
              </a:ext>
            </a:extLst>
          </p:cNvPr>
          <p:cNvSpPr/>
          <p:nvPr/>
        </p:nvSpPr>
        <p:spPr>
          <a:xfrm>
            <a:off x="1104042" y="3470584"/>
            <a:ext cx="7088083" cy="12812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1" name="Rectangle 290">
            <a:extLst>
              <a:ext uri="{C183D7F6-B498-43B3-948B-1728B52AA6E4}">
                <adec:decorative xmlns:adec="http://schemas.microsoft.com/office/drawing/2017/decorative" val="1"/>
              </a:ext>
            </a:extLst>
          </p:cNvPr>
          <p:cNvSpPr/>
          <p:nvPr/>
        </p:nvSpPr>
        <p:spPr>
          <a:xfrm>
            <a:off x="2460172" y="532151"/>
            <a:ext cx="4422766" cy="24911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2" name="Rectangle 291">
            <a:extLst>
              <a:ext uri="{C183D7F6-B498-43B3-948B-1728B52AA6E4}">
                <adec:decorative xmlns:adec="http://schemas.microsoft.com/office/drawing/2017/decorative" val="1"/>
              </a:ext>
            </a:extLst>
          </p:cNvPr>
          <p:cNvSpPr/>
          <p:nvPr/>
        </p:nvSpPr>
        <p:spPr>
          <a:xfrm rot="5400000">
            <a:off x="1430711" y="1998861"/>
            <a:ext cx="487199" cy="156904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3" name="Rectangle 292">
            <a:extLst>
              <a:ext uri="{C183D7F6-B498-43B3-948B-1728B52AA6E4}">
                <adec:decorative xmlns:adec="http://schemas.microsoft.com/office/drawing/2017/decorative" val="1"/>
              </a:ext>
            </a:extLst>
          </p:cNvPr>
          <p:cNvSpPr/>
          <p:nvPr/>
        </p:nvSpPr>
        <p:spPr>
          <a:xfrm rot="5400000">
            <a:off x="1462812" y="1912539"/>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5" name="Rectangle 294">
            <a:extLst>
              <a:ext uri="{C183D7F6-B498-43B3-948B-1728B52AA6E4}">
                <adec:decorative xmlns:adec="http://schemas.microsoft.com/office/drawing/2017/decorative" val="1"/>
              </a:ext>
            </a:extLst>
          </p:cNvPr>
          <p:cNvSpPr/>
          <p:nvPr/>
        </p:nvSpPr>
        <p:spPr>
          <a:xfrm rot="10800000">
            <a:off x="2103023" y="526204"/>
            <a:ext cx="358924" cy="202190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Tree>
    <p:extLst>
      <p:ext uri="{BB962C8B-B14F-4D97-AF65-F5344CB8AC3E}">
        <p14:creationId xmlns:p14="http://schemas.microsoft.com/office/powerpoint/2010/main" val="179319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3794A-EFE3-F44F-828A-2529EF87D957}"/>
              </a:ext>
            </a:extLst>
          </p:cNvPr>
          <p:cNvSpPr>
            <a:spLocks noGrp="1"/>
          </p:cNvSpPr>
          <p:nvPr>
            <p:ph type="title"/>
          </p:nvPr>
        </p:nvSpPr>
        <p:spPr/>
        <p:txBody>
          <a:bodyPr/>
          <a:lstStyle/>
          <a:p>
            <a:r>
              <a:rPr lang="en-US"/>
              <a:t>Constraints of a Project</a:t>
            </a:r>
            <a:endParaRPr lang="en-GB"/>
          </a:p>
        </p:txBody>
      </p:sp>
      <p:graphicFrame>
        <p:nvGraphicFramePr>
          <p:cNvPr id="8" name="Tijdelijke aanduiding voor inhoud 4" descr="A circular diagram illustrating project constraints. At the center, a red circle labeled 'Constraints' is connected to six surrounding circles. These surrounding circles represent key constraint factors: 'Schedule' (green), 'Resources' (green), 'Budget' (green), 'Quality' (blue-green), 'Scope' (blue), and 'Risk' (purple). Each constraint is connected to the central circle, symbolizing their interdependence in project management.">
            <a:extLst>
              <a:ext uri="{FF2B5EF4-FFF2-40B4-BE49-F238E27FC236}">
                <a16:creationId xmlns:a16="http://schemas.microsoft.com/office/drawing/2014/main" id="{08DE9513-038A-6045-A5F1-D6EA961AEAE7}"/>
              </a:ext>
            </a:extLst>
          </p:cNvPr>
          <p:cNvGraphicFramePr>
            <a:graphicFrameLocks noGrp="1"/>
          </p:cNvGraphicFramePr>
          <p:nvPr>
            <p:ph idx="1"/>
            <p:extLst>
              <p:ext uri="{D42A27DB-BD31-4B8C-83A1-F6EECF244321}">
                <p14:modId xmlns:p14="http://schemas.microsoft.com/office/powerpoint/2010/main" val="1974724088"/>
              </p:ext>
            </p:extLst>
          </p:nvPr>
        </p:nvGraphicFramePr>
        <p:xfrm>
          <a:off x="250825" y="650150"/>
          <a:ext cx="8605792" cy="4104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23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D7F0B3-3CE1-0C42-B9B9-D4C66794BFBB}"/>
              </a:ext>
            </a:extLst>
          </p:cNvPr>
          <p:cNvSpPr>
            <a:spLocks noGrp="1"/>
          </p:cNvSpPr>
          <p:nvPr>
            <p:ph type="title"/>
          </p:nvPr>
        </p:nvSpPr>
        <p:spPr/>
        <p:txBody>
          <a:bodyPr/>
          <a:lstStyle/>
          <a:p>
            <a:r>
              <a:rPr lang="en-GB">
                <a:solidFill>
                  <a:schemeClr val="bg1"/>
                </a:solidFill>
              </a:rPr>
              <a:t>Wrap-up</a:t>
            </a:r>
          </a:p>
        </p:txBody>
      </p:sp>
    </p:spTree>
    <p:extLst>
      <p:ext uri="{BB962C8B-B14F-4D97-AF65-F5344CB8AC3E}">
        <p14:creationId xmlns:p14="http://schemas.microsoft.com/office/powerpoint/2010/main" val="27551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
            <a:ext cx="7175499" cy="524190"/>
          </a:xfrm>
        </p:spPr>
        <p:txBody>
          <a:bodyPr/>
          <a:lstStyle/>
          <a:p>
            <a:r>
              <a:rPr lang="en-GB"/>
              <a:t>Course End: Lessons Learned (&amp; Shared)</a:t>
            </a:r>
          </a:p>
        </p:txBody>
      </p:sp>
      <p:sp>
        <p:nvSpPr>
          <p:cNvPr id="149506" name="Rectangle 2"/>
          <p:cNvSpPr>
            <a:spLocks noGrp="1" noChangeArrowheads="1"/>
          </p:cNvSpPr>
          <p:nvPr>
            <p:ph idx="1"/>
          </p:nvPr>
        </p:nvSpPr>
        <p:spPr/>
        <p:txBody>
          <a:bodyPr/>
          <a:lstStyle/>
          <a:p>
            <a:r>
              <a:rPr lang="en-GB"/>
              <a:t>What are your top 3 learnings?</a:t>
            </a:r>
          </a:p>
          <a:p>
            <a:r>
              <a:rPr lang="en-GB"/>
              <a:t>Which aspects of this course were delivered effectively?</a:t>
            </a:r>
          </a:p>
          <a:p>
            <a:r>
              <a:rPr lang="en-GB"/>
              <a:t>How can this course be improved?</a:t>
            </a:r>
          </a:p>
        </p:txBody>
      </p:sp>
    </p:spTree>
    <p:extLst>
      <p:ext uri="{BB962C8B-B14F-4D97-AF65-F5344CB8AC3E}">
        <p14:creationId xmlns:p14="http://schemas.microsoft.com/office/powerpoint/2010/main" val="17127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M² - Powering your projects"/>
          <p:cNvPicPr>
            <a:picLocks noGrp="1" noChangeAspect="1"/>
          </p:cNvPicPr>
          <p:nvPr>
            <p:ph idx="4294967295"/>
          </p:nvPr>
        </p:nvPicPr>
        <p:blipFill rotWithShape="1">
          <a:blip r:embed="rId2" cstate="hqprint">
            <a:extLst>
              <a:ext uri="{28A0092B-C50C-407E-A947-70E740481C1C}">
                <a14:useLocalDpi xmlns:a14="http://schemas.microsoft.com/office/drawing/2010/main"/>
              </a:ext>
            </a:extLst>
          </a:blip>
          <a:srcRect/>
          <a:stretch/>
        </p:blipFill>
        <p:spPr>
          <a:xfrm rot="21211783">
            <a:off x="2115534" y="2030196"/>
            <a:ext cx="4405912" cy="683993"/>
          </a:xfrm>
          <a:prstGeom prst="rect">
            <a:avLst/>
          </a:prstGeom>
        </p:spPr>
      </p:pic>
      <p:sp>
        <p:nvSpPr>
          <p:cNvPr id="6" name="Rectangle 5">
            <a:extLst>
              <a:ext uri="{C183D7F6-B498-43B3-948B-1728B52AA6E4}">
                <adec:decorative xmlns:adec="http://schemas.microsoft.com/office/drawing/2017/decorative" val="1"/>
              </a:ext>
            </a:extLst>
          </p:cNvPr>
          <p:cNvSpPr/>
          <p:nvPr/>
        </p:nvSpPr>
        <p:spPr>
          <a:xfrm rot="21211783">
            <a:off x="1849933" y="1821304"/>
            <a:ext cx="4937114" cy="1101777"/>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7" name="Title 6"/>
          <p:cNvSpPr txBox="1">
            <a:spLocks noGrp="1"/>
          </p:cNvSpPr>
          <p:nvPr>
            <p:ph type="title" idx="4294967295"/>
          </p:nvPr>
        </p:nvSpPr>
        <p:spPr>
          <a:xfrm>
            <a:off x="2416795" y="3942412"/>
            <a:ext cx="4310411"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You are using PM² for your project? We would like to hear about 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hlinkClick r:id="rId3"/>
              </a:rPr>
              <a:t>Contact Us</a:t>
            </a:r>
            <a:endParaRPr kumimoji="0" lang="en-US" sz="12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19515332"/>
      </p:ext>
    </p:extLst>
  </p:cSld>
  <p:clrMapOvr>
    <a:masterClrMapping/>
  </p:clrMapOvr>
  <p:transition>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C86E9-20CA-C84B-8085-094DB7CCEAB3}"/>
              </a:ext>
            </a:extLst>
          </p:cNvPr>
          <p:cNvSpPr>
            <a:spLocks noGrp="1"/>
          </p:cNvSpPr>
          <p:nvPr>
            <p:ph type="title"/>
          </p:nvPr>
        </p:nvSpPr>
        <p:spPr/>
        <p:txBody>
          <a:bodyPr/>
          <a:lstStyle/>
          <a:p>
            <a:r>
              <a:rPr lang="en-US"/>
              <a:t>Project Outputs, Outcomes, Benefits</a:t>
            </a:r>
            <a:endParaRPr lang="en-GB"/>
          </a:p>
        </p:txBody>
      </p:sp>
      <p:sp>
        <p:nvSpPr>
          <p:cNvPr id="9" name="Tijdelijke aanduiding voor inhoud 8">
            <a:extLst>
              <a:ext uri="{FF2B5EF4-FFF2-40B4-BE49-F238E27FC236}">
                <a16:creationId xmlns:a16="http://schemas.microsoft.com/office/drawing/2014/main" id="{AADD47AD-401A-ED4E-86C4-37683DAD228D}"/>
              </a:ext>
            </a:extLst>
          </p:cNvPr>
          <p:cNvSpPr>
            <a:spLocks noGrp="1"/>
          </p:cNvSpPr>
          <p:nvPr>
            <p:ph idx="1"/>
          </p:nvPr>
        </p:nvSpPr>
        <p:spPr/>
        <p:txBody>
          <a:bodyPr/>
          <a:lstStyle/>
          <a:p>
            <a:pPr marL="0" indent="0" algn="ctr">
              <a:buNone/>
            </a:pPr>
            <a:r>
              <a:rPr lang="en-GB" dirty="0"/>
              <a:t>Project deliverables or outputs are merely a means to an end.</a:t>
            </a:r>
          </a:p>
          <a:p>
            <a:pPr marL="0" indent="0" algn="ctr">
              <a:buNone/>
            </a:pPr>
            <a:r>
              <a:rPr lang="en-GB" sz="1800" dirty="0">
                <a:effectLst/>
                <a:ea typeface="PMingLiU" panose="02020500000000000000" pitchFamily="18" charset="-120"/>
                <a:cs typeface="Times New Roman" panose="02020603050405020304" pitchFamily="18" charset="0"/>
              </a:rPr>
              <a:t>The real purpose of a project is to achieve given outcomes that will yield measurable benefits</a:t>
            </a:r>
            <a:r>
              <a:rPr lang="en-GB" dirty="0"/>
              <a:t>. </a:t>
            </a:r>
          </a:p>
          <a:p>
            <a:pPr marL="0" indent="0">
              <a:buNone/>
            </a:pPr>
            <a:endParaRPr lang="en-GB" dirty="0"/>
          </a:p>
          <a:p>
            <a:pPr marL="0" indent="0">
              <a:buNone/>
            </a:pPr>
            <a:endParaRPr lang="en-GB" dirty="0"/>
          </a:p>
          <a:p>
            <a:pPr marL="0" indent="0">
              <a:buNone/>
            </a:pPr>
            <a:endParaRPr lang="en-GB" dirty="0"/>
          </a:p>
          <a:p>
            <a:pPr marL="0" indent="0">
              <a:buNone/>
            </a:pPr>
            <a:r>
              <a:rPr lang="en-GB" dirty="0"/>
              <a:t>Note that project outcomes and benefits are often realised only after the project has closed.</a:t>
            </a:r>
          </a:p>
          <a:p>
            <a:endParaRPr lang="en-GB" dirty="0"/>
          </a:p>
        </p:txBody>
      </p:sp>
      <p:pic>
        <p:nvPicPr>
          <p:cNvPr id="212994" name="Picture 2" descr="A linear flow diagram representing the progression from a project to its benefits. The diagram consists of four blue rectangular boxes connected by arrows. The first box is labeled 'Project,' followed by a double-chevron arrow pointing to 'Outputs.' A single rightward arrow then leads to 'Outcomes,' followed by another rightward arrow pointing to 'Benefits.' This illustrates the sequential relationship between project execution, its immediate outputs, the resulting outcomes, and the final benefi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2276316"/>
            <a:ext cx="8259926" cy="6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3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FEB942-B4F3-FB4B-87D9-CA58B41C33A2}"/>
              </a:ext>
            </a:extLst>
          </p:cNvPr>
          <p:cNvSpPr>
            <a:spLocks noGrp="1"/>
          </p:cNvSpPr>
          <p:nvPr>
            <p:ph type="title"/>
          </p:nvPr>
        </p:nvSpPr>
        <p:spPr/>
        <p:txBody>
          <a:bodyPr/>
          <a:lstStyle/>
          <a:p>
            <a:r>
              <a:rPr lang="en-GB" dirty="0">
                <a:solidFill>
                  <a:schemeClr val="tx1"/>
                </a:solidFill>
              </a:rPr>
              <a:t>Why do we do Projects?</a:t>
            </a:r>
          </a:p>
        </p:txBody>
      </p:sp>
      <p:sp>
        <p:nvSpPr>
          <p:cNvPr id="2" name="AutoShape 2" descr="Image result for project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dirty="0">
              <a:latin typeface="Calibri Light" panose="020F0302020204030204" pitchFamily="34" charset="0"/>
              <a:cs typeface="Calibri Light" panose="020F0302020204030204" pitchFamily="34" charset="0"/>
            </a:endParaRPr>
          </a:p>
        </p:txBody>
      </p:sp>
      <p:sp>
        <p:nvSpPr>
          <p:cNvPr id="3" name="AutoShape 4" descr="Image result for projects"/>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200" dirty="0">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57200" y="1200152"/>
            <a:ext cx="4214692" cy="3394075"/>
          </a:xfrm>
        </p:spPr>
        <p:txBody>
          <a:bodyPr/>
          <a:lstStyle/>
          <a:p>
            <a:r>
              <a:rPr lang="en-GB" dirty="0">
                <a:solidFill>
                  <a:schemeClr val="tx1"/>
                </a:solidFill>
              </a:rPr>
              <a:t>Projects deliver Outputs (deliverables) that deliver a change (social, commercial, operational, etc.)</a:t>
            </a:r>
          </a:p>
          <a:p>
            <a:r>
              <a:rPr lang="en-GB" dirty="0">
                <a:solidFill>
                  <a:schemeClr val="tx1"/>
                </a:solidFill>
              </a:rPr>
              <a:t>These changes generate outcomes for the beneficiaries or users.</a:t>
            </a:r>
          </a:p>
          <a:p>
            <a:r>
              <a:rPr lang="en-GB" dirty="0">
                <a:solidFill>
                  <a:schemeClr val="tx1"/>
                </a:solidFill>
              </a:rPr>
              <a:t>On the long term these outcomes produce benefits or impact.</a:t>
            </a:r>
          </a:p>
          <a:p>
            <a:r>
              <a:rPr lang="en-GB" dirty="0">
                <a:solidFill>
                  <a:schemeClr val="tx1"/>
                </a:solidFill>
              </a:rPr>
              <a:t>These benefits realise or support the organisation strategy.</a:t>
            </a:r>
          </a:p>
        </p:txBody>
      </p:sp>
      <p:graphicFrame>
        <p:nvGraphicFramePr>
          <p:cNvPr id="6" name="Diagram 5" descr="Four interlocking circular arrows in blue, green, lime, and orange create a vertical, cyclical flow, symbolizing a continuous process or cycle."/>
          <p:cNvGraphicFramePr/>
          <p:nvPr>
            <p:extLst>
              <p:ext uri="{D42A27DB-BD31-4B8C-83A1-F6EECF244321}">
                <p14:modId xmlns:p14="http://schemas.microsoft.com/office/powerpoint/2010/main" val="3724057588"/>
              </p:ext>
            </p:extLst>
          </p:nvPr>
        </p:nvGraphicFramePr>
        <p:xfrm>
          <a:off x="3783106" y="53022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C6DEDD5C-2578-8F47-A15C-1D75670041E5}"/>
              </a:ext>
            </a:extLst>
          </p:cNvPr>
          <p:cNvSpPr>
            <a:spLocks noGrp="1"/>
          </p:cNvSpPr>
          <p:nvPr>
            <p:ph type="title"/>
          </p:nvPr>
        </p:nvSpPr>
        <p:spPr/>
        <p:txBody>
          <a:bodyPr>
            <a:normAutofit/>
          </a:bodyPr>
          <a:lstStyle/>
          <a:p>
            <a:r>
              <a:rPr lang="en-US"/>
              <a:t>Portfolio, </a:t>
            </a:r>
            <a:r>
              <a:rPr lang="en-US" err="1"/>
              <a:t>Programme</a:t>
            </a:r>
            <a:r>
              <a:rPr lang="en-US"/>
              <a:t>, Project Relationship</a:t>
            </a:r>
            <a:endParaRPr lang="en-GB"/>
          </a:p>
        </p:txBody>
      </p:sp>
      <p:grpSp>
        <p:nvGrpSpPr>
          <p:cNvPr id="34" name="Group 33" descr="a structured outline related to strategic planning and its various components. Here are the key sections mentioned:&#10;&#10;Strategic Planning&#10;Strategic Objectives&#10;Operations (Everyday Work)&#10;Portfolio Management&#10;Programme Management&#10;Project Management&#10;Each section likely represents a different aspect of the overall Strategic planning process, from setting objectives to managing daily operations and overseeing portfolios, programs, and projects."/>
          <p:cNvGrpSpPr/>
          <p:nvPr/>
        </p:nvGrpSpPr>
        <p:grpSpPr>
          <a:xfrm>
            <a:off x="287350" y="368210"/>
            <a:ext cx="5302040" cy="3746691"/>
            <a:chOff x="1392358" y="877852"/>
            <a:chExt cx="6099548" cy="4310251"/>
          </a:xfrm>
        </p:grpSpPr>
        <p:pic>
          <p:nvPicPr>
            <p:cNvPr id="35" name="Picture 2" descr="\\NET1.cec.eu.int\HOMES\109\mialexa\Desktop\Image updates\Relationship.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2358" y="877852"/>
              <a:ext cx="6099548" cy="4310251"/>
            </a:xfrm>
            <a:prstGeom prst="rect">
              <a:avLst/>
            </a:prstGeom>
            <a:noFill/>
            <a:extLst>
              <a:ext uri="{909E8E84-426E-40DD-AFC4-6F175D3DCCD1}">
                <a14:hiddenFill xmlns:a14="http://schemas.microsoft.com/office/drawing/2010/main">
                  <a:solidFill>
                    <a:srgbClr val="FFFFFF"/>
                  </a:solidFill>
                </a14:hiddenFill>
              </a:ext>
            </a:extLst>
          </p:spPr>
        </p:pic>
        <p:sp>
          <p:nvSpPr>
            <p:cNvPr id="36" name="AutoShape 155"/>
            <p:cNvSpPr>
              <a:spLocks noChangeArrowheads="1"/>
            </p:cNvSpPr>
            <p:nvPr/>
          </p:nvSpPr>
          <p:spPr bwMode="auto">
            <a:xfrm>
              <a:off x="2479429" y="3343375"/>
              <a:ext cx="1751505" cy="597119"/>
            </a:xfrm>
            <a:prstGeom prst="roundRect">
              <a:avLst>
                <a:gd name="adj" fmla="val 0"/>
              </a:avLst>
            </a:prstGeom>
            <a:solidFill>
              <a:schemeClr val="tx1">
                <a:lumMod val="65000"/>
                <a:lumOff val="35000"/>
              </a:schemeClr>
            </a:solidFill>
            <a:ln w="9525">
              <a:noFill/>
              <a:round/>
              <a:headEnd/>
              <a:tailEnd/>
            </a:ln>
          </p:spPr>
          <p:txBody>
            <a:bodyPr wrap="none"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Light" panose="020F0302020204030204" pitchFamily="34" charset="0"/>
                  <a:ea typeface="ヒラギノ角ゴ Pro W3"/>
                  <a:cs typeface="Calibri Light" panose="020F0302020204030204" pitchFamily="34" charset="0"/>
                </a:rPr>
                <a:t>Operations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Light" panose="020F0302020204030204" pitchFamily="34" charset="0"/>
                  <a:ea typeface="ヒラギノ角ゴ Pro W3"/>
                  <a:cs typeface="Calibri Light" panose="020F0302020204030204" pitchFamily="34" charset="0"/>
                </a:rPr>
                <a:t>(Everyday Work)</a:t>
              </a:r>
              <a:endParaRPr kumimoji="0" lang="en-GB" sz="1200" b="0" i="0" u="none" strike="noStrike" kern="0" cap="none" spc="0" normalizeH="0" baseline="0" noProof="0" dirty="0">
                <a:ln>
                  <a:noFill/>
                </a:ln>
                <a:solidFill>
                  <a:srgbClr val="FFFFFF"/>
                </a:solidFill>
                <a:effectLst/>
                <a:uLnTx/>
                <a:uFillTx/>
                <a:latin typeface="Calibri Light" panose="020F0302020204030204" pitchFamily="34" charset="0"/>
                <a:ea typeface="ヒラギノ角ゴ Pro W3"/>
                <a:cs typeface="Calibri Light" panose="020F0302020204030204" pitchFamily="34" charset="0"/>
              </a:endParaRPr>
            </a:p>
          </p:txBody>
        </p:sp>
        <p:sp>
          <p:nvSpPr>
            <p:cNvPr id="37" name="Text Box 36"/>
            <p:cNvSpPr txBox="1">
              <a:spLocks noChangeArrowheads="1"/>
            </p:cNvSpPr>
            <p:nvPr/>
          </p:nvSpPr>
          <p:spPr bwMode="auto">
            <a:xfrm>
              <a:off x="3452789" y="2477999"/>
              <a:ext cx="2060574" cy="31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1400" baseline="-25000">
                  <a:solidFill>
                    <a:schemeClr val="tx1"/>
                  </a:solidFill>
                  <a:latin typeface="Arial" pitchFamily="34" charset="0"/>
                  <a:ea typeface="MS PGothic" pitchFamily="34" charset="-128"/>
                </a:defRPr>
              </a:lvl1pPr>
              <a:lvl2pPr marL="742950" indent="-285750" eaLnBrk="0" hangingPunct="0">
                <a:defRPr sz="1400" baseline="-25000">
                  <a:solidFill>
                    <a:schemeClr val="tx1"/>
                  </a:solidFill>
                  <a:latin typeface="Arial" pitchFamily="34" charset="0"/>
                  <a:ea typeface="MS PGothic" pitchFamily="34" charset="-128"/>
                </a:defRPr>
              </a:lvl2pPr>
              <a:lvl3pPr marL="1143000" indent="-228600" eaLnBrk="0" hangingPunct="0">
                <a:defRPr sz="1400" baseline="-25000">
                  <a:solidFill>
                    <a:schemeClr val="tx1"/>
                  </a:solidFill>
                  <a:latin typeface="Arial" pitchFamily="34" charset="0"/>
                  <a:ea typeface="MS PGothic" pitchFamily="34" charset="-128"/>
                </a:defRPr>
              </a:lvl3pPr>
              <a:lvl4pPr marL="1600200" indent="-228600" eaLnBrk="0" hangingPunct="0">
                <a:defRPr sz="1400" baseline="-25000">
                  <a:solidFill>
                    <a:schemeClr val="tx1"/>
                  </a:solidFill>
                  <a:latin typeface="Arial" pitchFamily="34" charset="0"/>
                  <a:ea typeface="MS PGothic" pitchFamily="34" charset="-128"/>
                </a:defRPr>
              </a:lvl4pPr>
              <a:lvl5pPr marL="2057400" indent="-228600" eaLnBrk="0" hangingPunct="0">
                <a:defRPr sz="1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Calibri Light" panose="020F0302020204030204" pitchFamily="34" charset="0"/>
                  <a:ea typeface="MS PGothic" pitchFamily="34" charset="-128"/>
                  <a:cs typeface="Calibri Light" panose="020F0302020204030204" pitchFamily="34" charset="0"/>
                </a:rPr>
                <a:t>Strategic   Objectives</a:t>
              </a:r>
            </a:p>
          </p:txBody>
        </p:sp>
        <p:sp>
          <p:nvSpPr>
            <p:cNvPr id="39" name="TextBox 38"/>
            <p:cNvSpPr txBox="1"/>
            <p:nvPr/>
          </p:nvSpPr>
          <p:spPr>
            <a:xfrm>
              <a:off x="3671499" y="1877691"/>
              <a:ext cx="1503326" cy="318664"/>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Strategic Planning</a:t>
              </a:r>
              <a:endParaRPr kumimoji="0" lang="en-GB" sz="1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40" name="TextBox 39"/>
            <p:cNvSpPr txBox="1"/>
            <p:nvPr/>
          </p:nvSpPr>
          <p:spPr>
            <a:xfrm>
              <a:off x="4713075" y="3491995"/>
              <a:ext cx="1720695" cy="298351"/>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1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Portfolio Management</a:t>
              </a:r>
              <a:endParaRPr kumimoji="0" lang="en-GB" sz="11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41" name="TextBox 40"/>
            <p:cNvSpPr txBox="1"/>
            <p:nvPr/>
          </p:nvSpPr>
          <p:spPr>
            <a:xfrm>
              <a:off x="4696588" y="4365104"/>
              <a:ext cx="1757815" cy="283256"/>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Programme Management</a:t>
              </a:r>
              <a:endParaRPr kumimoji="0" lang="en-GB" sz="1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42" name="TextBox 41"/>
            <p:cNvSpPr txBox="1"/>
            <p:nvPr/>
          </p:nvSpPr>
          <p:spPr>
            <a:xfrm>
              <a:off x="4824785" y="4681252"/>
              <a:ext cx="1497278" cy="281775"/>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Project Management</a:t>
              </a:r>
              <a:endParaRPr kumimoji="0" lang="en-GB" sz="1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grpSp>
      <p:sp>
        <p:nvSpPr>
          <p:cNvPr id="25" name="Text Box 36"/>
          <p:cNvSpPr txBox="1">
            <a:spLocks noChangeArrowheads="1"/>
          </p:cNvSpPr>
          <p:nvPr/>
        </p:nvSpPr>
        <p:spPr bwMode="auto">
          <a:xfrm>
            <a:off x="5530455" y="584597"/>
            <a:ext cx="1201340"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Autofit/>
          </a:bodyPr>
          <a:lstStyle>
            <a:lvl1pPr eaLnBrk="0" hangingPunct="0">
              <a:defRPr sz="1400" baseline="-25000">
                <a:solidFill>
                  <a:schemeClr val="tx1"/>
                </a:solidFill>
                <a:latin typeface="Arial" pitchFamily="34" charset="0"/>
                <a:ea typeface="MS PGothic" pitchFamily="34" charset="-128"/>
              </a:defRPr>
            </a:lvl1pPr>
            <a:lvl2pPr marL="742950" indent="-285750" eaLnBrk="0" hangingPunct="0">
              <a:defRPr sz="1400" baseline="-25000">
                <a:solidFill>
                  <a:schemeClr val="tx1"/>
                </a:solidFill>
                <a:latin typeface="Arial" pitchFamily="34" charset="0"/>
                <a:ea typeface="MS PGothic" pitchFamily="34" charset="-128"/>
              </a:defRPr>
            </a:lvl2pPr>
            <a:lvl3pPr marL="1143000" indent="-228600" eaLnBrk="0" hangingPunct="0">
              <a:defRPr sz="1400" baseline="-25000">
                <a:solidFill>
                  <a:schemeClr val="tx1"/>
                </a:solidFill>
                <a:latin typeface="Arial" pitchFamily="34" charset="0"/>
                <a:ea typeface="MS PGothic" pitchFamily="34" charset="-128"/>
              </a:defRPr>
            </a:lvl3pPr>
            <a:lvl4pPr marL="1600200" indent="-228600" eaLnBrk="0" hangingPunct="0">
              <a:defRPr sz="1400" baseline="-25000">
                <a:solidFill>
                  <a:schemeClr val="tx1"/>
                </a:solidFill>
                <a:latin typeface="Arial" pitchFamily="34" charset="0"/>
                <a:ea typeface="MS PGothic" pitchFamily="34" charset="-128"/>
              </a:defRPr>
            </a:lvl4pPr>
            <a:lvl5pPr marL="2057400" indent="-228600" eaLnBrk="0" hangingPunct="0">
              <a:defRPr sz="1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aseline="-25000">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n-GB" sz="900" b="1" kern="0" baseline="0" dirty="0">
                <a:solidFill>
                  <a:srgbClr val="000000"/>
                </a:solidFill>
                <a:latin typeface="Calibri Light" panose="020F0302020204030204" pitchFamily="34" charset="0"/>
                <a:cs typeface="Calibri Light" panose="020F0302020204030204" pitchFamily="34" charset="0"/>
              </a:rPr>
              <a:t>Main Artefacts</a:t>
            </a:r>
          </a:p>
        </p:txBody>
      </p:sp>
      <p:sp>
        <p:nvSpPr>
          <p:cNvPr id="4" name="Line 43">
            <a:extLst>
              <a:ext uri="{C183D7F6-B498-43B3-948B-1728B52AA6E4}">
                <adec:decorative xmlns:adec="http://schemas.microsoft.com/office/drawing/2017/decorative" val="1"/>
              </a:ext>
            </a:extLst>
          </p:cNvPr>
          <p:cNvSpPr>
            <a:spLocks noChangeShapeType="1"/>
          </p:cNvSpPr>
          <p:nvPr/>
        </p:nvSpPr>
        <p:spPr bwMode="auto">
          <a:xfrm>
            <a:off x="4856560" y="604837"/>
            <a:ext cx="0" cy="3359944"/>
          </a:xfrm>
          <a:prstGeom prst="line">
            <a:avLst/>
          </a:prstGeom>
          <a:noFill/>
          <a:ln w="9525">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Autofit/>
          </a:bodyPr>
          <a:lstStyle/>
          <a:p>
            <a:pPr fontAlgn="auto">
              <a:spcBef>
                <a:spcPts val="0"/>
              </a:spcBef>
              <a:spcAft>
                <a:spcPts val="0"/>
              </a:spcAft>
              <a:defRPr/>
            </a:pPr>
            <a:endParaRPr lang="en-GB" sz="1350" kern="0" dirty="0">
              <a:solidFill>
                <a:srgbClr val="FFFFFF"/>
              </a:solidFill>
              <a:latin typeface="Calibri Light" panose="020F0302020204030204" pitchFamily="34" charset="0"/>
              <a:ea typeface="MS PGothic" pitchFamily="34" charset="-128"/>
              <a:cs typeface="Calibri Light" panose="020F0302020204030204" pitchFamily="34" charset="0"/>
            </a:endParaRPr>
          </a:p>
        </p:txBody>
      </p:sp>
      <p:grpSp>
        <p:nvGrpSpPr>
          <p:cNvPr id="2" name="Group 1" descr="A list of documents and reports related to business strategy and project management. Here are the key items mentioned:&#10;&#10;Business Strategy&#10;Portfolio Analysis &amp; Reports&#10;Business Case&#10;Project Charter&#10;Strategy Implementation Plan&#10;Progress Reports&#10;Project Plans&#10;Each item likely represents a different document or report that is part of the overall business strategy and project management process.">
            <a:extLst>
              <a:ext uri="{FF2B5EF4-FFF2-40B4-BE49-F238E27FC236}">
                <a16:creationId xmlns:a16="http://schemas.microsoft.com/office/drawing/2014/main" id="{B94EF77C-0151-7A0A-B566-89A16AC6E74D}"/>
              </a:ext>
            </a:extLst>
          </p:cNvPr>
          <p:cNvGrpSpPr/>
          <p:nvPr/>
        </p:nvGrpSpPr>
        <p:grpSpPr>
          <a:xfrm>
            <a:off x="4741529" y="925116"/>
            <a:ext cx="2303401" cy="3117057"/>
            <a:chOff x="4741529" y="925116"/>
            <a:chExt cx="2303401" cy="3117057"/>
          </a:xfrm>
        </p:grpSpPr>
        <p:sp>
          <p:nvSpPr>
            <p:cNvPr id="20" name="Document"/>
            <p:cNvSpPr>
              <a:spLocks noEditPoints="1" noChangeArrowheads="1"/>
            </p:cNvSpPr>
            <p:nvPr/>
          </p:nvSpPr>
          <p:spPr bwMode="auto">
            <a:xfrm flipH="1">
              <a:off x="5275661" y="925116"/>
              <a:ext cx="823913" cy="81557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noAutofit/>
            </a:bodyPr>
            <a:lstStyle/>
            <a:p>
              <a:pPr algn="ctr" fontAlgn="auto">
                <a:spcBef>
                  <a:spcPts val="0"/>
                </a:spcBef>
                <a:spcAft>
                  <a:spcPts val="0"/>
                </a:spcAft>
                <a:defRPr/>
              </a:pPr>
              <a:br>
                <a:rPr lang="en-US" sz="825"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825" kern="0" dirty="0">
                  <a:solidFill>
                    <a:srgbClr val="000000"/>
                  </a:solidFill>
                  <a:latin typeface="Calibri Light" panose="020F0302020204030204" pitchFamily="34" charset="0"/>
                  <a:ea typeface="MS PGothic" pitchFamily="34" charset="-128"/>
                  <a:cs typeface="Calibri Light" panose="020F0302020204030204" pitchFamily="34" charset="0"/>
                </a:rPr>
                <a:t>Business </a:t>
              </a:r>
              <a:br>
                <a:rPr lang="en-US" sz="825"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825" kern="0" dirty="0">
                  <a:solidFill>
                    <a:srgbClr val="000000"/>
                  </a:solidFill>
                  <a:latin typeface="Calibri Light" panose="020F0302020204030204" pitchFamily="34" charset="0"/>
                  <a:ea typeface="MS PGothic" pitchFamily="34" charset="-128"/>
                  <a:cs typeface="Calibri Light" panose="020F0302020204030204" pitchFamily="34" charset="0"/>
                </a:rPr>
                <a:t>Strategy</a:t>
              </a:r>
              <a:endParaRPr lang="en-GB" sz="825"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1" name="Document"/>
            <p:cNvSpPr>
              <a:spLocks noEditPoints="1" noChangeArrowheads="1"/>
            </p:cNvSpPr>
            <p:nvPr/>
          </p:nvSpPr>
          <p:spPr bwMode="auto">
            <a:xfrm flipH="1">
              <a:off x="6205539" y="925116"/>
              <a:ext cx="839391" cy="81557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noAutofit/>
            </a:bodyPr>
            <a:lstStyle/>
            <a:p>
              <a:pPr algn="ctr" fontAlgn="auto">
                <a:spcBef>
                  <a:spcPts val="0"/>
                </a:spcBef>
                <a:spcAft>
                  <a:spcPts val="0"/>
                </a:spcAft>
                <a:defRPr/>
              </a:pPr>
              <a:b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t>Strategy</a:t>
              </a:r>
              <a:b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t>Implementation</a:t>
              </a:r>
              <a:b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88" kern="0" dirty="0">
                  <a:solidFill>
                    <a:srgbClr val="000000"/>
                  </a:solidFill>
                  <a:latin typeface="Calibri Light" panose="020F0302020204030204" pitchFamily="34" charset="0"/>
                  <a:ea typeface="MS PGothic" pitchFamily="34" charset="-128"/>
                  <a:cs typeface="Calibri Light" panose="020F0302020204030204" pitchFamily="34" charset="0"/>
                </a:rPr>
                <a:t>Plan</a:t>
              </a:r>
              <a:endParaRPr lang="en-GB" sz="788"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2" name="Document"/>
            <p:cNvSpPr>
              <a:spLocks noEditPoints="1" noChangeArrowheads="1"/>
            </p:cNvSpPr>
            <p:nvPr/>
          </p:nvSpPr>
          <p:spPr bwMode="auto">
            <a:xfrm flipH="1">
              <a:off x="5357814" y="2110979"/>
              <a:ext cx="772716" cy="776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noAutofit/>
            </a:bodyPr>
            <a:lstStyle/>
            <a:p>
              <a:pPr algn="ctr" fontAlgn="auto">
                <a:spcBef>
                  <a:spcPts val="0"/>
                </a:spcBef>
                <a:spcAft>
                  <a:spcPts val="0"/>
                </a:spcAft>
                <a:defRPr/>
              </a:pP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Portfolio </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Analysis</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latin typeface="Calibri Light" panose="020F0302020204030204" pitchFamily="34" charset="0"/>
                  <a:ea typeface="MS PGothic" pitchFamily="34" charset="-128"/>
                  <a:cs typeface="Calibri Light" panose="020F0302020204030204" pitchFamily="34" charset="0"/>
                </a:rPr>
                <a:t>&amp; </a:t>
              </a:r>
              <a:br>
                <a:rPr lang="en-US" sz="750" kern="0" dirty="0">
                  <a:latin typeface="Calibri Light" panose="020F0302020204030204" pitchFamily="34" charset="0"/>
                  <a:ea typeface="MS PGothic" pitchFamily="34" charset="-128"/>
                  <a:cs typeface="Calibri Light" panose="020F0302020204030204" pitchFamily="34" charset="0"/>
                </a:rPr>
              </a:br>
              <a:r>
                <a:rPr lang="en-US" sz="750" kern="0" dirty="0">
                  <a:latin typeface="Calibri Light" panose="020F0302020204030204" pitchFamily="34" charset="0"/>
                  <a:ea typeface="MS PGothic" pitchFamily="34" charset="-128"/>
                  <a:cs typeface="Calibri Light" panose="020F0302020204030204" pitchFamily="34" charset="0"/>
                </a:rPr>
                <a:t>Reports</a:t>
              </a:r>
              <a:endParaRPr lang="en-GB" sz="750" kern="0" dirty="0">
                <a:latin typeface="Calibri Light" panose="020F0302020204030204" pitchFamily="34" charset="0"/>
                <a:ea typeface="MS PGothic" pitchFamily="34" charset="-128"/>
                <a:cs typeface="Calibri Light" panose="020F0302020204030204" pitchFamily="34" charset="0"/>
              </a:endParaRPr>
            </a:p>
          </p:txBody>
        </p:sp>
        <p:sp>
          <p:nvSpPr>
            <p:cNvPr id="23" name="AutoShape 30">
              <a:extLst>
                <a:ext uri="{C183D7F6-B498-43B3-948B-1728B52AA6E4}">
                  <adec:decorative xmlns:adec="http://schemas.microsoft.com/office/drawing/2017/decorative" val="1"/>
                </a:ext>
              </a:extLst>
            </p:cNvPr>
            <p:cNvSpPr>
              <a:spLocks noChangeArrowheads="1"/>
            </p:cNvSpPr>
            <p:nvPr/>
          </p:nvSpPr>
          <p:spPr bwMode="auto">
            <a:xfrm>
              <a:off x="4742261" y="1190625"/>
              <a:ext cx="378619" cy="215503"/>
            </a:xfrm>
            <a:prstGeom prst="rightArrow">
              <a:avLst>
                <a:gd name="adj1" fmla="val 63231"/>
                <a:gd name="adj2" fmla="val 73481"/>
              </a:avLst>
            </a:prstGeom>
            <a:solidFill>
              <a:srgbClr val="C0C0C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noAutofit/>
            </a:bodyPr>
            <a:lstStyle/>
            <a:p>
              <a:pPr algn="ctr" fontAlgn="auto">
                <a:spcBef>
                  <a:spcPts val="0"/>
                </a:spcBef>
                <a:spcAft>
                  <a:spcPts val="0"/>
                </a:spcAft>
                <a:defRPr/>
              </a:pPr>
              <a:endParaRPr lang="en-GB" sz="1350" b="1"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4" name="AutoShape 30"/>
            <p:cNvSpPr>
              <a:spLocks noChangeArrowheads="1"/>
            </p:cNvSpPr>
            <p:nvPr/>
          </p:nvSpPr>
          <p:spPr bwMode="auto">
            <a:xfrm>
              <a:off x="4741529" y="2671763"/>
              <a:ext cx="378619" cy="215503"/>
            </a:xfrm>
            <a:prstGeom prst="rightArrow">
              <a:avLst>
                <a:gd name="adj1" fmla="val 63231"/>
                <a:gd name="adj2" fmla="val 73481"/>
              </a:avLst>
            </a:prstGeom>
            <a:solidFill>
              <a:srgbClr val="C0C0C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noAutofit/>
            </a:bodyPr>
            <a:lstStyle/>
            <a:p>
              <a:pPr algn="ctr" fontAlgn="auto">
                <a:spcBef>
                  <a:spcPts val="0"/>
                </a:spcBef>
                <a:spcAft>
                  <a:spcPts val="0"/>
                </a:spcAft>
                <a:defRPr/>
              </a:pPr>
              <a:endParaRPr lang="en-GB" sz="1350" b="1"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37894" name="AutoShape 30"/>
            <p:cNvSpPr>
              <a:spLocks noChangeArrowheads="1"/>
            </p:cNvSpPr>
            <p:nvPr/>
          </p:nvSpPr>
          <p:spPr bwMode="auto">
            <a:xfrm>
              <a:off x="4742260" y="3425429"/>
              <a:ext cx="378619" cy="215503"/>
            </a:xfrm>
            <a:prstGeom prst="rightArrow">
              <a:avLst>
                <a:gd name="adj1" fmla="val 63231"/>
                <a:gd name="adj2" fmla="val 73481"/>
              </a:avLst>
            </a:prstGeom>
            <a:solidFill>
              <a:srgbClr val="C0C0C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lgn="ctr"/>
              <a:endParaRPr lang="en-GB" sz="1350" b="1" dirty="0">
                <a:solidFill>
                  <a:srgbClr val="000000"/>
                </a:solidFill>
                <a:latin typeface="Calibri Light" panose="020F0302020204030204" pitchFamily="34" charset="0"/>
                <a:cs typeface="Calibri Light" panose="020F0302020204030204" pitchFamily="34" charset="0"/>
              </a:endParaRPr>
            </a:p>
          </p:txBody>
        </p:sp>
        <p:sp>
          <p:nvSpPr>
            <p:cNvPr id="28" name="Document"/>
            <p:cNvSpPr>
              <a:spLocks noEditPoints="1" noChangeArrowheads="1"/>
            </p:cNvSpPr>
            <p:nvPr/>
          </p:nvSpPr>
          <p:spPr bwMode="auto">
            <a:xfrm flipH="1">
              <a:off x="5362575" y="3087291"/>
              <a:ext cx="475060" cy="57030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lstStyle/>
            <a:p>
              <a:pPr algn="ctr" fontAlgn="auto">
                <a:spcBef>
                  <a:spcPts val="0"/>
                </a:spcBef>
                <a:spcAft>
                  <a:spcPts val="0"/>
                </a:spcAft>
                <a:defRPr/>
              </a:pP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Business </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Case</a:t>
              </a:r>
              <a:endParaRPr lang="en-GB" sz="750"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30" name="Document"/>
            <p:cNvSpPr>
              <a:spLocks noEditPoints="1" noChangeArrowheads="1"/>
            </p:cNvSpPr>
            <p:nvPr/>
          </p:nvSpPr>
          <p:spPr bwMode="auto">
            <a:xfrm flipH="1">
              <a:off x="5710238" y="3259932"/>
              <a:ext cx="475060" cy="5703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lstStyle/>
            <a:p>
              <a:pPr algn="ctr" fontAlgn="auto">
                <a:spcBef>
                  <a:spcPts val="0"/>
                </a:spcBef>
                <a:spcAft>
                  <a:spcPts val="0"/>
                </a:spcAft>
                <a:defRPr/>
              </a:pP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Project</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Charter</a:t>
              </a:r>
              <a:endParaRPr lang="en-GB" sz="750"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31" name="Document"/>
            <p:cNvSpPr>
              <a:spLocks noEditPoints="1" noChangeArrowheads="1"/>
            </p:cNvSpPr>
            <p:nvPr/>
          </p:nvSpPr>
          <p:spPr bwMode="auto">
            <a:xfrm flipH="1">
              <a:off x="5972175" y="3548063"/>
              <a:ext cx="426244" cy="4941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lstStyle/>
            <a:p>
              <a:pPr algn="ctr" fontAlgn="auto">
                <a:spcBef>
                  <a:spcPts val="0"/>
                </a:spcBef>
                <a:spcAft>
                  <a:spcPts val="0"/>
                </a:spcAft>
                <a:defRPr/>
              </a:pP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Project</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Plans</a:t>
              </a:r>
              <a:endParaRPr lang="en-GB" sz="750"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32" name="Document"/>
            <p:cNvSpPr>
              <a:spLocks noEditPoints="1" noChangeArrowheads="1"/>
            </p:cNvSpPr>
            <p:nvPr/>
          </p:nvSpPr>
          <p:spPr bwMode="auto">
            <a:xfrm flipH="1">
              <a:off x="6351985" y="3420666"/>
              <a:ext cx="416719" cy="47267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FF"/>
            </a:solidFill>
            <a:ln w="9525" algn="ctr">
              <a:solidFill>
                <a:srgbClr val="000000"/>
              </a:solidFill>
              <a:miter lim="800000"/>
              <a:headEnd/>
              <a:tailEnd/>
            </a:ln>
            <a:effectLst>
              <a:outerShdw dist="35921" dir="2700000" algn="ctr" rotWithShape="0">
                <a:srgbClr val="808080"/>
              </a:outerShdw>
            </a:effectLst>
          </p:spPr>
          <p:txBody>
            <a:bodyPr lIns="0" rIns="0"/>
            <a:lstStyle/>
            <a:p>
              <a:pPr algn="ctr" fontAlgn="auto">
                <a:spcBef>
                  <a:spcPts val="0"/>
                </a:spcBef>
                <a:spcAft>
                  <a:spcPts val="0"/>
                </a:spcAft>
                <a:defRPr/>
              </a:pP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Progress</a:t>
              </a:r>
              <a:b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br>
              <a:r>
                <a:rPr lang="en-US" sz="750" kern="0" dirty="0">
                  <a:solidFill>
                    <a:srgbClr val="000000"/>
                  </a:solidFill>
                  <a:latin typeface="Calibri Light" panose="020F0302020204030204" pitchFamily="34" charset="0"/>
                  <a:ea typeface="MS PGothic" pitchFamily="34" charset="-128"/>
                  <a:cs typeface="Calibri Light" panose="020F0302020204030204" pitchFamily="34" charset="0"/>
                </a:rPr>
                <a:t>Reports</a:t>
              </a:r>
              <a:endParaRPr lang="en-GB" sz="750" kern="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grpSp>
      <p:pic>
        <p:nvPicPr>
          <p:cNvPr id="3789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70785" y="4133656"/>
            <a:ext cx="3203972" cy="34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BD2C7-DE4E-E544-8F09-F6BFE5B9E7E8}"/>
              </a:ext>
            </a:extLst>
          </p:cNvPr>
          <p:cNvSpPr>
            <a:spLocks noGrp="1"/>
          </p:cNvSpPr>
          <p:nvPr>
            <p:ph type="title"/>
          </p:nvPr>
        </p:nvSpPr>
        <p:spPr/>
        <p:txBody>
          <a:bodyPr/>
          <a:lstStyle/>
          <a:p>
            <a:r>
              <a:rPr lang="en-US">
                <a:solidFill>
                  <a:schemeClr val="tx1"/>
                </a:solidFill>
              </a:rPr>
              <a:t>Examples of Projects </a:t>
            </a:r>
            <a:endParaRPr lang="en-GB">
              <a:solidFill>
                <a:schemeClr val="tx1"/>
              </a:solidFill>
            </a:endParaRPr>
          </a:p>
        </p:txBody>
      </p:sp>
      <p:sp>
        <p:nvSpPr>
          <p:cNvPr id="101379" name="Rectangle 3"/>
          <p:cNvSpPr>
            <a:spLocks noGrp="1" noChangeArrowheads="1"/>
          </p:cNvSpPr>
          <p:nvPr>
            <p:ph idx="1"/>
          </p:nvPr>
        </p:nvSpPr>
        <p:spPr/>
        <p:txBody>
          <a:bodyPr/>
          <a:lstStyle/>
          <a:p>
            <a:r>
              <a:rPr lang="en-US" dirty="0">
                <a:solidFill>
                  <a:schemeClr val="tx1"/>
                </a:solidFill>
              </a:rPr>
              <a:t>Projects are undertaken at all levels of the organisation and they can involve 2-3 persons or many thousands. </a:t>
            </a:r>
          </a:p>
          <a:p>
            <a:r>
              <a:rPr lang="en-US" dirty="0">
                <a:solidFill>
                  <a:schemeClr val="tx1"/>
                </a:solidFill>
              </a:rPr>
              <a:t>Their duration ranges from 4-5 weeks to several years. Projects can involve one or many organisational units.</a:t>
            </a:r>
          </a:p>
        </p:txBody>
      </p:sp>
      <p:sp>
        <p:nvSpPr>
          <p:cNvPr id="7" name="Tijdelijke aanduiding voor inhoud 6">
            <a:extLst>
              <a:ext uri="{FF2B5EF4-FFF2-40B4-BE49-F238E27FC236}">
                <a16:creationId xmlns:a16="http://schemas.microsoft.com/office/drawing/2014/main" id="{3EA8E044-0BF3-864C-810B-C86894F86197}"/>
              </a:ext>
            </a:extLst>
          </p:cNvPr>
          <p:cNvSpPr>
            <a:spLocks noGrp="1"/>
          </p:cNvSpPr>
          <p:nvPr>
            <p:ph idx="10"/>
          </p:nvPr>
        </p:nvSpPr>
        <p:spPr/>
        <p:txBody>
          <a:bodyPr/>
          <a:lstStyle/>
          <a:p>
            <a:r>
              <a:rPr lang="en-US" sz="1600" dirty="0">
                <a:solidFill>
                  <a:schemeClr val="tx1"/>
                </a:solidFill>
              </a:rPr>
              <a:t>Developing a new product or service</a:t>
            </a:r>
          </a:p>
          <a:p>
            <a:r>
              <a:rPr lang="en-US" sz="1600" dirty="0">
                <a:solidFill>
                  <a:schemeClr val="tx1"/>
                </a:solidFill>
              </a:rPr>
              <a:t>Effecting a change in structure, staffing, or style of an organization</a:t>
            </a:r>
          </a:p>
          <a:p>
            <a:r>
              <a:rPr lang="en-US" sz="1600" dirty="0">
                <a:solidFill>
                  <a:schemeClr val="tx1"/>
                </a:solidFill>
              </a:rPr>
              <a:t>Designing a new transportation vehicle  </a:t>
            </a:r>
          </a:p>
          <a:p>
            <a:r>
              <a:rPr lang="en-US" sz="1600" dirty="0">
                <a:solidFill>
                  <a:schemeClr val="tx1"/>
                </a:solidFill>
              </a:rPr>
              <a:t>Developing, modifying or acquiring a new information system</a:t>
            </a:r>
          </a:p>
          <a:p>
            <a:r>
              <a:rPr lang="en-US" sz="1600" dirty="0">
                <a:solidFill>
                  <a:schemeClr val="tx1"/>
                </a:solidFill>
              </a:rPr>
              <a:t>Constructing a building or facility  </a:t>
            </a:r>
          </a:p>
          <a:p>
            <a:r>
              <a:rPr lang="en-US" sz="1600" dirty="0">
                <a:solidFill>
                  <a:schemeClr val="tx1"/>
                </a:solidFill>
              </a:rPr>
              <a:t>Building a water system for a community</a:t>
            </a:r>
          </a:p>
          <a:p>
            <a:r>
              <a:rPr lang="en-US" sz="1600" dirty="0">
                <a:solidFill>
                  <a:schemeClr val="tx1"/>
                </a:solidFill>
              </a:rPr>
              <a:t>Running a campaign for political office</a:t>
            </a:r>
          </a:p>
          <a:p>
            <a:r>
              <a:rPr lang="en-US" sz="1600" dirty="0">
                <a:solidFill>
                  <a:schemeClr val="tx1"/>
                </a:solidFill>
              </a:rPr>
              <a:t>Implementing a new business procedure or process</a:t>
            </a:r>
          </a:p>
          <a:p>
            <a:r>
              <a:rPr lang="en-US" sz="1600" dirty="0">
                <a:solidFill>
                  <a:schemeClr val="tx1"/>
                </a:solidFill>
              </a:rPr>
              <a:t>Responding to a contract solicitation. </a:t>
            </a:r>
            <a:endParaRPr lang="el-GR" sz="1600" dirty="0">
              <a:solidFill>
                <a:schemeClr val="tx1"/>
              </a:solidFill>
            </a:endParaRPr>
          </a:p>
        </p:txBody>
      </p:sp>
    </p:spTree>
    <p:extLst>
      <p:ext uri="{BB962C8B-B14F-4D97-AF65-F5344CB8AC3E}">
        <p14:creationId xmlns:p14="http://schemas.microsoft.com/office/powerpoint/2010/main" val="18652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A1931-C215-F443-9CB4-F5EF45F2C8C7}"/>
              </a:ext>
            </a:extLst>
          </p:cNvPr>
          <p:cNvSpPr>
            <a:spLocks noGrp="1"/>
          </p:cNvSpPr>
          <p:nvPr>
            <p:ph type="title"/>
          </p:nvPr>
        </p:nvSpPr>
        <p:spPr/>
        <p:txBody>
          <a:bodyPr/>
          <a:lstStyle/>
          <a:p>
            <a:r>
              <a:rPr lang="en-US">
                <a:solidFill>
                  <a:schemeClr val="tx1"/>
                </a:solidFill>
              </a:rPr>
              <a:t>Competences</a:t>
            </a:r>
            <a:endParaRPr lang="en-GB">
              <a:solidFill>
                <a:schemeClr val="tx1"/>
              </a:solidFill>
            </a:endParaRPr>
          </a:p>
        </p:txBody>
      </p:sp>
      <p:graphicFrame>
        <p:nvGraphicFramePr>
          <p:cNvPr id="7" name="Table 6">
            <a:extLst>
              <a:ext uri="{FF2B5EF4-FFF2-40B4-BE49-F238E27FC236}">
                <a16:creationId xmlns:a16="http://schemas.microsoft.com/office/drawing/2014/main" id="{5B15A14A-B3EE-47F8-E5D8-F6C36F0C465B}"/>
              </a:ext>
            </a:extLst>
          </p:cNvPr>
          <p:cNvGraphicFramePr>
            <a:graphicFrameLocks noGrp="1"/>
          </p:cNvGraphicFramePr>
          <p:nvPr>
            <p:extLst>
              <p:ext uri="{D42A27DB-BD31-4B8C-83A1-F6EECF244321}">
                <p14:modId xmlns:p14="http://schemas.microsoft.com/office/powerpoint/2010/main" val="2837806743"/>
              </p:ext>
            </p:extLst>
          </p:nvPr>
        </p:nvGraphicFramePr>
        <p:xfrm>
          <a:off x="744828" y="1129083"/>
          <a:ext cx="7730544" cy="2059305"/>
        </p:xfrm>
        <a:graphic>
          <a:graphicData uri="http://schemas.openxmlformats.org/drawingml/2006/table">
            <a:tbl>
              <a:tblPr firstRow="1" firstCol="1" lastRow="1" lastCol="1" bandRow="1" bandCol="1"/>
              <a:tblGrid>
                <a:gridCol w="3852903">
                  <a:extLst>
                    <a:ext uri="{9D8B030D-6E8A-4147-A177-3AD203B41FA5}">
                      <a16:colId xmlns:a16="http://schemas.microsoft.com/office/drawing/2014/main" val="1308345115"/>
                    </a:ext>
                  </a:extLst>
                </a:gridCol>
                <a:gridCol w="3877641">
                  <a:extLst>
                    <a:ext uri="{9D8B030D-6E8A-4147-A177-3AD203B41FA5}">
                      <a16:colId xmlns:a16="http://schemas.microsoft.com/office/drawing/2014/main" val="3727373525"/>
                    </a:ext>
                  </a:extLst>
                </a:gridCol>
              </a:tblGrid>
              <a:tr h="260985">
                <a:tc>
                  <a:txBody>
                    <a:bodyPr/>
                    <a:lstStyle/>
                    <a:p>
                      <a:pPr algn="ctr">
                        <a:tabLst>
                          <a:tab pos="457200" algn="l"/>
                        </a:tabLst>
                      </a:pPr>
                      <a:r>
                        <a:rPr lang="en-GB" sz="1050" b="1" dirty="0">
                          <a:solidFill>
                            <a:srgbClr val="000000"/>
                          </a:solidFill>
                          <a:effectLst/>
                          <a:latin typeface="Calibri Light" panose="020F0302020204030204" pitchFamily="34" charset="0"/>
                          <a:ea typeface="PMingLiU" panose="02020500000000000000" pitchFamily="18" charset="-120"/>
                          <a:cs typeface="Calibri Light" panose="020F0302020204030204" pitchFamily="34" charset="0"/>
                        </a:rPr>
                        <a:t>People Competences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tabLst>
                          <a:tab pos="457200" algn="l"/>
                        </a:tabLst>
                      </a:pPr>
                      <a:r>
                        <a:rPr lang="en-GB" sz="1050" b="1" dirty="0">
                          <a:solidFill>
                            <a:srgbClr val="000000"/>
                          </a:solidFill>
                          <a:effectLst/>
                          <a:latin typeface="Calibri Light" panose="020F0302020204030204" pitchFamily="34" charset="0"/>
                          <a:ea typeface="PMingLiU" panose="02020500000000000000" pitchFamily="18" charset="-120"/>
                          <a:cs typeface="Calibri Light" panose="020F0302020204030204" pitchFamily="34" charset="0"/>
                        </a:rPr>
                        <a:t>Perspective Competences</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413018721"/>
                  </a:ext>
                </a:extLst>
              </a:tr>
              <a:tr h="1621790">
                <a:tc>
                  <a:txBody>
                    <a:bodyPr/>
                    <a:lstStyle/>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Self-reflection and self-management</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Personal integrity and reliability</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Personal communication</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Relationships and engagement</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Leadership</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Teamwork</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Conflict and crisis management</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Resourcefulness</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Negotiation</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spcAft>
                          <a:spcPts val="300"/>
                        </a:spcAf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Results orientation</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r>
                        <a:rPr lang="en-GB" sz="1050" dirty="0">
                          <a:effectLst/>
                          <a:latin typeface="Calibri Light" panose="020F0302020204030204" pitchFamily="34" charset="0"/>
                          <a:ea typeface="PMingLiU" panose="02020500000000000000" pitchFamily="18" charset="-120"/>
                          <a:cs typeface="Times New Roman" panose="02020603050405020304" pitchFamily="18"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Strategy</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Governance, structures and processes</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Compliance, standards and regulations</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Power and interest</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Change and transformation</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en-GB" sz="1050" dirty="0">
                          <a:effectLst/>
                          <a:latin typeface="Calibri Light" panose="020F0302020204030204" pitchFamily="34" charset="0"/>
                          <a:ea typeface="PMingLiU" panose="02020500000000000000" pitchFamily="18" charset="-120"/>
                          <a:cs typeface="Calibri Light" panose="020F0302020204030204" pitchFamily="34" charset="0"/>
                        </a:rPr>
                        <a:t>Culture and values</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 </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p>
                      <a:pPr marL="457200" algn="r">
                        <a:spcAft>
                          <a:spcPts val="300"/>
                        </a:spcAft>
                      </a:pPr>
                      <a:r>
                        <a:rPr lang="en-GB" sz="900" i="1" dirty="0">
                          <a:effectLst/>
                          <a:latin typeface="Calibri Light" panose="020F0302020204030204" pitchFamily="34" charset="0"/>
                          <a:ea typeface="PMingLiU" panose="02020500000000000000" pitchFamily="18" charset="-120"/>
                          <a:cs typeface="Calibri Light" panose="020F0302020204030204" pitchFamily="34" charset="0"/>
                        </a:rPr>
                        <a:t>Source: IPMA-ICB (adapted)</a:t>
                      </a:r>
                      <a:endParaRPr lang="en-IE" sz="1050" dirty="0">
                        <a:effectLst/>
                        <a:latin typeface="Calibri Light" panose="020F03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93450418"/>
                  </a:ext>
                </a:extLst>
              </a:tr>
            </a:tbl>
          </a:graphicData>
        </a:graphic>
      </p:graphicFrame>
    </p:spTree>
    <p:extLst>
      <p:ext uri="{BB962C8B-B14F-4D97-AF65-F5344CB8AC3E}">
        <p14:creationId xmlns:p14="http://schemas.microsoft.com/office/powerpoint/2010/main" val="2382543760"/>
      </p:ext>
    </p:extLst>
  </p:cSld>
  <p:clrMapOvr>
    <a:masterClrMapping/>
  </p:clrMapOvr>
  <p:transition>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DA3DE-ED67-714B-ADCF-C4ED293FC098}"/>
              </a:ext>
            </a:extLst>
          </p:cNvPr>
          <p:cNvSpPr>
            <a:spLocks noGrp="1"/>
          </p:cNvSpPr>
          <p:nvPr>
            <p:ph type="title"/>
          </p:nvPr>
        </p:nvSpPr>
        <p:spPr/>
        <p:txBody>
          <a:bodyPr/>
          <a:lstStyle/>
          <a:p>
            <a:r>
              <a:rPr lang="en-GB" dirty="0">
                <a:solidFill>
                  <a:schemeClr val="tx1"/>
                </a:solidFill>
              </a:rPr>
              <a:t>Personal and Professional Virtues</a:t>
            </a:r>
          </a:p>
        </p:txBody>
      </p:sp>
      <p:pic>
        <p:nvPicPr>
          <p:cNvPr id="5" name="Tijdelijke aanduiding voor inhoud 4" descr="A list of qualities or virtues. Here are the key items mentioned:&#10;&#10;Insightfulness&#10;Magnificence&#10;Friendliness&#10;Fairness&#10;Humour&#10;Temperance&#10;Prudence&#10;Honour&#10;Generosity&#10;Judgement&#10;Courage&#10;Magnanimity&#10;Calmness&#10;Self-knowledge&#10;Each of these qualities represents a positive attribute that can be valued in personal or professional contexts.">
            <a:extLst>
              <a:ext uri="{FF2B5EF4-FFF2-40B4-BE49-F238E27FC236}">
                <a16:creationId xmlns:a16="http://schemas.microsoft.com/office/drawing/2014/main" id="{239ECB7A-40E6-4A43-90E6-BFDA33148EE4}"/>
              </a:ext>
            </a:extLst>
          </p:cNvPr>
          <p:cNvPicPr>
            <a:picLocks noGrp="1" noChangeAspect="1"/>
          </p:cNvPicPr>
          <p:nvPr>
            <p:ph idx="1"/>
          </p:nvPr>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94997" y="874713"/>
            <a:ext cx="3954006" cy="3394075"/>
          </a:xfrm>
        </p:spPr>
      </p:pic>
    </p:spTree>
    <p:extLst>
      <p:ext uri="{BB962C8B-B14F-4D97-AF65-F5344CB8AC3E}">
        <p14:creationId xmlns:p14="http://schemas.microsoft.com/office/powerpoint/2010/main" val="439041075"/>
      </p:ext>
    </p:extLst>
  </p:cSld>
  <p:clrMapOvr>
    <a:masterClrMapping/>
  </p:clrMapOvr>
  <p:transition>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bg1"/>
                </a:solidFill>
              </a:rPr>
              <a:t>PM² Overview</a:t>
            </a:r>
          </a:p>
        </p:txBody>
      </p:sp>
    </p:spTree>
    <p:extLst>
      <p:ext uri="{BB962C8B-B14F-4D97-AF65-F5344CB8AC3E}">
        <p14:creationId xmlns:p14="http://schemas.microsoft.com/office/powerpoint/2010/main" val="34077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C66ACBD7-902C-8549-A516-0FA2AB69114D}"/>
              </a:ext>
            </a:extLst>
          </p:cNvPr>
          <p:cNvSpPr>
            <a:spLocks noGrp="1"/>
          </p:cNvSpPr>
          <p:nvPr>
            <p:ph type="title"/>
          </p:nvPr>
        </p:nvSpPr>
        <p:spPr/>
        <p:txBody>
          <a:bodyPr/>
          <a:lstStyle/>
          <a:p>
            <a:r>
              <a:rPr lang="en-US">
                <a:solidFill>
                  <a:schemeClr val="tx1"/>
                </a:solidFill>
              </a:rPr>
              <a:t>The Purpose of PM²</a:t>
            </a:r>
            <a:endParaRPr lang="en-GB">
              <a:solidFill>
                <a:schemeClr val="tx1"/>
              </a:solidFill>
            </a:endParaRPr>
          </a:p>
        </p:txBody>
      </p:sp>
      <p:sp>
        <p:nvSpPr>
          <p:cNvPr id="15" name="Tijdelijke aanduiding voor inhoud 14">
            <a:extLst>
              <a:ext uri="{FF2B5EF4-FFF2-40B4-BE49-F238E27FC236}">
                <a16:creationId xmlns:a16="http://schemas.microsoft.com/office/drawing/2014/main" id="{9A199AFD-8EEA-8E4E-B184-3A5B24749FEA}"/>
              </a:ext>
            </a:extLst>
          </p:cNvPr>
          <p:cNvSpPr>
            <a:spLocks noGrp="1"/>
          </p:cNvSpPr>
          <p:nvPr>
            <p:ph idx="1"/>
          </p:nvPr>
        </p:nvSpPr>
        <p:spPr>
          <a:xfrm>
            <a:off x="774700" y="1164166"/>
            <a:ext cx="3797300" cy="3078694"/>
          </a:xfrm>
        </p:spPr>
        <p:txBody>
          <a:bodyPr/>
          <a:lstStyle/>
          <a:p>
            <a:pPr marL="0" indent="0" algn="ctr">
              <a:buNone/>
            </a:pPr>
            <a:r>
              <a:rPr lang="en-GB" dirty="0">
                <a:solidFill>
                  <a:schemeClr val="tx1"/>
                </a:solidFill>
              </a:rPr>
              <a:t>The purpose of PM² is to enable Project Managers to deliver solutions and benefits to their organisations by effectively managing the entire lifecycle of their project</a:t>
            </a:r>
          </a:p>
          <a:p>
            <a:endParaRPr lang="en-GB" dirty="0">
              <a:solidFill>
                <a:schemeClr val="tx1"/>
              </a:solidFill>
            </a:endParaRPr>
          </a:p>
        </p:txBody>
      </p:sp>
      <p:pic>
        <p:nvPicPr>
          <p:cNvPr id="10" name="Picture 8">
            <a:extLst>
              <a:ext uri="{FF2B5EF4-FFF2-40B4-BE49-F238E27FC236}">
                <a16:creationId xmlns:a16="http://schemas.microsoft.com/office/drawing/2014/main" id="{8FC7E1F5-5717-D345-99A6-2878742B8253}"/>
              </a:ext>
              <a:ext uri="{C183D7F6-B498-43B3-948B-1728B52AA6E4}">
                <adec:decorative xmlns:adec="http://schemas.microsoft.com/office/drawing/2017/decorative" val="1"/>
              </a:ext>
            </a:extLst>
          </p:cNvPr>
          <p:cNvPicPr>
            <a:picLocks noGrp="1" noChangeAspect="1" noChangeArrowheads="1"/>
          </p:cNvPicPr>
          <p:nvPr>
            <p:ph idx="10"/>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5617633" y="1739926"/>
            <a:ext cx="2791995" cy="2174817"/>
          </a:xfrm>
        </p:spPr>
      </p:pic>
    </p:spTree>
    <p:extLst>
      <p:ext uri="{BB962C8B-B14F-4D97-AF65-F5344CB8AC3E}">
        <p14:creationId xmlns:p14="http://schemas.microsoft.com/office/powerpoint/2010/main" val="36668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3900" y="1182321"/>
            <a:ext cx="8230803" cy="2569934"/>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 European Union, 2024</a:t>
            </a:r>
          </a:p>
          <a:p>
            <a:endParaRPr lang="en-US" sz="1400" dirty="0">
              <a:latin typeface="Calibri Light" panose="020F0302020204030204" pitchFamily="34" charset="0"/>
              <a:cs typeface="Calibri Light" panose="020F0302020204030204" pitchFamily="34" charset="0"/>
            </a:endParaRPr>
          </a:p>
          <a:p>
            <a:pPr marL="285750" indent="-285750">
              <a:spcBef>
                <a:spcPts val="600"/>
              </a:spcBef>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PM² is an open-source project management methodology created and supported by the European Commission.</a:t>
            </a:r>
          </a:p>
          <a:p>
            <a:pPr marL="285750" indent="-285750">
              <a:spcBef>
                <a:spcPts val="600"/>
              </a:spcBef>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Reproduction and reuse is authorized provided the source is acknowledged.</a:t>
            </a:r>
          </a:p>
          <a:p>
            <a:pPr marL="285750" indent="-285750">
              <a:spcBef>
                <a:spcPts val="600"/>
              </a:spcBef>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The PM² logo is the property of the European Union and may not be registered as a trademark or otherwise, nor used separately from these documents. </a:t>
            </a:r>
          </a:p>
          <a:p>
            <a:pPr marL="285750" indent="-285750">
              <a:spcBef>
                <a:spcPts val="600"/>
              </a:spcBef>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Neither the publication nor the logo can be used in a way which suggests endorsement of an external organization by the European Union. </a:t>
            </a:r>
          </a:p>
        </p:txBody>
      </p:sp>
      <p:sp>
        <p:nvSpPr>
          <p:cNvPr id="3" name="Title 2">
            <a:extLst>
              <a:ext uri="{FF2B5EF4-FFF2-40B4-BE49-F238E27FC236}">
                <a16:creationId xmlns:a16="http://schemas.microsoft.com/office/drawing/2014/main" id="{175384EE-6796-DADE-4FA6-A7DDB24C5085}"/>
              </a:ext>
            </a:extLst>
          </p:cNvPr>
          <p:cNvSpPr>
            <a:spLocks noGrp="1"/>
          </p:cNvSpPr>
          <p:nvPr>
            <p:ph type="title"/>
          </p:nvPr>
        </p:nvSpPr>
        <p:spPr/>
        <p:txBody>
          <a:bodyPr/>
          <a:lstStyle/>
          <a:p>
            <a:r>
              <a:rPr kumimoji="0" lang="en-GB" sz="2000" b="0" i="0" u="none" strike="noStrike" kern="1200" cap="none" spc="0" normalizeH="0" baseline="0" noProof="0" dirty="0">
                <a:ln>
                  <a:noFill/>
                </a:ln>
                <a:solidFill>
                  <a:srgbClr val="002060"/>
                </a:solidFill>
                <a:effectLst/>
                <a:uLnTx/>
                <a:uFillTx/>
                <a:latin typeface="Calibri Light" panose="020F0302020204030204" pitchFamily="34" charset="0"/>
                <a:ea typeface="+mj-ea"/>
                <a:cs typeface="+mj-cs"/>
              </a:rPr>
              <a:t>Copyright</a:t>
            </a:r>
            <a:endParaRPr lang="el-GR" dirty="0"/>
          </a:p>
        </p:txBody>
      </p:sp>
    </p:spTree>
    <p:extLst>
      <p:ext uri="{BB962C8B-B14F-4D97-AF65-F5344CB8AC3E}">
        <p14:creationId xmlns:p14="http://schemas.microsoft.com/office/powerpoint/2010/main" val="21454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outlines the PM2 Project Management Methodology and its key components. Here are the main sections mentioned:&#10;&#10;Monitor &amp; Control&#10;Initiating&#10;Planning&#10;Executing&#10;Closing&#10;Artefacts&#10;Roles &amp; Responsibilities">
            <a:extLst>
              <a:ext uri="{FF2B5EF4-FFF2-40B4-BE49-F238E27FC236}">
                <a16:creationId xmlns:a16="http://schemas.microsoft.com/office/drawing/2014/main" id="{5AC61944-FFB9-8E49-A73C-0A0E3045DEBD}"/>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47825" y="851416"/>
            <a:ext cx="5873115" cy="3640898"/>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70087338-3D9B-1FDA-69FB-8E60C5FEB7B3}"/>
              </a:ext>
            </a:extLst>
          </p:cNvPr>
          <p:cNvSpPr>
            <a:spLocks noGrp="1"/>
          </p:cNvSpPr>
          <p:nvPr>
            <p:ph type="title"/>
          </p:nvPr>
        </p:nvSpPr>
        <p:spPr/>
        <p:txBody>
          <a:bodyPr/>
          <a:lstStyle/>
          <a:p>
            <a:r>
              <a:rPr lang="en-US" dirty="0"/>
              <a:t>The PM² Methodology</a:t>
            </a:r>
            <a:endParaRPr lang="el-GR" dirty="0"/>
          </a:p>
        </p:txBody>
      </p:sp>
    </p:spTree>
    <p:extLst>
      <p:ext uri="{BB962C8B-B14F-4D97-AF65-F5344CB8AC3E}">
        <p14:creationId xmlns:p14="http://schemas.microsoft.com/office/powerpoint/2010/main" val="419864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CE3AB6-4514-9148-A94D-AA32C1EE56D1}"/>
              </a:ext>
            </a:extLst>
          </p:cNvPr>
          <p:cNvSpPr>
            <a:spLocks noGrp="1"/>
          </p:cNvSpPr>
          <p:nvPr>
            <p:ph type="title"/>
          </p:nvPr>
        </p:nvSpPr>
        <p:spPr/>
        <p:txBody>
          <a:bodyPr/>
          <a:lstStyle/>
          <a:p>
            <a:r>
              <a:rPr lang="en-GB"/>
              <a:t>The House of PM²</a:t>
            </a:r>
          </a:p>
        </p:txBody>
      </p:sp>
      <p:pic>
        <p:nvPicPr>
          <p:cNvPr id="2" name="Picture 1" descr="Various aspects of the PM2 Project Management Methodology. Here are the key sections mentioned:&#10;&#10;Effective Solutions &amp; Benefits Delivery&#10;Control &amp; Agility&#10;PM2 Mindsets&#10;Governance&#10;Lifecycle&#10;Processes&#10;Artefacts&#10;The PM2 Methodology Guide&#10;Project Management Best Practices"/>
          <p:cNvPicPr>
            <a:picLocks noChangeAspect="1"/>
          </p:cNvPicPr>
          <p:nvPr/>
        </p:nvPicPr>
        <p:blipFill>
          <a:blip r:embed="rId3"/>
          <a:stretch>
            <a:fillRect/>
          </a:stretch>
        </p:blipFill>
        <p:spPr>
          <a:xfrm>
            <a:off x="2248119" y="675120"/>
            <a:ext cx="4647763" cy="3793261"/>
          </a:xfrm>
          <a:prstGeom prst="rect">
            <a:avLst/>
          </a:prstGeom>
        </p:spPr>
      </p:pic>
    </p:spTree>
    <p:extLst>
      <p:ext uri="{BB962C8B-B14F-4D97-AF65-F5344CB8AC3E}">
        <p14:creationId xmlns:p14="http://schemas.microsoft.com/office/powerpoint/2010/main" val="283862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C277E-09B9-354E-9314-67F116720CDE}"/>
              </a:ext>
            </a:extLst>
          </p:cNvPr>
          <p:cNvSpPr>
            <a:spLocks noGrp="1"/>
          </p:cNvSpPr>
          <p:nvPr>
            <p:ph type="title"/>
          </p:nvPr>
        </p:nvSpPr>
        <p:spPr/>
        <p:txBody>
          <a:bodyPr/>
          <a:lstStyle/>
          <a:p>
            <a:pPr lvl="0"/>
            <a:r>
              <a:rPr lang="en-US"/>
              <a:t>PM² Mindsets</a:t>
            </a:r>
          </a:p>
        </p:txBody>
      </p:sp>
      <p:sp>
        <p:nvSpPr>
          <p:cNvPr id="6" name="Rechthoek 5">
            <a:extLst>
              <a:ext uri="{FF2B5EF4-FFF2-40B4-BE49-F238E27FC236}">
                <a16:creationId xmlns:a16="http://schemas.microsoft.com/office/drawing/2014/main" id="{F15A2459-75E7-FD41-9610-4AF4DB35A787}"/>
              </a:ext>
              <a:ext uri="{C183D7F6-B498-43B3-948B-1728B52AA6E4}">
                <adec:decorative xmlns:adec="http://schemas.microsoft.com/office/drawing/2017/decorative" val="1"/>
              </a:ext>
            </a:extLst>
          </p:cNvPr>
          <p:cNvSpPr/>
          <p:nvPr/>
        </p:nvSpPr>
        <p:spPr>
          <a:xfrm>
            <a:off x="1687312" y="837025"/>
            <a:ext cx="6191794" cy="752511"/>
          </a:xfrm>
          <a:prstGeom prst="rect">
            <a:avLst/>
          </a:prstGeom>
          <a:solidFill>
            <a:srgbClr val="F6A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4" name="Rectangle 23"/>
          <p:cNvSpPr/>
          <p:nvPr/>
        </p:nvSpPr>
        <p:spPr>
          <a:xfrm>
            <a:off x="1687311" y="901821"/>
            <a:ext cx="6191794" cy="584775"/>
          </a:xfrm>
          <a:prstGeom prst="rect">
            <a:avLst/>
          </a:prstGeom>
        </p:spPr>
        <p:txBody>
          <a:bodyPr wrap="square">
            <a:spAutoFit/>
          </a:bodyPr>
          <a:lstStyle/>
          <a:p>
            <a:pPr algn="ctr">
              <a:spcBef>
                <a:spcPts val="225"/>
              </a:spcBef>
              <a:spcAft>
                <a:spcPts val="0"/>
              </a:spcAft>
              <a:defRPr/>
            </a:pPr>
            <a:r>
              <a:rPr lang="en-GB" spc="-53" dirty="0">
                <a:latin typeface="Calibri Light" panose="020F0302020204030204" pitchFamily="34" charset="0"/>
                <a:cs typeface="Calibri Light" panose="020F0302020204030204" pitchFamily="34" charset="0"/>
              </a:rPr>
              <a:t>The PM² </a:t>
            </a:r>
            <a:r>
              <a:rPr lang="en-GB" spc="-53" baseline="30000"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Mindsets enable us to apply the Methodology more effectively and help us navigate through the complexities of project reality.</a:t>
            </a:r>
          </a:p>
        </p:txBody>
      </p:sp>
      <p:grpSp>
        <p:nvGrpSpPr>
          <p:cNvPr id="3" name="Group 2" descr="Information related to the PM2 Project Management Methodology. Here are the key points mentioned:&#10;&#10;PM2 Processes&#10;Success: What People Think It Looks Like&#10;Success: What It Really Looks Like&#10;PM2 Processes &amp; Mindsets&#10;The document seems to highlight the difference between the perceived and actual paths to success in project management, emphasizing the importance of understanding and applying both the PM2 processes and mindsets.">
            <a:extLst>
              <a:ext uri="{FF2B5EF4-FFF2-40B4-BE49-F238E27FC236}">
                <a16:creationId xmlns:a16="http://schemas.microsoft.com/office/drawing/2014/main" id="{7204EAB3-5ADB-727C-B078-1ED8D7808213}"/>
              </a:ext>
            </a:extLst>
          </p:cNvPr>
          <p:cNvGrpSpPr/>
          <p:nvPr/>
        </p:nvGrpSpPr>
        <p:grpSpPr>
          <a:xfrm>
            <a:off x="1071154" y="1742932"/>
            <a:ext cx="7263754" cy="2538685"/>
            <a:chOff x="1071154" y="1742932"/>
            <a:chExt cx="7263754" cy="2538685"/>
          </a:xfrm>
        </p:grpSpPr>
        <p:sp>
          <p:nvSpPr>
            <p:cNvPr id="7" name="Rectangle 6"/>
            <p:cNvSpPr/>
            <p:nvPr/>
          </p:nvSpPr>
          <p:spPr>
            <a:xfrm>
              <a:off x="1071154" y="1742932"/>
              <a:ext cx="1575860" cy="646331"/>
            </a:xfrm>
            <a:prstGeom prst="rect">
              <a:avLst/>
            </a:prstGeom>
          </p:spPr>
          <p:txBody>
            <a:bodyPr wrap="square">
              <a:spAutoFit/>
            </a:bodyPr>
            <a:lstStyle/>
            <a:p>
              <a:pPr algn="ctr">
                <a:lnSpc>
                  <a:spcPct val="100000"/>
                </a:lnSpc>
              </a:pPr>
              <a:r>
                <a:rPr lang="en-GB" sz="1800" spc="-53" dirty="0">
                  <a:latin typeface="Calibri Light" panose="020F0302020204030204" pitchFamily="34" charset="0"/>
                  <a:cs typeface="Calibri Light" panose="020F0302020204030204" pitchFamily="34" charset="0"/>
                </a:rPr>
                <a:t>PM² </a:t>
              </a:r>
              <a:br>
                <a:rPr lang="en-GB" sz="1800" spc="-53" dirty="0">
                  <a:latin typeface="Calibri Light" panose="020F0302020204030204" pitchFamily="34" charset="0"/>
                  <a:cs typeface="Calibri Light" panose="020F0302020204030204" pitchFamily="34" charset="0"/>
                </a:rPr>
              </a:br>
              <a:r>
                <a:rPr lang="en-GB" sz="1800" spc="-53" dirty="0">
                  <a:latin typeface="Calibri Light" panose="020F0302020204030204" pitchFamily="34" charset="0"/>
                  <a:cs typeface="Calibri Light" panose="020F0302020204030204" pitchFamily="34" charset="0"/>
                </a:rPr>
                <a:t>Processes</a:t>
              </a:r>
              <a:endParaRPr lang="en-GB" sz="1800" dirty="0">
                <a:latin typeface="Calibri Light" panose="020F0302020204030204" pitchFamily="34" charset="0"/>
                <a:cs typeface="Calibri Light" panose="020F0302020204030204" pitchFamily="34" charset="0"/>
              </a:endParaRPr>
            </a:p>
          </p:txBody>
        </p:sp>
        <p:pic>
          <p:nvPicPr>
            <p:cNvPr id="4" name="Picture 3"/>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a:off x="2897814" y="1861122"/>
              <a:ext cx="3182751" cy="2420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bwMode="auto">
            <a:xfrm flipH="1">
              <a:off x="6289735" y="2496557"/>
              <a:ext cx="854058" cy="48747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25937" y="2539069"/>
              <a:ext cx="415794" cy="85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2645220" y="2496557"/>
              <a:ext cx="1062685" cy="359579"/>
            </a:xfrm>
            <a:prstGeom prst="straightConnector1">
              <a:avLst/>
            </a:prstGeom>
            <a:noFill/>
            <a:ln w="9525" cap="flat" cmpd="sng" algn="ctr">
              <a:solidFill>
                <a:srgbClr val="007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p:cNvCxnSpPr/>
            <p:nvPr/>
          </p:nvCxnSpPr>
          <p:spPr bwMode="auto">
            <a:xfrm flipH="1">
              <a:off x="5706127" y="2400542"/>
              <a:ext cx="972107" cy="455594"/>
            </a:xfrm>
            <a:prstGeom prst="straightConnector1">
              <a:avLst/>
            </a:prstGeom>
            <a:noFill/>
            <a:ln w="9525" cap="flat" cmpd="sng" algn="ctr">
              <a:solidFill>
                <a:srgbClr val="007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p:cNvSpPr/>
            <p:nvPr/>
          </p:nvSpPr>
          <p:spPr>
            <a:xfrm>
              <a:off x="6244078" y="1742932"/>
              <a:ext cx="2090830" cy="646331"/>
            </a:xfrm>
            <a:prstGeom prst="rect">
              <a:avLst/>
            </a:prstGeom>
          </p:spPr>
          <p:txBody>
            <a:bodyPr wrap="none">
              <a:spAutoFit/>
            </a:bodyPr>
            <a:lstStyle/>
            <a:p>
              <a:pPr algn="ctr">
                <a:lnSpc>
                  <a:spcPct val="100000"/>
                </a:lnSpc>
              </a:pPr>
              <a:r>
                <a:rPr lang="en-GB" sz="1800" spc="-53" dirty="0">
                  <a:latin typeface="Calibri Light" panose="020F0302020204030204" pitchFamily="34" charset="0"/>
                  <a:cs typeface="Calibri Light" panose="020F0302020204030204" pitchFamily="34" charset="0"/>
                </a:rPr>
                <a:t>PM² </a:t>
              </a:r>
              <a:br>
                <a:rPr lang="en-GB" sz="1800" spc="-53" dirty="0">
                  <a:latin typeface="Calibri Light" panose="020F0302020204030204" pitchFamily="34" charset="0"/>
                  <a:cs typeface="Calibri Light" panose="020F0302020204030204" pitchFamily="34" charset="0"/>
                </a:rPr>
              </a:br>
              <a:r>
                <a:rPr lang="en-GB" sz="1800" spc="-53" dirty="0">
                  <a:latin typeface="Calibri Light" panose="020F0302020204030204" pitchFamily="34" charset="0"/>
                  <a:cs typeface="Calibri Light" panose="020F0302020204030204" pitchFamily="34" charset="0"/>
                </a:rPr>
                <a:t>Processes &amp; Mindsets</a:t>
              </a:r>
            </a:p>
          </p:txBody>
        </p:sp>
        <p:pic>
          <p:nvPicPr>
            <p:cNvPr id="23"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44832" y="2496558"/>
              <a:ext cx="415794" cy="85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30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 relationship between effort and time in the context of project management. Here are the key phases mentioned:&#10;&#10;Initiating&#10;Planning&#10;Monitor &amp; Control&#10;Executing&#10;Closing&#10;The document seems to illustrate how effort is distributed across these different phases over time."/>
          <p:cNvGrpSpPr/>
          <p:nvPr/>
        </p:nvGrpSpPr>
        <p:grpSpPr>
          <a:xfrm>
            <a:off x="89428" y="1096982"/>
            <a:ext cx="8959164" cy="2971677"/>
            <a:chOff x="-73224" y="1255788"/>
            <a:chExt cx="9321542" cy="3091875"/>
          </a:xfrm>
        </p:grpSpPr>
        <p:grpSp>
          <p:nvGrpSpPr>
            <p:cNvPr id="2" name="Group 1"/>
            <p:cNvGrpSpPr/>
            <p:nvPr/>
          </p:nvGrpSpPr>
          <p:grpSpPr>
            <a:xfrm>
              <a:off x="-73224" y="1255788"/>
              <a:ext cx="9321542" cy="2935743"/>
              <a:chOff x="-73224" y="1255788"/>
              <a:chExt cx="9321542" cy="2935743"/>
            </a:xfrm>
          </p:grpSpPr>
          <p:pic>
            <p:nvPicPr>
              <p:cNvPr id="15" name="Picture 2">
                <a:extLst>
                  <a:ext uri="{FF2B5EF4-FFF2-40B4-BE49-F238E27FC236}">
                    <a16:creationId xmlns:a16="http://schemas.microsoft.com/office/drawing/2014/main" id="{A991F8A4-BB31-1A49-A9CF-F85BBDCF13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1255788"/>
                <a:ext cx="8065067" cy="242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reeform 3">
                <a:extLst>
                  <a:ext uri="{FF2B5EF4-FFF2-40B4-BE49-F238E27FC236}">
                    <a16:creationId xmlns:a16="http://schemas.microsoft.com/office/drawing/2014/main" id="{62F7A682-3371-1F40-BAC3-6F09A6952A34}"/>
                  </a:ext>
                </a:extLst>
              </p:cNvPr>
              <p:cNvSpPr>
                <a:spLocks/>
              </p:cNvSpPr>
              <p:nvPr/>
            </p:nvSpPr>
            <p:spPr bwMode="auto">
              <a:xfrm flipH="1">
                <a:off x="266176" y="2564190"/>
                <a:ext cx="7952395" cy="1088076"/>
              </a:xfrm>
              <a:custGeom>
                <a:avLst/>
                <a:gdLst>
                  <a:gd name="T0" fmla="*/ 0 w 10000"/>
                  <a:gd name="T1" fmla="*/ 2147483647 h 10856"/>
                  <a:gd name="T2" fmla="*/ 2147483647 w 10000"/>
                  <a:gd name="T3" fmla="*/ 2147483647 h 10856"/>
                  <a:gd name="T4" fmla="*/ 2147483647 w 10000"/>
                  <a:gd name="T5" fmla="*/ 2147483647 h 10856"/>
                  <a:gd name="T6" fmla="*/ 2147483647 w 10000"/>
                  <a:gd name="T7" fmla="*/ 2147483647 h 10856"/>
                  <a:gd name="T8" fmla="*/ 2147483647 w 10000"/>
                  <a:gd name="T9" fmla="*/ 2147483647 h 10856"/>
                  <a:gd name="T10" fmla="*/ 2147483647 w 10000"/>
                  <a:gd name="T11" fmla="*/ 2147483647 h 10856"/>
                  <a:gd name="T12" fmla="*/ 2147483647 w 10000"/>
                  <a:gd name="T13" fmla="*/ 2147483647 h 10856"/>
                  <a:gd name="T14" fmla="*/ 2147483647 w 10000"/>
                  <a:gd name="T15" fmla="*/ 2147483647 h 10856"/>
                  <a:gd name="T16" fmla="*/ 2147483647 w 10000"/>
                  <a:gd name="T17" fmla="*/ 2147483647 h 10856"/>
                  <a:gd name="T18" fmla="*/ 2147483647 w 10000"/>
                  <a:gd name="T19" fmla="*/ 2147483647 h 10856"/>
                  <a:gd name="T20" fmla="*/ 2147483647 w 10000"/>
                  <a:gd name="T21" fmla="*/ 2147483647 h 10856"/>
                  <a:gd name="T22" fmla="*/ 2147483647 w 10000"/>
                  <a:gd name="T23" fmla="*/ 2147483647 h 10856"/>
                  <a:gd name="T24" fmla="*/ 2147483647 w 10000"/>
                  <a:gd name="T25" fmla="*/ 2147483647 h 10856"/>
                  <a:gd name="T26" fmla="*/ 2147483647 w 10000"/>
                  <a:gd name="T27" fmla="*/ 2147483647 h 10856"/>
                  <a:gd name="T28" fmla="*/ 2147483647 w 10000"/>
                  <a:gd name="T29" fmla="*/ 2147483647 h 10856"/>
                  <a:gd name="T30" fmla="*/ 2147483647 w 10000"/>
                  <a:gd name="T31" fmla="*/ 2147483647 h 108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00" h="10856">
                    <a:moveTo>
                      <a:pt x="0" y="10856"/>
                    </a:moveTo>
                    <a:cubicBezTo>
                      <a:pt x="145" y="10524"/>
                      <a:pt x="564" y="9641"/>
                      <a:pt x="717" y="9317"/>
                    </a:cubicBezTo>
                    <a:cubicBezTo>
                      <a:pt x="870" y="8993"/>
                      <a:pt x="835" y="9089"/>
                      <a:pt x="918" y="8913"/>
                    </a:cubicBezTo>
                    <a:cubicBezTo>
                      <a:pt x="1001" y="8737"/>
                      <a:pt x="1105" y="8629"/>
                      <a:pt x="1215" y="8261"/>
                    </a:cubicBezTo>
                    <a:cubicBezTo>
                      <a:pt x="1325" y="7893"/>
                      <a:pt x="1457" y="7242"/>
                      <a:pt x="1579" y="6703"/>
                    </a:cubicBezTo>
                    <a:cubicBezTo>
                      <a:pt x="1701" y="6164"/>
                      <a:pt x="1869" y="5327"/>
                      <a:pt x="1945" y="5029"/>
                    </a:cubicBezTo>
                    <a:cubicBezTo>
                      <a:pt x="2021" y="4731"/>
                      <a:pt x="2146" y="3769"/>
                      <a:pt x="2263" y="3335"/>
                    </a:cubicBezTo>
                    <a:cubicBezTo>
                      <a:pt x="2380" y="2901"/>
                      <a:pt x="2446" y="2567"/>
                      <a:pt x="2603" y="2083"/>
                    </a:cubicBezTo>
                    <a:cubicBezTo>
                      <a:pt x="2760" y="1599"/>
                      <a:pt x="2920" y="740"/>
                      <a:pt x="3204" y="433"/>
                    </a:cubicBezTo>
                    <a:cubicBezTo>
                      <a:pt x="3488" y="126"/>
                      <a:pt x="3787" y="-260"/>
                      <a:pt x="4308" y="241"/>
                    </a:cubicBezTo>
                    <a:cubicBezTo>
                      <a:pt x="4830" y="742"/>
                      <a:pt x="5840" y="2562"/>
                      <a:pt x="6333" y="3441"/>
                    </a:cubicBezTo>
                    <a:cubicBezTo>
                      <a:pt x="6826" y="4320"/>
                      <a:pt x="6978" y="4871"/>
                      <a:pt x="7268" y="5513"/>
                    </a:cubicBezTo>
                    <a:cubicBezTo>
                      <a:pt x="7558" y="6155"/>
                      <a:pt x="7831" y="6793"/>
                      <a:pt x="8073" y="7295"/>
                    </a:cubicBezTo>
                    <a:cubicBezTo>
                      <a:pt x="8315" y="7797"/>
                      <a:pt x="8492" y="8104"/>
                      <a:pt x="8719" y="8525"/>
                    </a:cubicBezTo>
                    <a:cubicBezTo>
                      <a:pt x="8946" y="8946"/>
                      <a:pt x="9220" y="9453"/>
                      <a:pt x="9433" y="9820"/>
                    </a:cubicBezTo>
                    <a:cubicBezTo>
                      <a:pt x="9647" y="10187"/>
                      <a:pt x="9906" y="10575"/>
                      <a:pt x="10000" y="10727"/>
                    </a:cubicBezTo>
                  </a:path>
                </a:pathLst>
              </a:custGeom>
              <a:noFill/>
              <a:ln w="19050" cap="flat">
                <a:solidFill>
                  <a:srgbClr val="00AEE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Calibri Light" panose="020F0302020204030204" pitchFamily="34" charset="0"/>
                  <a:cs typeface="Calibri Light" panose="020F0302020204030204" pitchFamily="34" charset="0"/>
                </a:endParaRPr>
              </a:p>
            </p:txBody>
          </p:sp>
          <p:sp>
            <p:nvSpPr>
              <p:cNvPr id="17" name="Freeform 52">
                <a:extLst>
                  <a:ext uri="{FF2B5EF4-FFF2-40B4-BE49-F238E27FC236}">
                    <a16:creationId xmlns:a16="http://schemas.microsoft.com/office/drawing/2014/main" id="{A1C1590A-1EEF-9345-8480-838D6AC08B21}"/>
                  </a:ext>
                </a:extLst>
              </p:cNvPr>
              <p:cNvSpPr/>
              <p:nvPr/>
            </p:nvSpPr>
            <p:spPr bwMode="auto">
              <a:xfrm>
                <a:off x="3173359" y="3388433"/>
                <a:ext cx="839717" cy="295656"/>
              </a:xfrm>
              <a:custGeom>
                <a:avLst/>
                <a:gdLst>
                  <a:gd name="connsiteX0" fmla="*/ 0 w 676275"/>
                  <a:gd name="connsiteY0" fmla="*/ 219075 h 219075"/>
                  <a:gd name="connsiteX1" fmla="*/ 342900 w 676275"/>
                  <a:gd name="connsiteY1" fmla="*/ 0 h 219075"/>
                  <a:gd name="connsiteX2" fmla="*/ 676275 w 676275"/>
                  <a:gd name="connsiteY2" fmla="*/ 200025 h 219075"/>
                  <a:gd name="connsiteX3" fmla="*/ 47625 w 676275"/>
                  <a:gd name="connsiteY3" fmla="*/ 200025 h 219075"/>
                  <a:gd name="connsiteX0" fmla="*/ 0 w 676275"/>
                  <a:gd name="connsiteY0" fmla="*/ 214010 h 214010"/>
                  <a:gd name="connsiteX1" fmla="*/ 406811 w 676275"/>
                  <a:gd name="connsiteY1" fmla="*/ 0 h 214010"/>
                  <a:gd name="connsiteX2" fmla="*/ 676275 w 676275"/>
                  <a:gd name="connsiteY2" fmla="*/ 194960 h 214010"/>
                  <a:gd name="connsiteX3" fmla="*/ 47625 w 676275"/>
                  <a:gd name="connsiteY3" fmla="*/ 194960 h 214010"/>
                </a:gdLst>
                <a:ahLst/>
                <a:cxnLst>
                  <a:cxn ang="0">
                    <a:pos x="connsiteX0" y="connsiteY0"/>
                  </a:cxn>
                  <a:cxn ang="0">
                    <a:pos x="connsiteX1" y="connsiteY1"/>
                  </a:cxn>
                  <a:cxn ang="0">
                    <a:pos x="connsiteX2" y="connsiteY2"/>
                  </a:cxn>
                  <a:cxn ang="0">
                    <a:pos x="connsiteX3" y="connsiteY3"/>
                  </a:cxn>
                </a:cxnLst>
                <a:rect l="l" t="t" r="r" b="b"/>
                <a:pathLst>
                  <a:path w="676275" h="214010">
                    <a:moveTo>
                      <a:pt x="0" y="214010"/>
                    </a:moveTo>
                    <a:lnTo>
                      <a:pt x="406811" y="0"/>
                    </a:lnTo>
                    <a:lnTo>
                      <a:pt x="676275" y="194960"/>
                    </a:lnTo>
                    <a:lnTo>
                      <a:pt x="47625" y="194960"/>
                    </a:lnTo>
                  </a:path>
                </a:pathLst>
              </a:custGeom>
              <a:pattFill prst="dkVert">
                <a:fgClr>
                  <a:schemeClr val="accent3">
                    <a:lumMod val="75000"/>
                  </a:schemeClr>
                </a:fgClr>
                <a:bgClr>
                  <a:schemeClr val="bg1"/>
                </a:bgClr>
              </a:pattFill>
              <a:ln>
                <a:noFill/>
              </a:ln>
              <a:effectLst/>
            </p:spPr>
            <p:txBody>
              <a:bodyPr anchor="ctr"/>
              <a:lstStyle/>
              <a:p>
                <a:pPr marL="3175">
                  <a:defRPr/>
                </a:pPr>
                <a:endParaRPr lang="en-GB" dirty="0">
                  <a:latin typeface="Calibri Light" panose="020F0302020204030204" pitchFamily="34" charset="0"/>
                  <a:cs typeface="Calibri Light" panose="020F0302020204030204" pitchFamily="34" charset="0"/>
                </a:endParaRPr>
              </a:p>
            </p:txBody>
          </p:sp>
          <p:sp>
            <p:nvSpPr>
              <p:cNvPr id="18" name="Freeform 2">
                <a:extLst>
                  <a:ext uri="{FF2B5EF4-FFF2-40B4-BE49-F238E27FC236}">
                    <a16:creationId xmlns:a16="http://schemas.microsoft.com/office/drawing/2014/main" id="{C13BDCAA-FC8C-6B4A-93F3-B7C93E8DA5DB}"/>
                  </a:ext>
                </a:extLst>
              </p:cNvPr>
              <p:cNvSpPr>
                <a:spLocks/>
              </p:cNvSpPr>
              <p:nvPr/>
            </p:nvSpPr>
            <p:spPr bwMode="auto">
              <a:xfrm flipH="1">
                <a:off x="243945" y="3244416"/>
                <a:ext cx="1694330" cy="423327"/>
              </a:xfrm>
              <a:custGeom>
                <a:avLst/>
                <a:gdLst>
                  <a:gd name="T0" fmla="*/ 0 w 11776"/>
                  <a:gd name="T1" fmla="*/ 2147483647 h 12464"/>
                  <a:gd name="T2" fmla="*/ 2147483647 w 11776"/>
                  <a:gd name="T3" fmla="*/ 2147483647 h 12464"/>
                  <a:gd name="T4" fmla="*/ 2147483647 w 11776"/>
                  <a:gd name="T5" fmla="*/ 2147483647 h 12464"/>
                  <a:gd name="T6" fmla="*/ 2147483647 w 11776"/>
                  <a:gd name="T7" fmla="*/ 2147483647 h 12464"/>
                  <a:gd name="T8" fmla="*/ 2147483647 w 11776"/>
                  <a:gd name="T9" fmla="*/ 87652264 h 12464"/>
                  <a:gd name="T10" fmla="*/ 2147483647 w 11776"/>
                  <a:gd name="T11" fmla="*/ 2147483647 h 12464"/>
                  <a:gd name="T12" fmla="*/ 2147483647 w 11776"/>
                  <a:gd name="T13" fmla="*/ 2147483647 h 12464"/>
                  <a:gd name="T14" fmla="*/ 2147483647 w 11776"/>
                  <a:gd name="T15" fmla="*/ 2147483647 h 12464"/>
                  <a:gd name="T16" fmla="*/ 2147483647 w 11776"/>
                  <a:gd name="T17" fmla="*/ 2147483647 h 12464"/>
                  <a:gd name="T18" fmla="*/ 2147483647 w 11776"/>
                  <a:gd name="T19" fmla="*/ 2147483647 h 12464"/>
                  <a:gd name="T20" fmla="*/ 2147483647 w 11776"/>
                  <a:gd name="T21" fmla="*/ 2147483647 h 12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1776"/>
                  <a:gd name="connsiteY0" fmla="*/ 12449 h 12464"/>
                  <a:gd name="connsiteX1" fmla="*/ 2011 w 11776"/>
                  <a:gd name="connsiteY1" fmla="*/ 8124 h 12464"/>
                  <a:gd name="connsiteX2" fmla="*/ 3169 w 11776"/>
                  <a:gd name="connsiteY2" fmla="*/ 4674 h 12464"/>
                  <a:gd name="connsiteX3" fmla="*/ 4015 w 11776"/>
                  <a:gd name="connsiteY3" fmla="*/ 1962 h 12464"/>
                  <a:gd name="connsiteX4" fmla="*/ 5292 w 11776"/>
                  <a:gd name="connsiteY4" fmla="*/ 1 h 12464"/>
                  <a:gd name="connsiteX5" fmla="*/ 6679 w 11776"/>
                  <a:gd name="connsiteY5" fmla="*/ 1716 h 12464"/>
                  <a:gd name="connsiteX6" fmla="*/ 7486 w 11776"/>
                  <a:gd name="connsiteY6" fmla="*/ 1660 h 12464"/>
                  <a:gd name="connsiteX7" fmla="*/ 8341 w 11776"/>
                  <a:gd name="connsiteY7" fmla="*/ 5335 h 12464"/>
                  <a:gd name="connsiteX8" fmla="*/ 9700 w 11776"/>
                  <a:gd name="connsiteY8" fmla="*/ 8832 h 12464"/>
                  <a:gd name="connsiteX9" fmla="*/ 10641 w 11776"/>
                  <a:gd name="connsiteY9" fmla="*/ 10888 h 12464"/>
                  <a:gd name="connsiteX10" fmla="*/ 11776 w 11776"/>
                  <a:gd name="connsiteY10" fmla="*/ 12464 h 12464"/>
                  <a:gd name="connsiteX0" fmla="*/ 0 w 11776"/>
                  <a:gd name="connsiteY0" fmla="*/ 13138 h 13153"/>
                  <a:gd name="connsiteX1" fmla="*/ 2011 w 11776"/>
                  <a:gd name="connsiteY1" fmla="*/ 8813 h 13153"/>
                  <a:gd name="connsiteX2" fmla="*/ 3169 w 11776"/>
                  <a:gd name="connsiteY2" fmla="*/ 5363 h 13153"/>
                  <a:gd name="connsiteX3" fmla="*/ 4015 w 11776"/>
                  <a:gd name="connsiteY3" fmla="*/ 2651 h 13153"/>
                  <a:gd name="connsiteX4" fmla="*/ 5292 w 11776"/>
                  <a:gd name="connsiteY4" fmla="*/ 690 h 13153"/>
                  <a:gd name="connsiteX5" fmla="*/ 6679 w 11776"/>
                  <a:gd name="connsiteY5" fmla="*/ 84 h 13153"/>
                  <a:gd name="connsiteX6" fmla="*/ 7486 w 11776"/>
                  <a:gd name="connsiteY6" fmla="*/ 2349 h 13153"/>
                  <a:gd name="connsiteX7" fmla="*/ 8341 w 11776"/>
                  <a:gd name="connsiteY7" fmla="*/ 6024 h 13153"/>
                  <a:gd name="connsiteX8" fmla="*/ 9700 w 11776"/>
                  <a:gd name="connsiteY8" fmla="*/ 9521 h 13153"/>
                  <a:gd name="connsiteX9" fmla="*/ 10641 w 11776"/>
                  <a:gd name="connsiteY9" fmla="*/ 11577 h 13153"/>
                  <a:gd name="connsiteX10" fmla="*/ 11776 w 11776"/>
                  <a:gd name="connsiteY10" fmla="*/ 13153 h 13153"/>
                  <a:gd name="connsiteX0" fmla="*/ 0 w 11776"/>
                  <a:gd name="connsiteY0" fmla="*/ 12904 h 12919"/>
                  <a:gd name="connsiteX1" fmla="*/ 2011 w 11776"/>
                  <a:gd name="connsiteY1" fmla="*/ 8579 h 12919"/>
                  <a:gd name="connsiteX2" fmla="*/ 3169 w 11776"/>
                  <a:gd name="connsiteY2" fmla="*/ 5129 h 12919"/>
                  <a:gd name="connsiteX3" fmla="*/ 4015 w 11776"/>
                  <a:gd name="connsiteY3" fmla="*/ 2417 h 12919"/>
                  <a:gd name="connsiteX4" fmla="*/ 5292 w 11776"/>
                  <a:gd name="connsiteY4" fmla="*/ 456 h 12919"/>
                  <a:gd name="connsiteX5" fmla="*/ 6433 w 11776"/>
                  <a:gd name="connsiteY5" fmla="*/ 123 h 12919"/>
                  <a:gd name="connsiteX6" fmla="*/ 7486 w 11776"/>
                  <a:gd name="connsiteY6" fmla="*/ 2115 h 12919"/>
                  <a:gd name="connsiteX7" fmla="*/ 8341 w 11776"/>
                  <a:gd name="connsiteY7" fmla="*/ 5790 h 12919"/>
                  <a:gd name="connsiteX8" fmla="*/ 9700 w 11776"/>
                  <a:gd name="connsiteY8" fmla="*/ 9287 h 12919"/>
                  <a:gd name="connsiteX9" fmla="*/ 10641 w 11776"/>
                  <a:gd name="connsiteY9" fmla="*/ 11343 h 12919"/>
                  <a:gd name="connsiteX10" fmla="*/ 11776 w 11776"/>
                  <a:gd name="connsiteY10" fmla="*/ 12919 h 12919"/>
                  <a:gd name="connsiteX0" fmla="*/ 0 w 11776"/>
                  <a:gd name="connsiteY0" fmla="*/ 12904 h 12919"/>
                  <a:gd name="connsiteX1" fmla="*/ 2011 w 11776"/>
                  <a:gd name="connsiteY1" fmla="*/ 8579 h 12919"/>
                  <a:gd name="connsiteX2" fmla="*/ 3169 w 11776"/>
                  <a:gd name="connsiteY2" fmla="*/ 5129 h 12919"/>
                  <a:gd name="connsiteX3" fmla="*/ 4015 w 11776"/>
                  <a:gd name="connsiteY3" fmla="*/ 2417 h 12919"/>
                  <a:gd name="connsiteX4" fmla="*/ 5292 w 11776"/>
                  <a:gd name="connsiteY4" fmla="*/ 456 h 12919"/>
                  <a:gd name="connsiteX5" fmla="*/ 6433 w 11776"/>
                  <a:gd name="connsiteY5" fmla="*/ 123 h 12919"/>
                  <a:gd name="connsiteX6" fmla="*/ 7486 w 11776"/>
                  <a:gd name="connsiteY6" fmla="*/ 2115 h 12919"/>
                  <a:gd name="connsiteX7" fmla="*/ 8669 w 11776"/>
                  <a:gd name="connsiteY7" fmla="*/ 5926 h 12919"/>
                  <a:gd name="connsiteX8" fmla="*/ 9700 w 11776"/>
                  <a:gd name="connsiteY8" fmla="*/ 9287 h 12919"/>
                  <a:gd name="connsiteX9" fmla="*/ 10641 w 11776"/>
                  <a:gd name="connsiteY9" fmla="*/ 11343 h 12919"/>
                  <a:gd name="connsiteX10" fmla="*/ 11776 w 11776"/>
                  <a:gd name="connsiteY10" fmla="*/ 12919 h 12919"/>
                  <a:gd name="connsiteX0" fmla="*/ 0 w 11776"/>
                  <a:gd name="connsiteY0" fmla="*/ 12947 h 12962"/>
                  <a:gd name="connsiteX1" fmla="*/ 2011 w 11776"/>
                  <a:gd name="connsiteY1" fmla="*/ 8622 h 12962"/>
                  <a:gd name="connsiteX2" fmla="*/ 3169 w 11776"/>
                  <a:gd name="connsiteY2" fmla="*/ 5172 h 12962"/>
                  <a:gd name="connsiteX3" fmla="*/ 4015 w 11776"/>
                  <a:gd name="connsiteY3" fmla="*/ 2460 h 12962"/>
                  <a:gd name="connsiteX4" fmla="*/ 4150 w 11776"/>
                  <a:gd name="connsiteY4" fmla="*/ 3589 h 12962"/>
                  <a:gd name="connsiteX5" fmla="*/ 5292 w 11776"/>
                  <a:gd name="connsiteY5" fmla="*/ 499 h 12962"/>
                  <a:gd name="connsiteX6" fmla="*/ 6433 w 11776"/>
                  <a:gd name="connsiteY6" fmla="*/ 166 h 12962"/>
                  <a:gd name="connsiteX7" fmla="*/ 7486 w 11776"/>
                  <a:gd name="connsiteY7" fmla="*/ 2158 h 12962"/>
                  <a:gd name="connsiteX8" fmla="*/ 8669 w 11776"/>
                  <a:gd name="connsiteY8" fmla="*/ 5969 h 12962"/>
                  <a:gd name="connsiteX9" fmla="*/ 9700 w 11776"/>
                  <a:gd name="connsiteY9" fmla="*/ 9330 h 12962"/>
                  <a:gd name="connsiteX10" fmla="*/ 10641 w 11776"/>
                  <a:gd name="connsiteY10" fmla="*/ 11386 h 12962"/>
                  <a:gd name="connsiteX11" fmla="*/ 11776 w 11776"/>
                  <a:gd name="connsiteY11" fmla="*/ 12962 h 12962"/>
                  <a:gd name="connsiteX0" fmla="*/ 0 w 11776"/>
                  <a:gd name="connsiteY0" fmla="*/ 12947 h 12962"/>
                  <a:gd name="connsiteX1" fmla="*/ 2011 w 11776"/>
                  <a:gd name="connsiteY1" fmla="*/ 8622 h 12962"/>
                  <a:gd name="connsiteX2" fmla="*/ 3169 w 11776"/>
                  <a:gd name="connsiteY2" fmla="*/ 5172 h 12962"/>
                  <a:gd name="connsiteX3" fmla="*/ 4015 w 11776"/>
                  <a:gd name="connsiteY3" fmla="*/ 2460 h 12962"/>
                  <a:gd name="connsiteX4" fmla="*/ 4150 w 11776"/>
                  <a:gd name="connsiteY4" fmla="*/ 3589 h 12962"/>
                  <a:gd name="connsiteX5" fmla="*/ 5292 w 11776"/>
                  <a:gd name="connsiteY5" fmla="*/ 499 h 12962"/>
                  <a:gd name="connsiteX6" fmla="*/ 6433 w 11776"/>
                  <a:gd name="connsiteY6" fmla="*/ 166 h 12962"/>
                  <a:gd name="connsiteX7" fmla="*/ 7486 w 11776"/>
                  <a:gd name="connsiteY7" fmla="*/ 2158 h 12962"/>
                  <a:gd name="connsiteX8" fmla="*/ 8669 w 11776"/>
                  <a:gd name="connsiteY8" fmla="*/ 5969 h 12962"/>
                  <a:gd name="connsiteX9" fmla="*/ 9700 w 11776"/>
                  <a:gd name="connsiteY9" fmla="*/ 9330 h 12962"/>
                  <a:gd name="connsiteX10" fmla="*/ 10641 w 11776"/>
                  <a:gd name="connsiteY10" fmla="*/ 11386 h 12962"/>
                  <a:gd name="connsiteX11" fmla="*/ 11776 w 11776"/>
                  <a:gd name="connsiteY11" fmla="*/ 12962 h 12962"/>
                  <a:gd name="connsiteX0" fmla="*/ 0 w 11776"/>
                  <a:gd name="connsiteY0" fmla="*/ 12900 h 12915"/>
                  <a:gd name="connsiteX1" fmla="*/ 2011 w 11776"/>
                  <a:gd name="connsiteY1" fmla="*/ 8575 h 12915"/>
                  <a:gd name="connsiteX2" fmla="*/ 3169 w 11776"/>
                  <a:gd name="connsiteY2" fmla="*/ 5125 h 12915"/>
                  <a:gd name="connsiteX3" fmla="*/ 4015 w 11776"/>
                  <a:gd name="connsiteY3" fmla="*/ 2413 h 12915"/>
                  <a:gd name="connsiteX4" fmla="*/ 4602 w 11776"/>
                  <a:gd name="connsiteY4" fmla="*/ 2313 h 12915"/>
                  <a:gd name="connsiteX5" fmla="*/ 5292 w 11776"/>
                  <a:gd name="connsiteY5" fmla="*/ 452 h 12915"/>
                  <a:gd name="connsiteX6" fmla="*/ 6433 w 11776"/>
                  <a:gd name="connsiteY6" fmla="*/ 119 h 12915"/>
                  <a:gd name="connsiteX7" fmla="*/ 7486 w 11776"/>
                  <a:gd name="connsiteY7" fmla="*/ 2111 h 12915"/>
                  <a:gd name="connsiteX8" fmla="*/ 8669 w 11776"/>
                  <a:gd name="connsiteY8" fmla="*/ 5922 h 12915"/>
                  <a:gd name="connsiteX9" fmla="*/ 9700 w 11776"/>
                  <a:gd name="connsiteY9" fmla="*/ 9283 h 12915"/>
                  <a:gd name="connsiteX10" fmla="*/ 10641 w 11776"/>
                  <a:gd name="connsiteY10" fmla="*/ 11339 h 12915"/>
                  <a:gd name="connsiteX11" fmla="*/ 11776 w 11776"/>
                  <a:gd name="connsiteY11" fmla="*/ 12915 h 12915"/>
                  <a:gd name="connsiteX0" fmla="*/ 0 w 11776"/>
                  <a:gd name="connsiteY0" fmla="*/ 12900 h 12915"/>
                  <a:gd name="connsiteX1" fmla="*/ 2011 w 11776"/>
                  <a:gd name="connsiteY1" fmla="*/ 8575 h 12915"/>
                  <a:gd name="connsiteX2" fmla="*/ 3169 w 11776"/>
                  <a:gd name="connsiteY2" fmla="*/ 5125 h 12915"/>
                  <a:gd name="connsiteX3" fmla="*/ 3933 w 11776"/>
                  <a:gd name="connsiteY3" fmla="*/ 3642 h 12915"/>
                  <a:gd name="connsiteX4" fmla="*/ 4602 w 11776"/>
                  <a:gd name="connsiteY4" fmla="*/ 2313 h 12915"/>
                  <a:gd name="connsiteX5" fmla="*/ 5292 w 11776"/>
                  <a:gd name="connsiteY5" fmla="*/ 452 h 12915"/>
                  <a:gd name="connsiteX6" fmla="*/ 6433 w 11776"/>
                  <a:gd name="connsiteY6" fmla="*/ 119 h 12915"/>
                  <a:gd name="connsiteX7" fmla="*/ 7486 w 11776"/>
                  <a:gd name="connsiteY7" fmla="*/ 2111 h 12915"/>
                  <a:gd name="connsiteX8" fmla="*/ 8669 w 11776"/>
                  <a:gd name="connsiteY8" fmla="*/ 5922 h 12915"/>
                  <a:gd name="connsiteX9" fmla="*/ 9700 w 11776"/>
                  <a:gd name="connsiteY9" fmla="*/ 9283 h 12915"/>
                  <a:gd name="connsiteX10" fmla="*/ 10641 w 11776"/>
                  <a:gd name="connsiteY10" fmla="*/ 11339 h 12915"/>
                  <a:gd name="connsiteX11" fmla="*/ 11776 w 11776"/>
                  <a:gd name="connsiteY11" fmla="*/ 12915 h 12915"/>
                  <a:gd name="connsiteX0" fmla="*/ 0 w 11776"/>
                  <a:gd name="connsiteY0" fmla="*/ 12900 h 12915"/>
                  <a:gd name="connsiteX1" fmla="*/ 2011 w 11776"/>
                  <a:gd name="connsiteY1" fmla="*/ 8575 h 12915"/>
                  <a:gd name="connsiteX2" fmla="*/ 3333 w 11776"/>
                  <a:gd name="connsiteY2" fmla="*/ 5535 h 12915"/>
                  <a:gd name="connsiteX3" fmla="*/ 3933 w 11776"/>
                  <a:gd name="connsiteY3" fmla="*/ 3642 h 12915"/>
                  <a:gd name="connsiteX4" fmla="*/ 4602 w 11776"/>
                  <a:gd name="connsiteY4" fmla="*/ 2313 h 12915"/>
                  <a:gd name="connsiteX5" fmla="*/ 5292 w 11776"/>
                  <a:gd name="connsiteY5" fmla="*/ 452 h 12915"/>
                  <a:gd name="connsiteX6" fmla="*/ 6433 w 11776"/>
                  <a:gd name="connsiteY6" fmla="*/ 119 h 12915"/>
                  <a:gd name="connsiteX7" fmla="*/ 7486 w 11776"/>
                  <a:gd name="connsiteY7" fmla="*/ 2111 h 12915"/>
                  <a:gd name="connsiteX8" fmla="*/ 8669 w 11776"/>
                  <a:gd name="connsiteY8" fmla="*/ 5922 h 12915"/>
                  <a:gd name="connsiteX9" fmla="*/ 9700 w 11776"/>
                  <a:gd name="connsiteY9" fmla="*/ 9283 h 12915"/>
                  <a:gd name="connsiteX10" fmla="*/ 10641 w 11776"/>
                  <a:gd name="connsiteY10" fmla="*/ 11339 h 12915"/>
                  <a:gd name="connsiteX11" fmla="*/ 11776 w 11776"/>
                  <a:gd name="connsiteY11" fmla="*/ 12915 h 12915"/>
                  <a:gd name="connsiteX0" fmla="*/ 0 w 11776"/>
                  <a:gd name="connsiteY0" fmla="*/ 12900 h 12915"/>
                  <a:gd name="connsiteX1" fmla="*/ 2011 w 11776"/>
                  <a:gd name="connsiteY1" fmla="*/ 8575 h 12915"/>
                  <a:gd name="connsiteX2" fmla="*/ 3333 w 11776"/>
                  <a:gd name="connsiteY2" fmla="*/ 5535 h 12915"/>
                  <a:gd name="connsiteX3" fmla="*/ 3933 w 11776"/>
                  <a:gd name="connsiteY3" fmla="*/ 4188 h 12915"/>
                  <a:gd name="connsiteX4" fmla="*/ 4602 w 11776"/>
                  <a:gd name="connsiteY4" fmla="*/ 2313 h 12915"/>
                  <a:gd name="connsiteX5" fmla="*/ 5292 w 11776"/>
                  <a:gd name="connsiteY5" fmla="*/ 452 h 12915"/>
                  <a:gd name="connsiteX6" fmla="*/ 6433 w 11776"/>
                  <a:gd name="connsiteY6" fmla="*/ 119 h 12915"/>
                  <a:gd name="connsiteX7" fmla="*/ 7486 w 11776"/>
                  <a:gd name="connsiteY7" fmla="*/ 2111 h 12915"/>
                  <a:gd name="connsiteX8" fmla="*/ 8669 w 11776"/>
                  <a:gd name="connsiteY8" fmla="*/ 5922 h 12915"/>
                  <a:gd name="connsiteX9" fmla="*/ 9700 w 11776"/>
                  <a:gd name="connsiteY9" fmla="*/ 9283 h 12915"/>
                  <a:gd name="connsiteX10" fmla="*/ 10641 w 11776"/>
                  <a:gd name="connsiteY10" fmla="*/ 11339 h 12915"/>
                  <a:gd name="connsiteX11" fmla="*/ 11776 w 11776"/>
                  <a:gd name="connsiteY11" fmla="*/ 12915 h 12915"/>
                  <a:gd name="connsiteX0" fmla="*/ 0 w 11776"/>
                  <a:gd name="connsiteY0" fmla="*/ 13166 h 13181"/>
                  <a:gd name="connsiteX1" fmla="*/ 2011 w 11776"/>
                  <a:gd name="connsiteY1" fmla="*/ 8841 h 13181"/>
                  <a:gd name="connsiteX2" fmla="*/ 3333 w 11776"/>
                  <a:gd name="connsiteY2" fmla="*/ 5801 h 13181"/>
                  <a:gd name="connsiteX3" fmla="*/ 3933 w 11776"/>
                  <a:gd name="connsiteY3" fmla="*/ 4454 h 13181"/>
                  <a:gd name="connsiteX4" fmla="*/ 4602 w 11776"/>
                  <a:gd name="connsiteY4" fmla="*/ 2579 h 13181"/>
                  <a:gd name="connsiteX5" fmla="*/ 5292 w 11776"/>
                  <a:gd name="connsiteY5" fmla="*/ 718 h 13181"/>
                  <a:gd name="connsiteX6" fmla="*/ 6433 w 11776"/>
                  <a:gd name="connsiteY6" fmla="*/ 385 h 13181"/>
                  <a:gd name="connsiteX7" fmla="*/ 7486 w 11776"/>
                  <a:gd name="connsiteY7" fmla="*/ 2377 h 13181"/>
                  <a:gd name="connsiteX8" fmla="*/ 8669 w 11776"/>
                  <a:gd name="connsiteY8" fmla="*/ 6188 h 13181"/>
                  <a:gd name="connsiteX9" fmla="*/ 9700 w 11776"/>
                  <a:gd name="connsiteY9" fmla="*/ 9549 h 13181"/>
                  <a:gd name="connsiteX10" fmla="*/ 10641 w 11776"/>
                  <a:gd name="connsiteY10" fmla="*/ 11605 h 13181"/>
                  <a:gd name="connsiteX11" fmla="*/ 11776 w 11776"/>
                  <a:gd name="connsiteY11" fmla="*/ 13181 h 13181"/>
                  <a:gd name="connsiteX0" fmla="*/ 0 w 11776"/>
                  <a:gd name="connsiteY0" fmla="*/ 13335 h 13350"/>
                  <a:gd name="connsiteX1" fmla="*/ 2011 w 11776"/>
                  <a:gd name="connsiteY1" fmla="*/ 9010 h 13350"/>
                  <a:gd name="connsiteX2" fmla="*/ 3333 w 11776"/>
                  <a:gd name="connsiteY2" fmla="*/ 5970 h 13350"/>
                  <a:gd name="connsiteX3" fmla="*/ 3933 w 11776"/>
                  <a:gd name="connsiteY3" fmla="*/ 4623 h 13350"/>
                  <a:gd name="connsiteX4" fmla="*/ 4602 w 11776"/>
                  <a:gd name="connsiteY4" fmla="*/ 2748 h 13350"/>
                  <a:gd name="connsiteX5" fmla="*/ 5292 w 11776"/>
                  <a:gd name="connsiteY5" fmla="*/ 887 h 13350"/>
                  <a:gd name="connsiteX6" fmla="*/ 6433 w 11776"/>
                  <a:gd name="connsiteY6" fmla="*/ 554 h 13350"/>
                  <a:gd name="connsiteX7" fmla="*/ 7486 w 11776"/>
                  <a:gd name="connsiteY7" fmla="*/ 2546 h 13350"/>
                  <a:gd name="connsiteX8" fmla="*/ 8669 w 11776"/>
                  <a:gd name="connsiteY8" fmla="*/ 6357 h 13350"/>
                  <a:gd name="connsiteX9" fmla="*/ 9700 w 11776"/>
                  <a:gd name="connsiteY9" fmla="*/ 9718 h 13350"/>
                  <a:gd name="connsiteX10" fmla="*/ 10641 w 11776"/>
                  <a:gd name="connsiteY10" fmla="*/ 11774 h 13350"/>
                  <a:gd name="connsiteX11" fmla="*/ 11776 w 11776"/>
                  <a:gd name="connsiteY11" fmla="*/ 13350 h 13350"/>
                  <a:gd name="connsiteX0" fmla="*/ 0 w 11776"/>
                  <a:gd name="connsiteY0" fmla="*/ 13012 h 13027"/>
                  <a:gd name="connsiteX1" fmla="*/ 2011 w 11776"/>
                  <a:gd name="connsiteY1" fmla="*/ 8687 h 13027"/>
                  <a:gd name="connsiteX2" fmla="*/ 3333 w 11776"/>
                  <a:gd name="connsiteY2" fmla="*/ 5647 h 13027"/>
                  <a:gd name="connsiteX3" fmla="*/ 3933 w 11776"/>
                  <a:gd name="connsiteY3" fmla="*/ 4300 h 13027"/>
                  <a:gd name="connsiteX4" fmla="*/ 4602 w 11776"/>
                  <a:gd name="connsiteY4" fmla="*/ 2425 h 13027"/>
                  <a:gd name="connsiteX5" fmla="*/ 5292 w 11776"/>
                  <a:gd name="connsiteY5" fmla="*/ 564 h 13027"/>
                  <a:gd name="connsiteX6" fmla="*/ 6433 w 11776"/>
                  <a:gd name="connsiteY6" fmla="*/ 231 h 13027"/>
                  <a:gd name="connsiteX7" fmla="*/ 7486 w 11776"/>
                  <a:gd name="connsiteY7" fmla="*/ 2223 h 13027"/>
                  <a:gd name="connsiteX8" fmla="*/ 8669 w 11776"/>
                  <a:gd name="connsiteY8" fmla="*/ 6034 h 13027"/>
                  <a:gd name="connsiteX9" fmla="*/ 9700 w 11776"/>
                  <a:gd name="connsiteY9" fmla="*/ 9395 h 13027"/>
                  <a:gd name="connsiteX10" fmla="*/ 10641 w 11776"/>
                  <a:gd name="connsiteY10" fmla="*/ 11451 h 13027"/>
                  <a:gd name="connsiteX11" fmla="*/ 11776 w 11776"/>
                  <a:gd name="connsiteY11" fmla="*/ 13027 h 13027"/>
                  <a:gd name="connsiteX0" fmla="*/ 0 w 11776"/>
                  <a:gd name="connsiteY0" fmla="*/ 13335 h 13350"/>
                  <a:gd name="connsiteX1" fmla="*/ 2011 w 11776"/>
                  <a:gd name="connsiteY1" fmla="*/ 9010 h 13350"/>
                  <a:gd name="connsiteX2" fmla="*/ 3333 w 11776"/>
                  <a:gd name="connsiteY2" fmla="*/ 5970 h 13350"/>
                  <a:gd name="connsiteX3" fmla="*/ 3933 w 11776"/>
                  <a:gd name="connsiteY3" fmla="*/ 4623 h 13350"/>
                  <a:gd name="connsiteX4" fmla="*/ 4602 w 11776"/>
                  <a:gd name="connsiteY4" fmla="*/ 2748 h 13350"/>
                  <a:gd name="connsiteX5" fmla="*/ 5292 w 11776"/>
                  <a:gd name="connsiteY5" fmla="*/ 887 h 13350"/>
                  <a:gd name="connsiteX6" fmla="*/ 6433 w 11776"/>
                  <a:gd name="connsiteY6" fmla="*/ 554 h 13350"/>
                  <a:gd name="connsiteX7" fmla="*/ 7486 w 11776"/>
                  <a:gd name="connsiteY7" fmla="*/ 2546 h 13350"/>
                  <a:gd name="connsiteX8" fmla="*/ 8669 w 11776"/>
                  <a:gd name="connsiteY8" fmla="*/ 6357 h 13350"/>
                  <a:gd name="connsiteX9" fmla="*/ 9700 w 11776"/>
                  <a:gd name="connsiteY9" fmla="*/ 9718 h 13350"/>
                  <a:gd name="connsiteX10" fmla="*/ 10641 w 11776"/>
                  <a:gd name="connsiteY10" fmla="*/ 11774 h 13350"/>
                  <a:gd name="connsiteX11" fmla="*/ 11776 w 11776"/>
                  <a:gd name="connsiteY11" fmla="*/ 13350 h 13350"/>
                  <a:gd name="connsiteX0" fmla="*/ 0 w 11776"/>
                  <a:gd name="connsiteY0" fmla="*/ 13389 h 13404"/>
                  <a:gd name="connsiteX1" fmla="*/ 2011 w 11776"/>
                  <a:gd name="connsiteY1" fmla="*/ 9064 h 13404"/>
                  <a:gd name="connsiteX2" fmla="*/ 3333 w 11776"/>
                  <a:gd name="connsiteY2" fmla="*/ 6024 h 13404"/>
                  <a:gd name="connsiteX3" fmla="*/ 3933 w 11776"/>
                  <a:gd name="connsiteY3" fmla="*/ 4677 h 13404"/>
                  <a:gd name="connsiteX4" fmla="*/ 4602 w 11776"/>
                  <a:gd name="connsiteY4" fmla="*/ 2802 h 13404"/>
                  <a:gd name="connsiteX5" fmla="*/ 5292 w 11776"/>
                  <a:gd name="connsiteY5" fmla="*/ 941 h 13404"/>
                  <a:gd name="connsiteX6" fmla="*/ 6433 w 11776"/>
                  <a:gd name="connsiteY6" fmla="*/ 62 h 13404"/>
                  <a:gd name="connsiteX7" fmla="*/ 7486 w 11776"/>
                  <a:gd name="connsiteY7" fmla="*/ 2600 h 13404"/>
                  <a:gd name="connsiteX8" fmla="*/ 8669 w 11776"/>
                  <a:gd name="connsiteY8" fmla="*/ 6411 h 13404"/>
                  <a:gd name="connsiteX9" fmla="*/ 9700 w 11776"/>
                  <a:gd name="connsiteY9" fmla="*/ 9772 h 13404"/>
                  <a:gd name="connsiteX10" fmla="*/ 10641 w 11776"/>
                  <a:gd name="connsiteY10" fmla="*/ 11828 h 13404"/>
                  <a:gd name="connsiteX11" fmla="*/ 11776 w 11776"/>
                  <a:gd name="connsiteY11" fmla="*/ 13404 h 1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76" h="13404">
                    <a:moveTo>
                      <a:pt x="0" y="13389"/>
                    </a:moveTo>
                    <a:cubicBezTo>
                      <a:pt x="378" y="12035"/>
                      <a:pt x="1456" y="10292"/>
                      <a:pt x="2011" y="9064"/>
                    </a:cubicBezTo>
                    <a:cubicBezTo>
                      <a:pt x="2567" y="7837"/>
                      <a:pt x="3013" y="6755"/>
                      <a:pt x="3333" y="6024"/>
                    </a:cubicBezTo>
                    <a:cubicBezTo>
                      <a:pt x="3653" y="5293"/>
                      <a:pt x="3722" y="5214"/>
                      <a:pt x="3933" y="4677"/>
                    </a:cubicBezTo>
                    <a:cubicBezTo>
                      <a:pt x="4145" y="4140"/>
                      <a:pt x="4389" y="3129"/>
                      <a:pt x="4602" y="2802"/>
                    </a:cubicBezTo>
                    <a:cubicBezTo>
                      <a:pt x="5061" y="1246"/>
                      <a:pt x="4987" y="1398"/>
                      <a:pt x="5292" y="941"/>
                    </a:cubicBezTo>
                    <a:cubicBezTo>
                      <a:pt x="5597" y="484"/>
                      <a:pt x="6067" y="-214"/>
                      <a:pt x="6433" y="62"/>
                    </a:cubicBezTo>
                    <a:cubicBezTo>
                      <a:pt x="6799" y="339"/>
                      <a:pt x="7113" y="1542"/>
                      <a:pt x="7486" y="2600"/>
                    </a:cubicBezTo>
                    <a:cubicBezTo>
                      <a:pt x="7859" y="3658"/>
                      <a:pt x="8300" y="5216"/>
                      <a:pt x="8669" y="6411"/>
                    </a:cubicBezTo>
                    <a:cubicBezTo>
                      <a:pt x="9038" y="7606"/>
                      <a:pt x="9371" y="8869"/>
                      <a:pt x="9700" y="9772"/>
                    </a:cubicBezTo>
                    <a:cubicBezTo>
                      <a:pt x="10029" y="10675"/>
                      <a:pt x="10336" y="11391"/>
                      <a:pt x="10641" y="11828"/>
                    </a:cubicBezTo>
                    <a:cubicBezTo>
                      <a:pt x="10946" y="12266"/>
                      <a:pt x="11431" y="12836"/>
                      <a:pt x="11776" y="13404"/>
                    </a:cubicBezTo>
                  </a:path>
                </a:pathLst>
              </a:custGeom>
              <a:noFill/>
              <a:ln w="19050" cmpd="sng">
                <a:solidFill>
                  <a:srgbClr val="FBAB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Calibri Light" panose="020F0302020204030204" pitchFamily="34" charset="0"/>
                  <a:cs typeface="Calibri Light" panose="020F0302020204030204" pitchFamily="34" charset="0"/>
                </a:endParaRPr>
              </a:p>
            </p:txBody>
          </p:sp>
          <p:sp>
            <p:nvSpPr>
              <p:cNvPr id="19" name="Freeform 6">
                <a:extLst>
                  <a:ext uri="{FF2B5EF4-FFF2-40B4-BE49-F238E27FC236}">
                    <a16:creationId xmlns:a16="http://schemas.microsoft.com/office/drawing/2014/main" id="{35C2E6DE-47FC-A444-8345-EF223C59B97C}"/>
                  </a:ext>
                </a:extLst>
              </p:cNvPr>
              <p:cNvSpPr>
                <a:spLocks/>
              </p:cNvSpPr>
              <p:nvPr/>
            </p:nvSpPr>
            <p:spPr bwMode="auto">
              <a:xfrm>
                <a:off x="3119615" y="1975514"/>
                <a:ext cx="4755261" cy="1697460"/>
              </a:xfrm>
              <a:custGeom>
                <a:avLst/>
                <a:gdLst>
                  <a:gd name="T0" fmla="*/ 0 w 10000"/>
                  <a:gd name="T1" fmla="*/ 2147483647 h 10582"/>
                  <a:gd name="T2" fmla="*/ 2147483647 w 10000"/>
                  <a:gd name="T3" fmla="*/ 2147483647 h 10582"/>
                  <a:gd name="T4" fmla="*/ 2147483647 w 10000"/>
                  <a:gd name="T5" fmla="*/ 2147483647 h 10582"/>
                  <a:gd name="T6" fmla="*/ 2147483647 w 10000"/>
                  <a:gd name="T7" fmla="*/ 2147483647 h 10582"/>
                  <a:gd name="T8" fmla="*/ 2147483647 w 10000"/>
                  <a:gd name="T9" fmla="*/ 2147483647 h 10582"/>
                  <a:gd name="T10" fmla="*/ 2147483647 w 10000"/>
                  <a:gd name="T11" fmla="*/ 2147483647 h 10582"/>
                  <a:gd name="T12" fmla="*/ 2147483647 w 10000"/>
                  <a:gd name="T13" fmla="*/ 2147483647 h 10582"/>
                  <a:gd name="T14" fmla="*/ 2147483647 w 10000"/>
                  <a:gd name="T15" fmla="*/ 2147483647 h 10582"/>
                  <a:gd name="T16" fmla="*/ 2147483647 w 10000"/>
                  <a:gd name="T17" fmla="*/ 2147483647 h 10582"/>
                  <a:gd name="T18" fmla="*/ 2147483647 w 10000"/>
                  <a:gd name="T19" fmla="*/ 2147483647 h 10582"/>
                  <a:gd name="T20" fmla="*/ 2147483647 w 10000"/>
                  <a:gd name="T21" fmla="*/ 2147483647 h 10582"/>
                  <a:gd name="T22" fmla="*/ 2147483647 w 10000"/>
                  <a:gd name="T23" fmla="*/ 2147483647 h 10582"/>
                  <a:gd name="T24" fmla="*/ 2147483647 w 10000"/>
                  <a:gd name="T25" fmla="*/ 2147483647 h 10582"/>
                  <a:gd name="T26" fmla="*/ 2147483647 w 10000"/>
                  <a:gd name="T27" fmla="*/ 2147483647 h 10582"/>
                  <a:gd name="T28" fmla="*/ 2147483647 w 10000"/>
                  <a:gd name="T29" fmla="*/ 2147483647 h 10582"/>
                  <a:gd name="T30" fmla="*/ 2147483647 w 10000"/>
                  <a:gd name="T31" fmla="*/ 2147483647 h 10582"/>
                  <a:gd name="T32" fmla="*/ 2147483647 w 10000"/>
                  <a:gd name="T33" fmla="*/ 2147483647 h 10582"/>
                  <a:gd name="T34" fmla="*/ 2147483647 w 10000"/>
                  <a:gd name="T35" fmla="*/ 2147483647 h 10582"/>
                  <a:gd name="T36" fmla="*/ 2147483647 w 10000"/>
                  <a:gd name="T37" fmla="*/ 2147483647 h 10582"/>
                  <a:gd name="T38" fmla="*/ 2147483647 w 10000"/>
                  <a:gd name="T39" fmla="*/ 2147483647 h 10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connsiteX0" fmla="*/ 0 w 10000"/>
                  <a:gd name="connsiteY0" fmla="*/ 10582 h 10582"/>
                  <a:gd name="connsiteX1" fmla="*/ 754 w 10000"/>
                  <a:gd name="connsiteY1" fmla="*/ 9681 h 10582"/>
                  <a:gd name="connsiteX2" fmla="*/ 1313 w 10000"/>
                  <a:gd name="connsiteY2" fmla="*/ 8606 h 10582"/>
                  <a:gd name="connsiteX3" fmla="*/ 1855 w 10000"/>
                  <a:gd name="connsiteY3" fmla="*/ 7220 h 10582"/>
                  <a:gd name="connsiteX4" fmla="*/ 2369 w 10000"/>
                  <a:gd name="connsiteY4" fmla="*/ 6026 h 10582"/>
                  <a:gd name="connsiteX5" fmla="*/ 2708 w 10000"/>
                  <a:gd name="connsiteY5" fmla="*/ 5172 h 10582"/>
                  <a:gd name="connsiteX6" fmla="*/ 3183 w 10000"/>
                  <a:gd name="connsiteY6" fmla="*/ 3832 h 10582"/>
                  <a:gd name="connsiteX7" fmla="*/ 3824 w 10000"/>
                  <a:gd name="connsiteY7" fmla="*/ 2151 h 10582"/>
                  <a:gd name="connsiteX8" fmla="*/ 4300 w 10000"/>
                  <a:gd name="connsiteY8" fmla="*/ 921 h 10582"/>
                  <a:gd name="connsiteX9" fmla="*/ 4975 w 10000"/>
                  <a:gd name="connsiteY9" fmla="*/ 92 h 10582"/>
                  <a:gd name="connsiteX10" fmla="*/ 5662 w 10000"/>
                  <a:gd name="connsiteY10" fmla="*/ 178 h 10582"/>
                  <a:gd name="connsiteX11" fmla="*/ 6510 w 10000"/>
                  <a:gd name="connsiteY11" fmla="*/ 1490 h 10582"/>
                  <a:gd name="connsiteX12" fmla="*/ 7109 w 10000"/>
                  <a:gd name="connsiteY12" fmla="*/ 3147 h 10582"/>
                  <a:gd name="connsiteX13" fmla="*/ 7452 w 10000"/>
                  <a:gd name="connsiteY13" fmla="*/ 4163 h 10582"/>
                  <a:gd name="connsiteX14" fmla="*/ 7831 w 10000"/>
                  <a:gd name="connsiteY14" fmla="*/ 5477 h 10582"/>
                  <a:gd name="connsiteX15" fmla="*/ 8154 w 10000"/>
                  <a:gd name="connsiteY15" fmla="*/ 6598 h 10582"/>
                  <a:gd name="connsiteX16" fmla="*/ 8477 w 10000"/>
                  <a:gd name="connsiteY16" fmla="*/ 7841 h 10582"/>
                  <a:gd name="connsiteX17" fmla="*/ 8900 w 10000"/>
                  <a:gd name="connsiteY17" fmla="*/ 8900 h 10582"/>
                  <a:gd name="connsiteX18" fmla="*/ 9496 w 10000"/>
                  <a:gd name="connsiteY18" fmla="*/ 10180 h 10582"/>
                  <a:gd name="connsiteX19" fmla="*/ 10000 w 10000"/>
                  <a:gd name="connsiteY19" fmla="*/ 10543 h 10582"/>
                  <a:gd name="connsiteX0" fmla="*/ 0 w 10000"/>
                  <a:gd name="connsiteY0" fmla="*/ 10582 h 10582"/>
                  <a:gd name="connsiteX1" fmla="*/ 754 w 10000"/>
                  <a:gd name="connsiteY1" fmla="*/ 9681 h 10582"/>
                  <a:gd name="connsiteX2" fmla="*/ 1313 w 10000"/>
                  <a:gd name="connsiteY2" fmla="*/ 8606 h 10582"/>
                  <a:gd name="connsiteX3" fmla="*/ 1855 w 10000"/>
                  <a:gd name="connsiteY3" fmla="*/ 7220 h 10582"/>
                  <a:gd name="connsiteX4" fmla="*/ 2369 w 10000"/>
                  <a:gd name="connsiteY4" fmla="*/ 6026 h 10582"/>
                  <a:gd name="connsiteX5" fmla="*/ 2708 w 10000"/>
                  <a:gd name="connsiteY5" fmla="*/ 5172 h 10582"/>
                  <a:gd name="connsiteX6" fmla="*/ 3183 w 10000"/>
                  <a:gd name="connsiteY6" fmla="*/ 3832 h 10582"/>
                  <a:gd name="connsiteX7" fmla="*/ 3824 w 10000"/>
                  <a:gd name="connsiteY7" fmla="*/ 2151 h 10582"/>
                  <a:gd name="connsiteX8" fmla="*/ 4300 w 10000"/>
                  <a:gd name="connsiteY8" fmla="*/ 921 h 10582"/>
                  <a:gd name="connsiteX9" fmla="*/ 4975 w 10000"/>
                  <a:gd name="connsiteY9" fmla="*/ 92 h 10582"/>
                  <a:gd name="connsiteX10" fmla="*/ 5662 w 10000"/>
                  <a:gd name="connsiteY10" fmla="*/ 178 h 10582"/>
                  <a:gd name="connsiteX11" fmla="*/ 6510 w 10000"/>
                  <a:gd name="connsiteY11" fmla="*/ 1490 h 10582"/>
                  <a:gd name="connsiteX12" fmla="*/ 7109 w 10000"/>
                  <a:gd name="connsiteY12" fmla="*/ 3147 h 10582"/>
                  <a:gd name="connsiteX13" fmla="*/ 7452 w 10000"/>
                  <a:gd name="connsiteY13" fmla="*/ 4163 h 10582"/>
                  <a:gd name="connsiteX14" fmla="*/ 7831 w 10000"/>
                  <a:gd name="connsiteY14" fmla="*/ 5477 h 10582"/>
                  <a:gd name="connsiteX15" fmla="*/ 8154 w 10000"/>
                  <a:gd name="connsiteY15" fmla="*/ 6598 h 10582"/>
                  <a:gd name="connsiteX16" fmla="*/ 8477 w 10000"/>
                  <a:gd name="connsiteY16" fmla="*/ 7841 h 10582"/>
                  <a:gd name="connsiteX17" fmla="*/ 8921 w 10000"/>
                  <a:gd name="connsiteY17" fmla="*/ 9215 h 10582"/>
                  <a:gd name="connsiteX18" fmla="*/ 9496 w 10000"/>
                  <a:gd name="connsiteY18" fmla="*/ 10180 h 10582"/>
                  <a:gd name="connsiteX19" fmla="*/ 10000 w 10000"/>
                  <a:gd name="connsiteY19" fmla="*/ 10543 h 1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582">
                    <a:moveTo>
                      <a:pt x="0" y="10582"/>
                    </a:moveTo>
                    <a:cubicBezTo>
                      <a:pt x="314" y="10460"/>
                      <a:pt x="535" y="10010"/>
                      <a:pt x="754" y="9681"/>
                    </a:cubicBezTo>
                    <a:cubicBezTo>
                      <a:pt x="973" y="9352"/>
                      <a:pt x="1124" y="9114"/>
                      <a:pt x="1313" y="8606"/>
                    </a:cubicBezTo>
                    <a:cubicBezTo>
                      <a:pt x="1502" y="8001"/>
                      <a:pt x="1679" y="7650"/>
                      <a:pt x="1855" y="7220"/>
                    </a:cubicBezTo>
                    <a:cubicBezTo>
                      <a:pt x="2031" y="6790"/>
                      <a:pt x="2227" y="6367"/>
                      <a:pt x="2369" y="6026"/>
                    </a:cubicBezTo>
                    <a:cubicBezTo>
                      <a:pt x="2511" y="5685"/>
                      <a:pt x="2572" y="5538"/>
                      <a:pt x="2708" y="5172"/>
                    </a:cubicBezTo>
                    <a:cubicBezTo>
                      <a:pt x="2844" y="4806"/>
                      <a:pt x="2997" y="4335"/>
                      <a:pt x="3183" y="3832"/>
                    </a:cubicBezTo>
                    <a:cubicBezTo>
                      <a:pt x="3369" y="3329"/>
                      <a:pt x="3638" y="2636"/>
                      <a:pt x="3824" y="2151"/>
                    </a:cubicBezTo>
                    <a:cubicBezTo>
                      <a:pt x="4010" y="1666"/>
                      <a:pt x="4108" y="1264"/>
                      <a:pt x="4300" y="921"/>
                    </a:cubicBezTo>
                    <a:cubicBezTo>
                      <a:pt x="4492" y="578"/>
                      <a:pt x="4748" y="216"/>
                      <a:pt x="4975" y="92"/>
                    </a:cubicBezTo>
                    <a:cubicBezTo>
                      <a:pt x="5202" y="-32"/>
                      <a:pt x="5406" y="-55"/>
                      <a:pt x="5662" y="178"/>
                    </a:cubicBezTo>
                    <a:cubicBezTo>
                      <a:pt x="5918" y="411"/>
                      <a:pt x="6123" y="581"/>
                      <a:pt x="6510" y="1490"/>
                    </a:cubicBezTo>
                    <a:cubicBezTo>
                      <a:pt x="6834" y="2204"/>
                      <a:pt x="7010" y="2954"/>
                      <a:pt x="7109" y="3147"/>
                    </a:cubicBezTo>
                    <a:cubicBezTo>
                      <a:pt x="7208" y="3340"/>
                      <a:pt x="7332" y="3775"/>
                      <a:pt x="7452" y="4163"/>
                    </a:cubicBezTo>
                    <a:cubicBezTo>
                      <a:pt x="7572" y="4551"/>
                      <a:pt x="7714" y="5071"/>
                      <a:pt x="7831" y="5477"/>
                    </a:cubicBezTo>
                    <a:cubicBezTo>
                      <a:pt x="7948" y="5883"/>
                      <a:pt x="8046" y="6204"/>
                      <a:pt x="8154" y="6598"/>
                    </a:cubicBezTo>
                    <a:cubicBezTo>
                      <a:pt x="8262" y="6992"/>
                      <a:pt x="8349" y="7405"/>
                      <a:pt x="8477" y="7841"/>
                    </a:cubicBezTo>
                    <a:cubicBezTo>
                      <a:pt x="8605" y="8277"/>
                      <a:pt x="8751" y="8825"/>
                      <a:pt x="8921" y="9215"/>
                    </a:cubicBezTo>
                    <a:cubicBezTo>
                      <a:pt x="9091" y="9605"/>
                      <a:pt x="9337" y="10040"/>
                      <a:pt x="9496" y="10180"/>
                    </a:cubicBezTo>
                    <a:cubicBezTo>
                      <a:pt x="9655" y="10320"/>
                      <a:pt x="9916" y="10493"/>
                      <a:pt x="10000" y="10543"/>
                    </a:cubicBezTo>
                  </a:path>
                </a:pathLst>
              </a:custGeom>
              <a:noFill/>
              <a:ln w="19050" cap="flat">
                <a:solidFill>
                  <a:srgbClr val="EC008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Calibri Light" panose="020F0302020204030204" pitchFamily="34" charset="0"/>
                  <a:cs typeface="Calibri Light" panose="020F0302020204030204" pitchFamily="34" charset="0"/>
                </a:endParaRPr>
              </a:p>
            </p:txBody>
          </p:sp>
          <p:sp>
            <p:nvSpPr>
              <p:cNvPr id="20" name="Freeform 3">
                <a:extLst>
                  <a:ext uri="{FF2B5EF4-FFF2-40B4-BE49-F238E27FC236}">
                    <a16:creationId xmlns:a16="http://schemas.microsoft.com/office/drawing/2014/main" id="{83C3FEBB-DED4-ED47-BEFE-AE7C10C4AE72}"/>
                  </a:ext>
                </a:extLst>
              </p:cNvPr>
              <p:cNvSpPr>
                <a:spLocks/>
              </p:cNvSpPr>
              <p:nvPr/>
            </p:nvSpPr>
            <p:spPr bwMode="auto">
              <a:xfrm flipH="1">
                <a:off x="1297975" y="2776022"/>
                <a:ext cx="2739480" cy="882000"/>
              </a:xfrm>
              <a:custGeom>
                <a:avLst/>
                <a:gdLst>
                  <a:gd name="T0" fmla="*/ 0 w 9958"/>
                  <a:gd name="T1" fmla="*/ 2147483647 h 9789"/>
                  <a:gd name="T2" fmla="*/ 2147483647 w 9958"/>
                  <a:gd name="T3" fmla="*/ 2147483647 h 9789"/>
                  <a:gd name="T4" fmla="*/ 2147483647 w 9958"/>
                  <a:gd name="T5" fmla="*/ 2147483647 h 9789"/>
                  <a:gd name="T6" fmla="*/ 2147483647 w 9958"/>
                  <a:gd name="T7" fmla="*/ 2147483647 h 9789"/>
                  <a:gd name="T8" fmla="*/ 2147483647 w 9958"/>
                  <a:gd name="T9" fmla="*/ 2147483647 h 9789"/>
                  <a:gd name="T10" fmla="*/ 2147483647 w 9958"/>
                  <a:gd name="T11" fmla="*/ 2147483647 h 9789"/>
                  <a:gd name="T12" fmla="*/ 2147483647 w 9958"/>
                  <a:gd name="T13" fmla="*/ 2147483647 h 9789"/>
                  <a:gd name="T14" fmla="*/ 2147483647 w 9958"/>
                  <a:gd name="T15" fmla="*/ 2147483647 h 9789"/>
                  <a:gd name="T16" fmla="*/ 2147483647 w 9958"/>
                  <a:gd name="T17" fmla="*/ 2147483647 h 9789"/>
                  <a:gd name="T18" fmla="*/ 2147483647 w 9958"/>
                  <a:gd name="T19" fmla="*/ 2147483647 h 9789"/>
                  <a:gd name="T20" fmla="*/ 2147483647 w 9958"/>
                  <a:gd name="T21" fmla="*/ 2147483647 h 9789"/>
                  <a:gd name="T22" fmla="*/ 2147483647 w 9958"/>
                  <a:gd name="T23" fmla="*/ 2147483647 h 9789"/>
                  <a:gd name="T24" fmla="*/ 2147483647 w 9958"/>
                  <a:gd name="T25" fmla="*/ 2147483647 h 97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58" h="9789">
                    <a:moveTo>
                      <a:pt x="0" y="9789"/>
                    </a:moveTo>
                    <a:cubicBezTo>
                      <a:pt x="306" y="9152"/>
                      <a:pt x="577" y="8630"/>
                      <a:pt x="876" y="8003"/>
                    </a:cubicBezTo>
                    <a:cubicBezTo>
                      <a:pt x="1175" y="7376"/>
                      <a:pt x="1455" y="6761"/>
                      <a:pt x="1795" y="6029"/>
                    </a:cubicBezTo>
                    <a:cubicBezTo>
                      <a:pt x="2135" y="5296"/>
                      <a:pt x="2562" y="4362"/>
                      <a:pt x="2917" y="3608"/>
                    </a:cubicBezTo>
                    <a:cubicBezTo>
                      <a:pt x="3272" y="2855"/>
                      <a:pt x="3628" y="2090"/>
                      <a:pt x="3926" y="1506"/>
                    </a:cubicBezTo>
                    <a:cubicBezTo>
                      <a:pt x="4225" y="922"/>
                      <a:pt x="4435" y="296"/>
                      <a:pt x="4709" y="105"/>
                    </a:cubicBezTo>
                    <a:cubicBezTo>
                      <a:pt x="4983" y="-86"/>
                      <a:pt x="5258" y="-22"/>
                      <a:pt x="5570" y="360"/>
                    </a:cubicBezTo>
                    <a:cubicBezTo>
                      <a:pt x="5882" y="742"/>
                      <a:pt x="6303" y="1719"/>
                      <a:pt x="6579" y="2398"/>
                    </a:cubicBezTo>
                    <a:cubicBezTo>
                      <a:pt x="6855" y="3077"/>
                      <a:pt x="6984" y="3768"/>
                      <a:pt x="7226" y="4436"/>
                    </a:cubicBezTo>
                    <a:cubicBezTo>
                      <a:pt x="7467" y="5105"/>
                      <a:pt x="7789" y="5880"/>
                      <a:pt x="8031" y="6411"/>
                    </a:cubicBezTo>
                    <a:cubicBezTo>
                      <a:pt x="8272" y="6942"/>
                      <a:pt x="8450" y="7207"/>
                      <a:pt x="8677" y="7621"/>
                    </a:cubicBezTo>
                    <a:cubicBezTo>
                      <a:pt x="8904" y="8035"/>
                      <a:pt x="9178" y="8534"/>
                      <a:pt x="9391" y="8895"/>
                    </a:cubicBezTo>
                    <a:cubicBezTo>
                      <a:pt x="9605" y="9256"/>
                      <a:pt x="9864" y="9638"/>
                      <a:pt x="9958" y="9787"/>
                    </a:cubicBezTo>
                  </a:path>
                </a:pathLst>
              </a:custGeom>
              <a:noFill/>
              <a:ln w="19050" cmpd="sng">
                <a:solidFill>
                  <a:srgbClr val="F15A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Calibri Light" panose="020F0302020204030204" pitchFamily="34" charset="0"/>
                  <a:cs typeface="Calibri Light" panose="020F0302020204030204" pitchFamily="34" charset="0"/>
                </a:endParaRPr>
              </a:p>
            </p:txBody>
          </p:sp>
          <p:sp>
            <p:nvSpPr>
              <p:cNvPr id="21" name="Freeform 3">
                <a:extLst>
                  <a:ext uri="{FF2B5EF4-FFF2-40B4-BE49-F238E27FC236}">
                    <a16:creationId xmlns:a16="http://schemas.microsoft.com/office/drawing/2014/main" id="{C21EA7EB-B20B-7B46-8407-777D4F34C2B8}"/>
                  </a:ext>
                </a:extLst>
              </p:cNvPr>
              <p:cNvSpPr>
                <a:spLocks/>
              </p:cNvSpPr>
              <p:nvPr/>
            </p:nvSpPr>
            <p:spPr bwMode="auto">
              <a:xfrm>
                <a:off x="6875702" y="3531064"/>
                <a:ext cx="1465013" cy="141616"/>
              </a:xfrm>
              <a:custGeom>
                <a:avLst/>
                <a:gdLst>
                  <a:gd name="T0" fmla="*/ 0 w 5292"/>
                  <a:gd name="T1" fmla="*/ 2147483647 h 942"/>
                  <a:gd name="T2" fmla="*/ 2147483647 w 5292"/>
                  <a:gd name="T3" fmla="*/ 2147483647 h 942"/>
                  <a:gd name="T4" fmla="*/ 2147483647 w 5292"/>
                  <a:gd name="T5" fmla="*/ 2147483647 h 942"/>
                  <a:gd name="T6" fmla="*/ 2147483647 w 5292"/>
                  <a:gd name="T7" fmla="*/ 2147483647 h 942"/>
                  <a:gd name="T8" fmla="*/ 2147483647 w 5292"/>
                  <a:gd name="T9" fmla="*/ 2147483647 h 942"/>
                  <a:gd name="T10" fmla="*/ 2147483647 w 5292"/>
                  <a:gd name="T11" fmla="*/ 2147483647 h 942"/>
                  <a:gd name="T12" fmla="*/ 2147483647 w 5292"/>
                  <a:gd name="T13" fmla="*/ 2147483647 h 942"/>
                  <a:gd name="T14" fmla="*/ 2147483647 w 5292"/>
                  <a:gd name="T15" fmla="*/ 2147483647 h 942"/>
                  <a:gd name="T16" fmla="*/ 2147483647 w 5292"/>
                  <a:gd name="T17" fmla="*/ 2147483647 h 942"/>
                  <a:gd name="T18" fmla="*/ 2147483647 w 5292"/>
                  <a:gd name="T19" fmla="*/ 2147483647 h 942"/>
                  <a:gd name="T20" fmla="*/ 2147483647 w 5292"/>
                  <a:gd name="T21" fmla="*/ 2147483647 h 942"/>
                  <a:gd name="T22" fmla="*/ 2147483647 w 5292"/>
                  <a:gd name="T23" fmla="*/ 2147483647 h 942"/>
                  <a:gd name="T24" fmla="*/ 2147483647 w 5292"/>
                  <a:gd name="T25" fmla="*/ 2147483647 h 9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00"/>
                  <a:gd name="connsiteY0" fmla="*/ 9914 h 9914"/>
                  <a:gd name="connsiteX1" fmla="*/ 918 w 10000"/>
                  <a:gd name="connsiteY1" fmla="*/ 8003 h 9914"/>
                  <a:gd name="connsiteX2" fmla="*/ 1837 w 10000"/>
                  <a:gd name="connsiteY2" fmla="*/ 6029 h 9914"/>
                  <a:gd name="connsiteX3" fmla="*/ 2799 w 10000"/>
                  <a:gd name="connsiteY3" fmla="*/ 3167 h 9914"/>
                  <a:gd name="connsiteX4" fmla="*/ 3968 w 10000"/>
                  <a:gd name="connsiteY4" fmla="*/ 1506 h 9914"/>
                  <a:gd name="connsiteX5" fmla="*/ 4751 w 10000"/>
                  <a:gd name="connsiteY5" fmla="*/ 105 h 9914"/>
                  <a:gd name="connsiteX6" fmla="*/ 5612 w 10000"/>
                  <a:gd name="connsiteY6" fmla="*/ 360 h 9914"/>
                  <a:gd name="connsiteX7" fmla="*/ 6621 w 10000"/>
                  <a:gd name="connsiteY7" fmla="*/ 2398 h 9914"/>
                  <a:gd name="connsiteX8" fmla="*/ 7268 w 10000"/>
                  <a:gd name="connsiteY8" fmla="*/ 4436 h 9914"/>
                  <a:gd name="connsiteX9" fmla="*/ 8073 w 10000"/>
                  <a:gd name="connsiteY9" fmla="*/ 6411 h 9914"/>
                  <a:gd name="connsiteX10" fmla="*/ 8719 w 10000"/>
                  <a:gd name="connsiteY10" fmla="*/ 7621 h 9914"/>
                  <a:gd name="connsiteX11" fmla="*/ 9433 w 10000"/>
                  <a:gd name="connsiteY11" fmla="*/ 8895 h 9914"/>
                  <a:gd name="connsiteX12" fmla="*/ 10000 w 10000"/>
                  <a:gd name="connsiteY12" fmla="*/ 9787 h 9914"/>
                  <a:gd name="connsiteX0" fmla="*/ 0 w 10000"/>
                  <a:gd name="connsiteY0" fmla="*/ 10000 h 10000"/>
                  <a:gd name="connsiteX1" fmla="*/ 918 w 10000"/>
                  <a:gd name="connsiteY1" fmla="*/ 8072 h 10000"/>
                  <a:gd name="connsiteX2" fmla="*/ 1837 w 10000"/>
                  <a:gd name="connsiteY2" fmla="*/ 6081 h 10000"/>
                  <a:gd name="connsiteX3" fmla="*/ 2799 w 10000"/>
                  <a:gd name="connsiteY3" fmla="*/ 3194 h 10000"/>
                  <a:gd name="connsiteX4" fmla="*/ 3968 w 10000"/>
                  <a:gd name="connsiteY4" fmla="*/ 1519 h 10000"/>
                  <a:gd name="connsiteX5" fmla="*/ 4751 w 10000"/>
                  <a:gd name="connsiteY5" fmla="*/ 106 h 10000"/>
                  <a:gd name="connsiteX6" fmla="*/ 5612 w 10000"/>
                  <a:gd name="connsiteY6" fmla="*/ 363 h 10000"/>
                  <a:gd name="connsiteX7" fmla="*/ 6621 w 10000"/>
                  <a:gd name="connsiteY7" fmla="*/ 2419 h 10000"/>
                  <a:gd name="connsiteX8" fmla="*/ 7268 w 10000"/>
                  <a:gd name="connsiteY8" fmla="*/ 4474 h 10000"/>
                  <a:gd name="connsiteX9" fmla="*/ 8073 w 10000"/>
                  <a:gd name="connsiteY9" fmla="*/ 6467 h 10000"/>
                  <a:gd name="connsiteX10" fmla="*/ 8719 w 10000"/>
                  <a:gd name="connsiteY10" fmla="*/ 7687 h 10000"/>
                  <a:gd name="connsiteX11" fmla="*/ 9433 w 10000"/>
                  <a:gd name="connsiteY11" fmla="*/ 8972 h 10000"/>
                  <a:gd name="connsiteX12" fmla="*/ 10000 w 10000"/>
                  <a:gd name="connsiteY12" fmla="*/ 9872 h 10000"/>
                  <a:gd name="connsiteX0" fmla="*/ 0 w 10000"/>
                  <a:gd name="connsiteY0" fmla="*/ 10000 h 10000"/>
                  <a:gd name="connsiteX1" fmla="*/ 918 w 10000"/>
                  <a:gd name="connsiteY1" fmla="*/ 8072 h 10000"/>
                  <a:gd name="connsiteX2" fmla="*/ 1901 w 10000"/>
                  <a:gd name="connsiteY2" fmla="*/ 5191 h 10000"/>
                  <a:gd name="connsiteX3" fmla="*/ 2799 w 10000"/>
                  <a:gd name="connsiteY3" fmla="*/ 3194 h 10000"/>
                  <a:gd name="connsiteX4" fmla="*/ 3968 w 10000"/>
                  <a:gd name="connsiteY4" fmla="*/ 1519 h 10000"/>
                  <a:gd name="connsiteX5" fmla="*/ 4751 w 10000"/>
                  <a:gd name="connsiteY5" fmla="*/ 106 h 10000"/>
                  <a:gd name="connsiteX6" fmla="*/ 5612 w 10000"/>
                  <a:gd name="connsiteY6" fmla="*/ 363 h 10000"/>
                  <a:gd name="connsiteX7" fmla="*/ 6621 w 10000"/>
                  <a:gd name="connsiteY7" fmla="*/ 2419 h 10000"/>
                  <a:gd name="connsiteX8" fmla="*/ 7268 w 10000"/>
                  <a:gd name="connsiteY8" fmla="*/ 4474 h 10000"/>
                  <a:gd name="connsiteX9" fmla="*/ 8073 w 10000"/>
                  <a:gd name="connsiteY9" fmla="*/ 6467 h 10000"/>
                  <a:gd name="connsiteX10" fmla="*/ 8719 w 10000"/>
                  <a:gd name="connsiteY10" fmla="*/ 7687 h 10000"/>
                  <a:gd name="connsiteX11" fmla="*/ 9433 w 10000"/>
                  <a:gd name="connsiteY11" fmla="*/ 8972 h 10000"/>
                  <a:gd name="connsiteX12" fmla="*/ 10000 w 10000"/>
                  <a:gd name="connsiteY12" fmla="*/ 9872 h 10000"/>
                  <a:gd name="connsiteX0" fmla="*/ 0 w 10000"/>
                  <a:gd name="connsiteY0" fmla="*/ 9956 h 9956"/>
                  <a:gd name="connsiteX1" fmla="*/ 918 w 10000"/>
                  <a:gd name="connsiteY1" fmla="*/ 8028 h 9956"/>
                  <a:gd name="connsiteX2" fmla="*/ 1901 w 10000"/>
                  <a:gd name="connsiteY2" fmla="*/ 5147 h 9956"/>
                  <a:gd name="connsiteX3" fmla="*/ 2799 w 10000"/>
                  <a:gd name="connsiteY3" fmla="*/ 3150 h 9956"/>
                  <a:gd name="connsiteX4" fmla="*/ 3968 w 10000"/>
                  <a:gd name="connsiteY4" fmla="*/ 881 h 9956"/>
                  <a:gd name="connsiteX5" fmla="*/ 4751 w 10000"/>
                  <a:gd name="connsiteY5" fmla="*/ 62 h 9956"/>
                  <a:gd name="connsiteX6" fmla="*/ 5612 w 10000"/>
                  <a:gd name="connsiteY6" fmla="*/ 319 h 9956"/>
                  <a:gd name="connsiteX7" fmla="*/ 6621 w 10000"/>
                  <a:gd name="connsiteY7" fmla="*/ 2375 h 9956"/>
                  <a:gd name="connsiteX8" fmla="*/ 7268 w 10000"/>
                  <a:gd name="connsiteY8" fmla="*/ 4430 h 9956"/>
                  <a:gd name="connsiteX9" fmla="*/ 8073 w 10000"/>
                  <a:gd name="connsiteY9" fmla="*/ 6423 h 9956"/>
                  <a:gd name="connsiteX10" fmla="*/ 8719 w 10000"/>
                  <a:gd name="connsiteY10" fmla="*/ 7643 h 9956"/>
                  <a:gd name="connsiteX11" fmla="*/ 9433 w 10000"/>
                  <a:gd name="connsiteY11" fmla="*/ 8928 h 9956"/>
                  <a:gd name="connsiteX12" fmla="*/ 10000 w 10000"/>
                  <a:gd name="connsiteY12" fmla="*/ 9828 h 9956"/>
                  <a:gd name="connsiteX0" fmla="*/ 0 w 10000"/>
                  <a:gd name="connsiteY0" fmla="*/ 10000 h 10000"/>
                  <a:gd name="connsiteX1" fmla="*/ 918 w 10000"/>
                  <a:gd name="connsiteY1" fmla="*/ 8063 h 10000"/>
                  <a:gd name="connsiteX2" fmla="*/ 1901 w 10000"/>
                  <a:gd name="connsiteY2" fmla="*/ 5170 h 10000"/>
                  <a:gd name="connsiteX3" fmla="*/ 2946 w 10000"/>
                  <a:gd name="connsiteY3" fmla="*/ 3462 h 10000"/>
                  <a:gd name="connsiteX4" fmla="*/ 3968 w 10000"/>
                  <a:gd name="connsiteY4" fmla="*/ 885 h 10000"/>
                  <a:gd name="connsiteX5" fmla="*/ 4751 w 10000"/>
                  <a:gd name="connsiteY5" fmla="*/ 62 h 10000"/>
                  <a:gd name="connsiteX6" fmla="*/ 5612 w 10000"/>
                  <a:gd name="connsiteY6" fmla="*/ 320 h 10000"/>
                  <a:gd name="connsiteX7" fmla="*/ 6621 w 10000"/>
                  <a:gd name="connsiteY7" fmla="*/ 2385 h 10000"/>
                  <a:gd name="connsiteX8" fmla="*/ 7268 w 10000"/>
                  <a:gd name="connsiteY8" fmla="*/ 4450 h 10000"/>
                  <a:gd name="connsiteX9" fmla="*/ 8073 w 10000"/>
                  <a:gd name="connsiteY9" fmla="*/ 6451 h 10000"/>
                  <a:gd name="connsiteX10" fmla="*/ 8719 w 10000"/>
                  <a:gd name="connsiteY10" fmla="*/ 7677 h 10000"/>
                  <a:gd name="connsiteX11" fmla="*/ 9433 w 10000"/>
                  <a:gd name="connsiteY11" fmla="*/ 8967 h 10000"/>
                  <a:gd name="connsiteX12" fmla="*/ 10000 w 10000"/>
                  <a:gd name="connsiteY12" fmla="*/ 9871 h 10000"/>
                  <a:gd name="connsiteX0" fmla="*/ 0 w 10000"/>
                  <a:gd name="connsiteY0" fmla="*/ 10000 h 10000"/>
                  <a:gd name="connsiteX1" fmla="*/ 918 w 10000"/>
                  <a:gd name="connsiteY1" fmla="*/ 8063 h 10000"/>
                  <a:gd name="connsiteX2" fmla="*/ 1901 w 10000"/>
                  <a:gd name="connsiteY2" fmla="*/ 5915 h 10000"/>
                  <a:gd name="connsiteX3" fmla="*/ 2946 w 10000"/>
                  <a:gd name="connsiteY3" fmla="*/ 3462 h 10000"/>
                  <a:gd name="connsiteX4" fmla="*/ 3968 w 10000"/>
                  <a:gd name="connsiteY4" fmla="*/ 885 h 10000"/>
                  <a:gd name="connsiteX5" fmla="*/ 4751 w 10000"/>
                  <a:gd name="connsiteY5" fmla="*/ 62 h 10000"/>
                  <a:gd name="connsiteX6" fmla="*/ 5612 w 10000"/>
                  <a:gd name="connsiteY6" fmla="*/ 320 h 10000"/>
                  <a:gd name="connsiteX7" fmla="*/ 6621 w 10000"/>
                  <a:gd name="connsiteY7" fmla="*/ 2385 h 10000"/>
                  <a:gd name="connsiteX8" fmla="*/ 7268 w 10000"/>
                  <a:gd name="connsiteY8" fmla="*/ 4450 h 10000"/>
                  <a:gd name="connsiteX9" fmla="*/ 8073 w 10000"/>
                  <a:gd name="connsiteY9" fmla="*/ 6451 h 10000"/>
                  <a:gd name="connsiteX10" fmla="*/ 8719 w 10000"/>
                  <a:gd name="connsiteY10" fmla="*/ 7677 h 10000"/>
                  <a:gd name="connsiteX11" fmla="*/ 9433 w 10000"/>
                  <a:gd name="connsiteY11" fmla="*/ 8967 h 10000"/>
                  <a:gd name="connsiteX12" fmla="*/ 10000 w 10000"/>
                  <a:gd name="connsiteY12" fmla="*/ 9871 h 10000"/>
                  <a:gd name="connsiteX0" fmla="*/ 0 w 10000"/>
                  <a:gd name="connsiteY0" fmla="*/ 9968 h 9968"/>
                  <a:gd name="connsiteX1" fmla="*/ 918 w 10000"/>
                  <a:gd name="connsiteY1" fmla="*/ 8031 h 9968"/>
                  <a:gd name="connsiteX2" fmla="*/ 1901 w 10000"/>
                  <a:gd name="connsiteY2" fmla="*/ 5883 h 9968"/>
                  <a:gd name="connsiteX3" fmla="*/ 2946 w 10000"/>
                  <a:gd name="connsiteY3" fmla="*/ 3430 h 9968"/>
                  <a:gd name="connsiteX4" fmla="*/ 3968 w 10000"/>
                  <a:gd name="connsiteY4" fmla="*/ 853 h 9968"/>
                  <a:gd name="connsiteX5" fmla="*/ 4751 w 10000"/>
                  <a:gd name="connsiteY5" fmla="*/ 30 h 9968"/>
                  <a:gd name="connsiteX6" fmla="*/ 5612 w 10000"/>
                  <a:gd name="connsiteY6" fmla="*/ 288 h 9968"/>
                  <a:gd name="connsiteX7" fmla="*/ 6856 w 10000"/>
                  <a:gd name="connsiteY7" fmla="*/ 1310 h 9968"/>
                  <a:gd name="connsiteX8" fmla="*/ 7268 w 10000"/>
                  <a:gd name="connsiteY8" fmla="*/ 4418 h 9968"/>
                  <a:gd name="connsiteX9" fmla="*/ 8073 w 10000"/>
                  <a:gd name="connsiteY9" fmla="*/ 6419 h 9968"/>
                  <a:gd name="connsiteX10" fmla="*/ 8719 w 10000"/>
                  <a:gd name="connsiteY10" fmla="*/ 7645 h 9968"/>
                  <a:gd name="connsiteX11" fmla="*/ 9433 w 10000"/>
                  <a:gd name="connsiteY11" fmla="*/ 8935 h 9968"/>
                  <a:gd name="connsiteX12" fmla="*/ 10000 w 10000"/>
                  <a:gd name="connsiteY12" fmla="*/ 9839 h 9968"/>
                  <a:gd name="connsiteX0" fmla="*/ 0 w 10000"/>
                  <a:gd name="connsiteY0" fmla="*/ 10374 h 10374"/>
                  <a:gd name="connsiteX1" fmla="*/ 918 w 10000"/>
                  <a:gd name="connsiteY1" fmla="*/ 8431 h 10374"/>
                  <a:gd name="connsiteX2" fmla="*/ 1901 w 10000"/>
                  <a:gd name="connsiteY2" fmla="*/ 6276 h 10374"/>
                  <a:gd name="connsiteX3" fmla="*/ 2946 w 10000"/>
                  <a:gd name="connsiteY3" fmla="*/ 3815 h 10374"/>
                  <a:gd name="connsiteX4" fmla="*/ 3968 w 10000"/>
                  <a:gd name="connsiteY4" fmla="*/ 1230 h 10374"/>
                  <a:gd name="connsiteX5" fmla="*/ 4751 w 10000"/>
                  <a:gd name="connsiteY5" fmla="*/ 404 h 10374"/>
                  <a:gd name="connsiteX6" fmla="*/ 5671 w 10000"/>
                  <a:gd name="connsiteY6" fmla="*/ 65 h 10374"/>
                  <a:gd name="connsiteX7" fmla="*/ 6856 w 10000"/>
                  <a:gd name="connsiteY7" fmla="*/ 1688 h 10374"/>
                  <a:gd name="connsiteX8" fmla="*/ 7268 w 10000"/>
                  <a:gd name="connsiteY8" fmla="*/ 4806 h 10374"/>
                  <a:gd name="connsiteX9" fmla="*/ 8073 w 10000"/>
                  <a:gd name="connsiteY9" fmla="*/ 6814 h 10374"/>
                  <a:gd name="connsiteX10" fmla="*/ 8719 w 10000"/>
                  <a:gd name="connsiteY10" fmla="*/ 8044 h 10374"/>
                  <a:gd name="connsiteX11" fmla="*/ 9433 w 10000"/>
                  <a:gd name="connsiteY11" fmla="*/ 9338 h 10374"/>
                  <a:gd name="connsiteX12" fmla="*/ 10000 w 10000"/>
                  <a:gd name="connsiteY12" fmla="*/ 10245 h 10374"/>
                  <a:gd name="connsiteX0" fmla="*/ 0 w 10000"/>
                  <a:gd name="connsiteY0" fmla="*/ 10374 h 10374"/>
                  <a:gd name="connsiteX1" fmla="*/ 918 w 10000"/>
                  <a:gd name="connsiteY1" fmla="*/ 8431 h 10374"/>
                  <a:gd name="connsiteX2" fmla="*/ 1901 w 10000"/>
                  <a:gd name="connsiteY2" fmla="*/ 6276 h 10374"/>
                  <a:gd name="connsiteX3" fmla="*/ 2946 w 10000"/>
                  <a:gd name="connsiteY3" fmla="*/ 3815 h 10374"/>
                  <a:gd name="connsiteX4" fmla="*/ 3968 w 10000"/>
                  <a:gd name="connsiteY4" fmla="*/ 1230 h 10374"/>
                  <a:gd name="connsiteX5" fmla="*/ 4751 w 10000"/>
                  <a:gd name="connsiteY5" fmla="*/ 404 h 10374"/>
                  <a:gd name="connsiteX6" fmla="*/ 5671 w 10000"/>
                  <a:gd name="connsiteY6" fmla="*/ 65 h 10374"/>
                  <a:gd name="connsiteX7" fmla="*/ 6621 w 10000"/>
                  <a:gd name="connsiteY7" fmla="*/ 1688 h 10374"/>
                  <a:gd name="connsiteX8" fmla="*/ 7268 w 10000"/>
                  <a:gd name="connsiteY8" fmla="*/ 4806 h 10374"/>
                  <a:gd name="connsiteX9" fmla="*/ 8073 w 10000"/>
                  <a:gd name="connsiteY9" fmla="*/ 6814 h 10374"/>
                  <a:gd name="connsiteX10" fmla="*/ 8719 w 10000"/>
                  <a:gd name="connsiteY10" fmla="*/ 8044 h 10374"/>
                  <a:gd name="connsiteX11" fmla="*/ 9433 w 10000"/>
                  <a:gd name="connsiteY11" fmla="*/ 9338 h 10374"/>
                  <a:gd name="connsiteX12" fmla="*/ 10000 w 10000"/>
                  <a:gd name="connsiteY12" fmla="*/ 10245 h 10374"/>
                  <a:gd name="connsiteX0" fmla="*/ 0 w 10000"/>
                  <a:gd name="connsiteY0" fmla="*/ 10374 h 10374"/>
                  <a:gd name="connsiteX1" fmla="*/ 918 w 10000"/>
                  <a:gd name="connsiteY1" fmla="*/ 8431 h 10374"/>
                  <a:gd name="connsiteX2" fmla="*/ 1901 w 10000"/>
                  <a:gd name="connsiteY2" fmla="*/ 6276 h 10374"/>
                  <a:gd name="connsiteX3" fmla="*/ 2946 w 10000"/>
                  <a:gd name="connsiteY3" fmla="*/ 3815 h 10374"/>
                  <a:gd name="connsiteX4" fmla="*/ 3968 w 10000"/>
                  <a:gd name="connsiteY4" fmla="*/ 1230 h 10374"/>
                  <a:gd name="connsiteX5" fmla="*/ 4751 w 10000"/>
                  <a:gd name="connsiteY5" fmla="*/ 404 h 10374"/>
                  <a:gd name="connsiteX6" fmla="*/ 5671 w 10000"/>
                  <a:gd name="connsiteY6" fmla="*/ 65 h 10374"/>
                  <a:gd name="connsiteX7" fmla="*/ 6621 w 10000"/>
                  <a:gd name="connsiteY7" fmla="*/ 1688 h 10374"/>
                  <a:gd name="connsiteX8" fmla="*/ 7532 w 10000"/>
                  <a:gd name="connsiteY8" fmla="*/ 4806 h 10374"/>
                  <a:gd name="connsiteX9" fmla="*/ 8073 w 10000"/>
                  <a:gd name="connsiteY9" fmla="*/ 6814 h 10374"/>
                  <a:gd name="connsiteX10" fmla="*/ 8719 w 10000"/>
                  <a:gd name="connsiteY10" fmla="*/ 8044 h 10374"/>
                  <a:gd name="connsiteX11" fmla="*/ 9433 w 10000"/>
                  <a:gd name="connsiteY11" fmla="*/ 9338 h 10374"/>
                  <a:gd name="connsiteX12" fmla="*/ 10000 w 10000"/>
                  <a:gd name="connsiteY12" fmla="*/ 10245 h 10374"/>
                  <a:gd name="connsiteX0" fmla="*/ 0 w 10000"/>
                  <a:gd name="connsiteY0" fmla="*/ 10374 h 10374"/>
                  <a:gd name="connsiteX1" fmla="*/ 918 w 10000"/>
                  <a:gd name="connsiteY1" fmla="*/ 8431 h 10374"/>
                  <a:gd name="connsiteX2" fmla="*/ 1901 w 10000"/>
                  <a:gd name="connsiteY2" fmla="*/ 6276 h 10374"/>
                  <a:gd name="connsiteX3" fmla="*/ 2946 w 10000"/>
                  <a:gd name="connsiteY3" fmla="*/ 3815 h 10374"/>
                  <a:gd name="connsiteX4" fmla="*/ 3968 w 10000"/>
                  <a:gd name="connsiteY4" fmla="*/ 1230 h 10374"/>
                  <a:gd name="connsiteX5" fmla="*/ 4751 w 10000"/>
                  <a:gd name="connsiteY5" fmla="*/ 404 h 10374"/>
                  <a:gd name="connsiteX6" fmla="*/ 5671 w 10000"/>
                  <a:gd name="connsiteY6" fmla="*/ 65 h 10374"/>
                  <a:gd name="connsiteX7" fmla="*/ 6621 w 10000"/>
                  <a:gd name="connsiteY7" fmla="*/ 1688 h 10374"/>
                  <a:gd name="connsiteX8" fmla="*/ 7532 w 10000"/>
                  <a:gd name="connsiteY8" fmla="*/ 4806 h 10374"/>
                  <a:gd name="connsiteX9" fmla="*/ 7985 w 10000"/>
                  <a:gd name="connsiteY9" fmla="*/ 6066 h 10374"/>
                  <a:gd name="connsiteX10" fmla="*/ 8719 w 10000"/>
                  <a:gd name="connsiteY10" fmla="*/ 8044 h 10374"/>
                  <a:gd name="connsiteX11" fmla="*/ 9433 w 10000"/>
                  <a:gd name="connsiteY11" fmla="*/ 9338 h 10374"/>
                  <a:gd name="connsiteX12" fmla="*/ 10000 w 10000"/>
                  <a:gd name="connsiteY12" fmla="*/ 10245 h 10374"/>
                  <a:gd name="connsiteX0" fmla="*/ 0 w 10000"/>
                  <a:gd name="connsiteY0" fmla="*/ 10374 h 10374"/>
                  <a:gd name="connsiteX1" fmla="*/ 918 w 10000"/>
                  <a:gd name="connsiteY1" fmla="*/ 8431 h 10374"/>
                  <a:gd name="connsiteX2" fmla="*/ 1901 w 10000"/>
                  <a:gd name="connsiteY2" fmla="*/ 6276 h 10374"/>
                  <a:gd name="connsiteX3" fmla="*/ 2946 w 10000"/>
                  <a:gd name="connsiteY3" fmla="*/ 3815 h 10374"/>
                  <a:gd name="connsiteX4" fmla="*/ 3968 w 10000"/>
                  <a:gd name="connsiteY4" fmla="*/ 1230 h 10374"/>
                  <a:gd name="connsiteX5" fmla="*/ 4751 w 10000"/>
                  <a:gd name="connsiteY5" fmla="*/ 404 h 10374"/>
                  <a:gd name="connsiteX6" fmla="*/ 5671 w 10000"/>
                  <a:gd name="connsiteY6" fmla="*/ 65 h 10374"/>
                  <a:gd name="connsiteX7" fmla="*/ 6621 w 10000"/>
                  <a:gd name="connsiteY7" fmla="*/ 1688 h 10374"/>
                  <a:gd name="connsiteX8" fmla="*/ 7444 w 10000"/>
                  <a:gd name="connsiteY8" fmla="*/ 4357 h 10374"/>
                  <a:gd name="connsiteX9" fmla="*/ 7985 w 10000"/>
                  <a:gd name="connsiteY9" fmla="*/ 6066 h 10374"/>
                  <a:gd name="connsiteX10" fmla="*/ 8719 w 10000"/>
                  <a:gd name="connsiteY10" fmla="*/ 8044 h 10374"/>
                  <a:gd name="connsiteX11" fmla="*/ 9433 w 10000"/>
                  <a:gd name="connsiteY11" fmla="*/ 9338 h 10374"/>
                  <a:gd name="connsiteX12" fmla="*/ 10000 w 10000"/>
                  <a:gd name="connsiteY12" fmla="*/ 10245 h 1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374">
                    <a:moveTo>
                      <a:pt x="0" y="10374"/>
                    </a:moveTo>
                    <a:cubicBezTo>
                      <a:pt x="306" y="9726"/>
                      <a:pt x="601" y="9114"/>
                      <a:pt x="918" y="8431"/>
                    </a:cubicBezTo>
                    <a:cubicBezTo>
                      <a:pt x="1235" y="7748"/>
                      <a:pt x="1563" y="7045"/>
                      <a:pt x="1901" y="6276"/>
                    </a:cubicBezTo>
                    <a:cubicBezTo>
                      <a:pt x="2239" y="5506"/>
                      <a:pt x="2602" y="4656"/>
                      <a:pt x="2946" y="3815"/>
                    </a:cubicBezTo>
                    <a:cubicBezTo>
                      <a:pt x="3290" y="2974"/>
                      <a:pt x="3667" y="1799"/>
                      <a:pt x="3968" y="1230"/>
                    </a:cubicBezTo>
                    <a:cubicBezTo>
                      <a:pt x="4269" y="661"/>
                      <a:pt x="4467" y="598"/>
                      <a:pt x="4751" y="404"/>
                    </a:cubicBezTo>
                    <a:cubicBezTo>
                      <a:pt x="5035" y="210"/>
                      <a:pt x="5359" y="-149"/>
                      <a:pt x="5671" y="65"/>
                    </a:cubicBezTo>
                    <a:cubicBezTo>
                      <a:pt x="5983" y="279"/>
                      <a:pt x="6326" y="973"/>
                      <a:pt x="6621" y="1688"/>
                    </a:cubicBezTo>
                    <a:cubicBezTo>
                      <a:pt x="6916" y="2403"/>
                      <a:pt x="7217" y="3627"/>
                      <a:pt x="7444" y="4357"/>
                    </a:cubicBezTo>
                    <a:cubicBezTo>
                      <a:pt x="7671" y="5087"/>
                      <a:pt x="7773" y="5452"/>
                      <a:pt x="7985" y="6066"/>
                    </a:cubicBezTo>
                    <a:cubicBezTo>
                      <a:pt x="8198" y="6681"/>
                      <a:pt x="8478" y="7499"/>
                      <a:pt x="8719" y="8044"/>
                    </a:cubicBezTo>
                    <a:cubicBezTo>
                      <a:pt x="8960" y="8589"/>
                      <a:pt x="9220" y="8972"/>
                      <a:pt x="9433" y="9338"/>
                    </a:cubicBezTo>
                    <a:cubicBezTo>
                      <a:pt x="9647" y="9705"/>
                      <a:pt x="9906" y="10094"/>
                      <a:pt x="10000" y="10245"/>
                    </a:cubicBezTo>
                  </a:path>
                </a:pathLst>
              </a:custGeom>
              <a:noFill/>
              <a:ln w="19050">
                <a:solidFill>
                  <a:srgbClr val="B2D23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Calibri Light" panose="020F0302020204030204" pitchFamily="34" charset="0"/>
                  <a:cs typeface="Calibri Light" panose="020F0302020204030204" pitchFamily="34" charset="0"/>
                </a:endParaRPr>
              </a:p>
            </p:txBody>
          </p:sp>
          <p:sp>
            <p:nvSpPr>
              <p:cNvPr id="22" name="Freeform 57">
                <a:extLst>
                  <a:ext uri="{FF2B5EF4-FFF2-40B4-BE49-F238E27FC236}">
                    <a16:creationId xmlns:a16="http://schemas.microsoft.com/office/drawing/2014/main" id="{E121F375-59A0-7D45-AECA-89A8FBD80043}"/>
                  </a:ext>
                </a:extLst>
              </p:cNvPr>
              <p:cNvSpPr/>
              <p:nvPr/>
            </p:nvSpPr>
            <p:spPr bwMode="auto">
              <a:xfrm>
                <a:off x="1290900" y="3511266"/>
                <a:ext cx="647375" cy="164114"/>
              </a:xfrm>
              <a:custGeom>
                <a:avLst/>
                <a:gdLst>
                  <a:gd name="connsiteX0" fmla="*/ 0 w 676275"/>
                  <a:gd name="connsiteY0" fmla="*/ 219075 h 219075"/>
                  <a:gd name="connsiteX1" fmla="*/ 342900 w 676275"/>
                  <a:gd name="connsiteY1" fmla="*/ 0 h 219075"/>
                  <a:gd name="connsiteX2" fmla="*/ 676275 w 676275"/>
                  <a:gd name="connsiteY2" fmla="*/ 200025 h 219075"/>
                  <a:gd name="connsiteX3" fmla="*/ 47625 w 676275"/>
                  <a:gd name="connsiteY3" fmla="*/ 200025 h 219075"/>
                </a:gdLst>
                <a:ahLst/>
                <a:cxnLst>
                  <a:cxn ang="0">
                    <a:pos x="connsiteX0" y="connsiteY0"/>
                  </a:cxn>
                  <a:cxn ang="0">
                    <a:pos x="connsiteX1" y="connsiteY1"/>
                  </a:cxn>
                  <a:cxn ang="0">
                    <a:pos x="connsiteX2" y="connsiteY2"/>
                  </a:cxn>
                  <a:cxn ang="0">
                    <a:pos x="connsiteX3" y="connsiteY3"/>
                  </a:cxn>
                </a:cxnLst>
                <a:rect l="l" t="t" r="r" b="b"/>
                <a:pathLst>
                  <a:path w="676275" h="219075">
                    <a:moveTo>
                      <a:pt x="0" y="219075"/>
                    </a:moveTo>
                    <a:lnTo>
                      <a:pt x="342900" y="0"/>
                    </a:lnTo>
                    <a:lnTo>
                      <a:pt x="676275" y="200025"/>
                    </a:lnTo>
                    <a:lnTo>
                      <a:pt x="47625" y="200025"/>
                    </a:lnTo>
                  </a:path>
                </a:pathLst>
              </a:custGeom>
              <a:pattFill prst="dkVert">
                <a:fgClr>
                  <a:schemeClr val="accent3">
                    <a:lumMod val="75000"/>
                  </a:schemeClr>
                </a:fgClr>
                <a:bgClr>
                  <a:schemeClr val="bg1"/>
                </a:bgClr>
              </a:pattFill>
              <a:ln>
                <a:noFill/>
              </a:ln>
              <a:effectLst/>
            </p:spPr>
            <p:txBody>
              <a:bodyPr anchor="ctr"/>
              <a:lstStyle/>
              <a:p>
                <a:pPr marL="3175">
                  <a:defRPr/>
                </a:pPr>
                <a:endParaRPr lang="en-GB" dirty="0">
                  <a:latin typeface="Calibri Light" panose="020F0302020204030204" pitchFamily="34" charset="0"/>
                  <a:cs typeface="Calibri Light" panose="020F0302020204030204" pitchFamily="34" charset="0"/>
                </a:endParaRPr>
              </a:p>
            </p:txBody>
          </p:sp>
          <p:sp>
            <p:nvSpPr>
              <p:cNvPr id="23" name="Freeform 58">
                <a:extLst>
                  <a:ext uri="{FF2B5EF4-FFF2-40B4-BE49-F238E27FC236}">
                    <a16:creationId xmlns:a16="http://schemas.microsoft.com/office/drawing/2014/main" id="{20F7F04A-305D-9546-B9E0-D5369B17DA2E}"/>
                  </a:ext>
                </a:extLst>
              </p:cNvPr>
              <p:cNvSpPr/>
              <p:nvPr/>
            </p:nvSpPr>
            <p:spPr bwMode="auto">
              <a:xfrm>
                <a:off x="7061791" y="3546608"/>
                <a:ext cx="753156" cy="111414"/>
              </a:xfrm>
              <a:custGeom>
                <a:avLst/>
                <a:gdLst>
                  <a:gd name="connsiteX0" fmla="*/ 0 w 676275"/>
                  <a:gd name="connsiteY0" fmla="*/ 219075 h 219075"/>
                  <a:gd name="connsiteX1" fmla="*/ 342900 w 676275"/>
                  <a:gd name="connsiteY1" fmla="*/ 0 h 219075"/>
                  <a:gd name="connsiteX2" fmla="*/ 676275 w 676275"/>
                  <a:gd name="connsiteY2" fmla="*/ 200025 h 219075"/>
                  <a:gd name="connsiteX3" fmla="*/ 47625 w 676275"/>
                  <a:gd name="connsiteY3" fmla="*/ 200025 h 219075"/>
                </a:gdLst>
                <a:ahLst/>
                <a:cxnLst>
                  <a:cxn ang="0">
                    <a:pos x="connsiteX0" y="connsiteY0"/>
                  </a:cxn>
                  <a:cxn ang="0">
                    <a:pos x="connsiteX1" y="connsiteY1"/>
                  </a:cxn>
                  <a:cxn ang="0">
                    <a:pos x="connsiteX2" y="connsiteY2"/>
                  </a:cxn>
                  <a:cxn ang="0">
                    <a:pos x="connsiteX3" y="connsiteY3"/>
                  </a:cxn>
                </a:cxnLst>
                <a:rect l="l" t="t" r="r" b="b"/>
                <a:pathLst>
                  <a:path w="676275" h="219075">
                    <a:moveTo>
                      <a:pt x="0" y="219075"/>
                    </a:moveTo>
                    <a:lnTo>
                      <a:pt x="342900" y="0"/>
                    </a:lnTo>
                    <a:lnTo>
                      <a:pt x="676275" y="200025"/>
                    </a:lnTo>
                    <a:lnTo>
                      <a:pt x="47625" y="200025"/>
                    </a:lnTo>
                  </a:path>
                </a:pathLst>
              </a:custGeom>
              <a:pattFill prst="dkVert">
                <a:fgClr>
                  <a:schemeClr val="accent3">
                    <a:lumMod val="75000"/>
                  </a:schemeClr>
                </a:fgClr>
                <a:bgClr>
                  <a:schemeClr val="bg1"/>
                </a:bgClr>
              </a:pattFill>
              <a:ln>
                <a:noFill/>
              </a:ln>
              <a:effectLst/>
            </p:spPr>
            <p:txBody>
              <a:bodyPr anchor="ctr"/>
              <a:lstStyle/>
              <a:p>
                <a:pPr marL="3175">
                  <a:defRPr/>
                </a:pPr>
                <a:endParaRPr lang="en-GB" dirty="0">
                  <a:latin typeface="Calibri Light" panose="020F0302020204030204" pitchFamily="34" charset="0"/>
                  <a:cs typeface="Calibri Light" panose="020F0302020204030204" pitchFamily="34" charset="0"/>
                </a:endParaRPr>
              </a:p>
            </p:txBody>
          </p:sp>
          <p:sp>
            <p:nvSpPr>
              <p:cNvPr id="24" name="Text Box 18">
                <a:extLst>
                  <a:ext uri="{FF2B5EF4-FFF2-40B4-BE49-F238E27FC236}">
                    <a16:creationId xmlns:a16="http://schemas.microsoft.com/office/drawing/2014/main" id="{FE9070D1-7611-5F40-B7D0-3BC3CF64124E}"/>
                  </a:ext>
                </a:extLst>
              </p:cNvPr>
              <p:cNvSpPr txBox="1">
                <a:spLocks noChangeArrowheads="1"/>
              </p:cNvSpPr>
              <p:nvPr/>
            </p:nvSpPr>
            <p:spPr bwMode="auto">
              <a:xfrm rot="16200000">
                <a:off x="-275706" y="1946329"/>
                <a:ext cx="725190" cy="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b="1" i="0" dirty="0">
                    <a:solidFill>
                      <a:schemeClr val="tx1"/>
                    </a:solidFill>
                    <a:latin typeface="Calibri Light" panose="020F0302020204030204" pitchFamily="34" charset="0"/>
                    <a:ea typeface="ＭＳ Ｐゴシック" pitchFamily="34" charset="-128"/>
                    <a:cs typeface="Calibri Light" panose="020F0302020204030204" pitchFamily="34" charset="0"/>
                  </a:rPr>
                  <a:t>Effort</a:t>
                </a:r>
              </a:p>
            </p:txBody>
          </p:sp>
          <p:sp>
            <p:nvSpPr>
              <p:cNvPr id="25" name="Line 15">
                <a:extLst>
                  <a:ext uri="{FF2B5EF4-FFF2-40B4-BE49-F238E27FC236}">
                    <a16:creationId xmlns:a16="http://schemas.microsoft.com/office/drawing/2014/main" id="{ADA1098B-062F-9E4E-BC86-E71A8A59147C}"/>
                  </a:ext>
                </a:extLst>
              </p:cNvPr>
              <p:cNvSpPr>
                <a:spLocks noChangeShapeType="1"/>
              </p:cNvSpPr>
              <p:nvPr/>
            </p:nvSpPr>
            <p:spPr bwMode="auto">
              <a:xfrm flipV="1">
                <a:off x="240777" y="1497112"/>
                <a:ext cx="9118" cy="217616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GB" dirty="0">
                  <a:latin typeface="Calibri Light" panose="020F0302020204030204" pitchFamily="34" charset="0"/>
                </a:endParaRPr>
              </a:p>
            </p:txBody>
          </p:sp>
          <p:sp>
            <p:nvSpPr>
              <p:cNvPr id="26" name="Line 15">
                <a:extLst>
                  <a:ext uri="{FF2B5EF4-FFF2-40B4-BE49-F238E27FC236}">
                    <a16:creationId xmlns:a16="http://schemas.microsoft.com/office/drawing/2014/main" id="{6A4DBA16-7A8B-4B4C-86B9-6E396537257F}"/>
                  </a:ext>
                </a:extLst>
              </p:cNvPr>
              <p:cNvSpPr>
                <a:spLocks noChangeShapeType="1"/>
              </p:cNvSpPr>
              <p:nvPr/>
            </p:nvSpPr>
            <p:spPr bwMode="auto">
              <a:xfrm flipV="1">
                <a:off x="240777" y="3666925"/>
                <a:ext cx="8418913" cy="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GB" sz="1100" dirty="0">
                  <a:latin typeface="Calibri Light" panose="020F0302020204030204" pitchFamily="34" charset="0"/>
                  <a:cs typeface="Calibri Light" panose="020F0302020204030204" pitchFamily="34" charset="0"/>
                </a:endParaRPr>
              </a:p>
            </p:txBody>
          </p:sp>
          <p:sp>
            <p:nvSpPr>
              <p:cNvPr id="27" name="Text Box 14">
                <a:extLst>
                  <a:ext uri="{FF2B5EF4-FFF2-40B4-BE49-F238E27FC236}">
                    <a16:creationId xmlns:a16="http://schemas.microsoft.com/office/drawing/2014/main" id="{E71E1836-9485-584B-B709-1B666ED5FAC7}"/>
                  </a:ext>
                </a:extLst>
              </p:cNvPr>
              <p:cNvSpPr txBox="1">
                <a:spLocks noChangeArrowheads="1"/>
              </p:cNvSpPr>
              <p:nvPr/>
            </p:nvSpPr>
            <p:spPr bwMode="auto">
              <a:xfrm>
                <a:off x="8624639" y="3865081"/>
                <a:ext cx="623679" cy="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b="1" i="0" dirty="0">
                    <a:solidFill>
                      <a:schemeClr val="tx1"/>
                    </a:solidFill>
                    <a:latin typeface="Calibri Light" panose="020F0302020204030204" pitchFamily="34" charset="0"/>
                    <a:ea typeface="ＭＳ Ｐゴシック" pitchFamily="34" charset="-128"/>
                    <a:cs typeface="Calibri Light" panose="020F0302020204030204" pitchFamily="34" charset="0"/>
                  </a:rPr>
                  <a:t>Time </a:t>
                </a:r>
              </a:p>
            </p:txBody>
          </p:sp>
          <p:sp>
            <p:nvSpPr>
              <p:cNvPr id="28" name="Text Box 9">
                <a:extLst>
                  <a:ext uri="{FF2B5EF4-FFF2-40B4-BE49-F238E27FC236}">
                    <a16:creationId xmlns:a16="http://schemas.microsoft.com/office/drawing/2014/main" id="{B42CC35E-0021-2A4E-A334-42D7FA644554}"/>
                  </a:ext>
                </a:extLst>
              </p:cNvPr>
              <p:cNvSpPr txBox="1">
                <a:spLocks noChangeArrowheads="1"/>
              </p:cNvSpPr>
              <p:nvPr/>
            </p:nvSpPr>
            <p:spPr bwMode="auto">
              <a:xfrm>
                <a:off x="1938276" y="3711193"/>
                <a:ext cx="710780" cy="48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Planning</a:t>
                </a:r>
              </a:p>
            </p:txBody>
          </p:sp>
          <p:sp>
            <p:nvSpPr>
              <p:cNvPr id="29" name="Rectangle 64">
                <a:extLst>
                  <a:ext uri="{FF2B5EF4-FFF2-40B4-BE49-F238E27FC236}">
                    <a16:creationId xmlns:a16="http://schemas.microsoft.com/office/drawing/2014/main" id="{47285962-B51B-CE4B-9DD4-1992A93126CC}"/>
                  </a:ext>
                </a:extLst>
              </p:cNvPr>
              <p:cNvSpPr/>
              <p:nvPr/>
            </p:nvSpPr>
            <p:spPr bwMode="auto">
              <a:xfrm>
                <a:off x="5939628" y="3756027"/>
                <a:ext cx="896100" cy="27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Calibri Light" panose="020F0302020204030204" pitchFamily="34" charset="0"/>
                  <a:cs typeface="Calibri Light" panose="020F0302020204030204" pitchFamily="34" charset="0"/>
                </a:endParaRPr>
              </a:p>
            </p:txBody>
          </p:sp>
        </p:grpSp>
        <p:grpSp>
          <p:nvGrpSpPr>
            <p:cNvPr id="30" name="Group 65">
              <a:extLst>
                <a:ext uri="{FF2B5EF4-FFF2-40B4-BE49-F238E27FC236}">
                  <a16:creationId xmlns:a16="http://schemas.microsoft.com/office/drawing/2014/main" id="{B52F753B-EE1D-2040-A624-D314F9D579E9}"/>
                </a:ext>
              </a:extLst>
            </p:cNvPr>
            <p:cNvGrpSpPr/>
            <p:nvPr/>
          </p:nvGrpSpPr>
          <p:grpSpPr>
            <a:xfrm>
              <a:off x="240778" y="3768438"/>
              <a:ext cx="8353622" cy="579225"/>
              <a:chOff x="266700" y="5813201"/>
              <a:chExt cx="8307406" cy="605083"/>
            </a:xfrm>
          </p:grpSpPr>
          <p:pic>
            <p:nvPicPr>
              <p:cNvPr id="31" name="Picture 5" descr="\\NET1.cec.eu.int\HOMES\109\mialexa\Desktop\Image updates\Closing2.png">
                <a:extLst>
                  <a:ext uri="{FF2B5EF4-FFF2-40B4-BE49-F238E27FC236}">
                    <a16:creationId xmlns:a16="http://schemas.microsoft.com/office/drawing/2014/main" id="{D3FE53ED-2A32-8B46-8394-56B9F18C236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23606" y="5840397"/>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NET1.cec.eu.int\HOMES\109\mialexa\Desktop\Image updates\planning2.png">
                <a:extLst>
                  <a:ext uri="{FF2B5EF4-FFF2-40B4-BE49-F238E27FC236}">
                    <a16:creationId xmlns:a16="http://schemas.microsoft.com/office/drawing/2014/main" id="{2A8F5A57-C595-5F4C-BAAA-61A88411BB8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5840397"/>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NET1.cec.eu.int\HOMES\109\mialexa\Desktop\Image updates\Initiating1.png">
                <a:extLst>
                  <a:ext uri="{FF2B5EF4-FFF2-40B4-BE49-F238E27FC236}">
                    <a16:creationId xmlns:a16="http://schemas.microsoft.com/office/drawing/2014/main" id="{3D3DD5E5-3B58-7142-BE56-4584527B3AE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75767" y="5840397"/>
                <a:ext cx="1449554"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69">
                <a:extLst>
                  <a:ext uri="{FF2B5EF4-FFF2-40B4-BE49-F238E27FC236}">
                    <a16:creationId xmlns:a16="http://schemas.microsoft.com/office/drawing/2014/main" id="{F62D719F-7A46-F341-921F-00C3E0D5F541}"/>
                  </a:ext>
                </a:extLst>
              </p:cNvPr>
              <p:cNvGrpSpPr/>
              <p:nvPr/>
            </p:nvGrpSpPr>
            <p:grpSpPr>
              <a:xfrm>
                <a:off x="3779912" y="5840397"/>
                <a:ext cx="4078652" cy="252000"/>
                <a:chOff x="3779912" y="690539"/>
                <a:chExt cx="4078652" cy="252000"/>
              </a:xfrm>
            </p:grpSpPr>
            <p:pic>
              <p:nvPicPr>
                <p:cNvPr id="41" name="Picture 4" descr="\\NET1.cec.eu.int\HOMES\109\mialexa\Desktop\Image updates\executing2.png">
                  <a:extLst>
                    <a:ext uri="{FF2B5EF4-FFF2-40B4-BE49-F238E27FC236}">
                      <a16:creationId xmlns:a16="http://schemas.microsoft.com/office/drawing/2014/main" id="{136DC8B7-BFC9-F142-8DC1-8CDE59CA4B3D}"/>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NET1.cec.eu.int\HOMES\109\mialexa\Desktop\Image updates\executing2.png">
                  <a:extLst>
                    <a:ext uri="{FF2B5EF4-FFF2-40B4-BE49-F238E27FC236}">
                      <a16:creationId xmlns:a16="http://schemas.microsoft.com/office/drawing/2014/main" id="{22A75A2D-31D5-8B4F-A125-7258AB5AF93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6" descr="\\NET1.cec.eu.int\HOMES\109\mialexa\Desktop\Image updates\M&amp;C.png">
                <a:extLst>
                  <a:ext uri="{FF2B5EF4-FFF2-40B4-BE49-F238E27FC236}">
                    <a16:creationId xmlns:a16="http://schemas.microsoft.com/office/drawing/2014/main" id="{53CD1A0F-D2D1-C647-8BE9-F470FC77DD4A}"/>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129715"/>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9">
                <a:extLst>
                  <a:ext uri="{FF2B5EF4-FFF2-40B4-BE49-F238E27FC236}">
                    <a16:creationId xmlns:a16="http://schemas.microsoft.com/office/drawing/2014/main" id="{33D97161-E543-EE42-9D85-C5FA9D38B5DE}"/>
                  </a:ext>
                </a:extLst>
              </p:cNvPr>
              <p:cNvSpPr txBox="1">
                <a:spLocks noChangeArrowheads="1"/>
              </p:cNvSpPr>
              <p:nvPr/>
            </p:nvSpPr>
            <p:spPr bwMode="auto">
              <a:xfrm>
                <a:off x="556109" y="5827897"/>
                <a:ext cx="743524" cy="3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Initiating</a:t>
                </a:r>
              </a:p>
            </p:txBody>
          </p:sp>
          <p:sp>
            <p:nvSpPr>
              <p:cNvPr id="37" name="Text Box 9">
                <a:extLst>
                  <a:ext uri="{FF2B5EF4-FFF2-40B4-BE49-F238E27FC236}">
                    <a16:creationId xmlns:a16="http://schemas.microsoft.com/office/drawing/2014/main" id="{4CDD3F61-AC1D-EC43-BC83-2A7DF4ECF7A1}"/>
                  </a:ext>
                </a:extLst>
              </p:cNvPr>
              <p:cNvSpPr txBox="1">
                <a:spLocks noChangeArrowheads="1"/>
              </p:cNvSpPr>
              <p:nvPr/>
            </p:nvSpPr>
            <p:spPr bwMode="auto">
              <a:xfrm>
                <a:off x="2387100" y="5813201"/>
                <a:ext cx="730122" cy="3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Planning</a:t>
                </a:r>
              </a:p>
            </p:txBody>
          </p:sp>
          <p:sp>
            <p:nvSpPr>
              <p:cNvPr id="38" name="Text Box 9">
                <a:extLst>
                  <a:ext uri="{FF2B5EF4-FFF2-40B4-BE49-F238E27FC236}">
                    <a16:creationId xmlns:a16="http://schemas.microsoft.com/office/drawing/2014/main" id="{A4643647-7A25-514B-AA77-833666F40DF9}"/>
                  </a:ext>
                </a:extLst>
              </p:cNvPr>
              <p:cNvSpPr txBox="1">
                <a:spLocks noChangeArrowheads="1"/>
              </p:cNvSpPr>
              <p:nvPr/>
            </p:nvSpPr>
            <p:spPr bwMode="auto">
              <a:xfrm>
                <a:off x="5167324" y="5827897"/>
                <a:ext cx="793878" cy="3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Executing</a:t>
                </a:r>
              </a:p>
            </p:txBody>
          </p:sp>
          <p:sp>
            <p:nvSpPr>
              <p:cNvPr id="39" name="Text Box 9">
                <a:extLst>
                  <a:ext uri="{FF2B5EF4-FFF2-40B4-BE49-F238E27FC236}">
                    <a16:creationId xmlns:a16="http://schemas.microsoft.com/office/drawing/2014/main" id="{C797BBE8-0200-424E-B7BC-4E3194552BCF}"/>
                  </a:ext>
                </a:extLst>
              </p:cNvPr>
              <p:cNvSpPr txBox="1">
                <a:spLocks noChangeArrowheads="1"/>
              </p:cNvSpPr>
              <p:nvPr/>
            </p:nvSpPr>
            <p:spPr bwMode="auto">
              <a:xfrm>
                <a:off x="7858564" y="5815398"/>
                <a:ext cx="638898" cy="3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Closing</a:t>
                </a:r>
              </a:p>
            </p:txBody>
          </p:sp>
          <p:sp>
            <p:nvSpPr>
              <p:cNvPr id="40" name="Text Box 9">
                <a:extLst>
                  <a:ext uri="{FF2B5EF4-FFF2-40B4-BE49-F238E27FC236}">
                    <a16:creationId xmlns:a16="http://schemas.microsoft.com/office/drawing/2014/main" id="{6058DC19-6768-3D48-AA54-4438E43164CB}"/>
                  </a:ext>
                </a:extLst>
              </p:cNvPr>
              <p:cNvSpPr txBox="1">
                <a:spLocks noChangeArrowheads="1"/>
              </p:cNvSpPr>
              <p:nvPr/>
            </p:nvSpPr>
            <p:spPr bwMode="auto">
              <a:xfrm>
                <a:off x="3538805" y="6117215"/>
                <a:ext cx="1340956" cy="3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dirty="0">
                    <a:solidFill>
                      <a:schemeClr val="bg1"/>
                    </a:solidFill>
                    <a:latin typeface="Calibri Light" panose="020F0302020204030204" pitchFamily="34" charset="0"/>
                    <a:ea typeface="ＭＳ Ｐゴシック" pitchFamily="34" charset="-128"/>
                    <a:cs typeface="Calibri Light" panose="020F0302020204030204" pitchFamily="34" charset="0"/>
                  </a:rPr>
                  <a:t>Monitor &amp; Control</a:t>
                </a:r>
              </a:p>
            </p:txBody>
          </p:sp>
        </p:grpSp>
      </p:grpSp>
      <p:sp>
        <p:nvSpPr>
          <p:cNvPr id="6" name="Title 5">
            <a:extLst>
              <a:ext uri="{FF2B5EF4-FFF2-40B4-BE49-F238E27FC236}">
                <a16:creationId xmlns:a16="http://schemas.microsoft.com/office/drawing/2014/main" id="{323BF2C2-D12E-152B-EE73-58E605479508}"/>
              </a:ext>
            </a:extLst>
          </p:cNvPr>
          <p:cNvSpPr>
            <a:spLocks noGrp="1"/>
          </p:cNvSpPr>
          <p:nvPr>
            <p:ph type="title"/>
          </p:nvPr>
        </p:nvSpPr>
        <p:spPr/>
        <p:txBody>
          <a:bodyPr/>
          <a:lstStyle/>
          <a:p>
            <a:r>
              <a:rPr lang="en-US" dirty="0"/>
              <a:t>PM² Project Lifecycle</a:t>
            </a:r>
            <a:endParaRPr lang="el-GR" dirty="0"/>
          </a:p>
        </p:txBody>
      </p:sp>
    </p:spTree>
    <p:extLst>
      <p:ext uri="{BB962C8B-B14F-4D97-AF65-F5344CB8AC3E}">
        <p14:creationId xmlns:p14="http://schemas.microsoft.com/office/powerpoint/2010/main" val="41566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394D8-3D67-4B4D-A8CA-FA781B0BE2F5}"/>
              </a:ext>
            </a:extLst>
          </p:cNvPr>
          <p:cNvSpPr>
            <a:spLocks noGrp="1"/>
          </p:cNvSpPr>
          <p:nvPr>
            <p:ph type="title"/>
          </p:nvPr>
        </p:nvSpPr>
        <p:spPr/>
        <p:txBody>
          <a:bodyPr/>
          <a:lstStyle/>
          <a:p>
            <a:r>
              <a:rPr lang="en-US"/>
              <a:t>PM² Phases</a:t>
            </a:r>
            <a:endParaRPr lang="en-GB"/>
          </a:p>
        </p:txBody>
      </p:sp>
      <p:graphicFrame>
        <p:nvGraphicFramePr>
          <p:cNvPr id="94357" name="Group 149"/>
          <p:cNvGraphicFramePr>
            <a:graphicFrameLocks noGrp="1"/>
          </p:cNvGraphicFramePr>
          <p:nvPr>
            <p:extLst>
              <p:ext uri="{D42A27DB-BD31-4B8C-83A1-F6EECF244321}">
                <p14:modId xmlns:p14="http://schemas.microsoft.com/office/powerpoint/2010/main" val="3104564173"/>
              </p:ext>
            </p:extLst>
          </p:nvPr>
        </p:nvGraphicFramePr>
        <p:xfrm>
          <a:off x="785582" y="730337"/>
          <a:ext cx="7751618" cy="2707508"/>
        </p:xfrm>
        <a:graphic>
          <a:graphicData uri="http://schemas.openxmlformats.org/drawingml/2006/table">
            <a:tbl>
              <a:tblPr firstRow="1"/>
              <a:tblGrid>
                <a:gridCol w="329582">
                  <a:extLst>
                    <a:ext uri="{9D8B030D-6E8A-4147-A177-3AD203B41FA5}">
                      <a16:colId xmlns:a16="http://schemas.microsoft.com/office/drawing/2014/main" val="20000"/>
                    </a:ext>
                  </a:extLst>
                </a:gridCol>
                <a:gridCol w="1973773">
                  <a:extLst>
                    <a:ext uri="{9D8B030D-6E8A-4147-A177-3AD203B41FA5}">
                      <a16:colId xmlns:a16="http://schemas.microsoft.com/office/drawing/2014/main" val="20001"/>
                    </a:ext>
                  </a:extLst>
                </a:gridCol>
                <a:gridCol w="5448263">
                  <a:extLst>
                    <a:ext uri="{9D8B030D-6E8A-4147-A177-3AD203B41FA5}">
                      <a16:colId xmlns:a16="http://schemas.microsoft.com/office/drawing/2014/main" val="20002"/>
                    </a:ext>
                  </a:extLst>
                </a:gridCol>
              </a:tblGrid>
              <a:tr h="3701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GB" sz="16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113889" marR="113889" marT="56944" marB="56944"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GB" sz="19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PM²</a:t>
                      </a:r>
                      <a:r>
                        <a:rPr kumimoji="0" lang="en-GB" sz="1900" b="1" i="0" u="none" strike="noStrike" cap="none" normalizeH="0" baseline="3000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 </a:t>
                      </a:r>
                      <a:r>
                        <a:rPr kumimoji="0" lang="en-GB" sz="19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Phases</a:t>
                      </a:r>
                      <a:endParaRPr kumimoji="0" lang="en-GB" sz="19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113889" marR="113889" marT="56944" marB="56944"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9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Description </a:t>
                      </a:r>
                      <a:endParaRPr kumimoji="0" lang="en-GB" sz="19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5590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1</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Initiating</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Get the project off to a good start.</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90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2</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Planning</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Define deliverables, verify the Business Case, plan work, etc.</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69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3</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Executing</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Create the project’s deliverables.</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90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4</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Closing</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Deliverables validation, lessons learnt, project closure. </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90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GB" sz="17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Monitor &amp; Control:</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GB" sz="17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The Project Manager (PM) monitors &amp; controls the work, risks, issues, quality, etc. throughout the whole project lifecycle. </a:t>
                      </a:r>
                    </a:p>
                  </a:txBody>
                  <a:tcPr marL="85416" marR="85416" marT="42708" marB="42708"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3840493"/>
                  </a:ext>
                </a:extLst>
              </a:tr>
            </a:tbl>
          </a:graphicData>
        </a:graphic>
      </p:graphicFrame>
      <p:pic>
        <p:nvPicPr>
          <p:cNvPr id="22733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582" y="3636437"/>
            <a:ext cx="7705275" cy="87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50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C2FC2-5707-8843-87F6-8C426982BA74}"/>
              </a:ext>
            </a:extLst>
          </p:cNvPr>
          <p:cNvSpPr>
            <a:spLocks noGrp="1"/>
          </p:cNvSpPr>
          <p:nvPr>
            <p:ph type="title"/>
          </p:nvPr>
        </p:nvSpPr>
        <p:spPr/>
        <p:txBody>
          <a:bodyPr>
            <a:normAutofit/>
          </a:bodyPr>
          <a:lstStyle/>
          <a:p>
            <a:r>
              <a:rPr lang="en-US"/>
              <a:t>PM² Project Lifecycle - Phases &amp; Drivers</a:t>
            </a:r>
            <a:endParaRPr lang="en-GB"/>
          </a:p>
        </p:txBody>
      </p:sp>
      <p:pic>
        <p:nvPicPr>
          <p:cNvPr id="110"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79281" y="851961"/>
            <a:ext cx="6283580" cy="373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4618" y="1271393"/>
            <a:ext cx="1175456" cy="306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up 99" descr="Project Driver: Project Owner (PO)-initiates"/>
          <p:cNvGrpSpPr/>
          <p:nvPr/>
        </p:nvGrpSpPr>
        <p:grpSpPr>
          <a:xfrm>
            <a:off x="2544616" y="1013804"/>
            <a:ext cx="1177793" cy="489817"/>
            <a:chOff x="1709560" y="1212241"/>
            <a:chExt cx="1570390" cy="653090"/>
          </a:xfrm>
        </p:grpSpPr>
        <p:pic>
          <p:nvPicPr>
            <p:cNvPr id="9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09560" y="1212241"/>
              <a:ext cx="1567276" cy="63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70"/>
            <p:cNvSpPr/>
            <p:nvPr/>
          </p:nvSpPr>
          <p:spPr>
            <a:xfrm>
              <a:off x="2064912" y="1219000"/>
              <a:ext cx="1215038" cy="646331"/>
            </a:xfrm>
            <a:prstGeom prst="rect">
              <a:avLst/>
            </a:prstGeom>
          </p:spPr>
          <p:txBody>
            <a:bodyPr wrap="square">
              <a:spAutoFit/>
            </a:bodyPr>
            <a:lstStyle/>
            <a:p>
              <a:pPr fontAlgn="auto">
                <a:spcBef>
                  <a:spcPts val="0"/>
                </a:spcBef>
                <a:spcAft>
                  <a:spcPts val="0"/>
                </a:spcAft>
              </a:pPr>
              <a:r>
                <a:rPr lang="en-GB" sz="900" dirty="0">
                  <a:solidFill>
                    <a:srgbClr val="FFFFFF"/>
                  </a:solidFill>
                  <a:latin typeface="Gotham Rounded Bold"/>
                  <a:cs typeface="Calibri Light" panose="020F0302020204030204" pitchFamily="34" charset="0"/>
                </a:rPr>
                <a:t>Project</a:t>
              </a:r>
            </a:p>
            <a:p>
              <a:pPr fontAlgn="auto">
                <a:spcBef>
                  <a:spcPts val="0"/>
                </a:spcBef>
                <a:spcAft>
                  <a:spcPts val="0"/>
                </a:spcAft>
              </a:pPr>
              <a:r>
                <a:rPr lang="en-GB" sz="900" dirty="0">
                  <a:solidFill>
                    <a:srgbClr val="FFFFFF"/>
                  </a:solidFill>
                  <a:latin typeface="Gotham Rounded Bold"/>
                  <a:cs typeface="Calibri Light" panose="020F0302020204030204" pitchFamily="34" charset="0"/>
                </a:rPr>
                <a:t>Owner (PO)</a:t>
              </a:r>
              <a:r>
                <a:rPr lang="en-GB" sz="750" dirty="0">
                  <a:solidFill>
                    <a:srgbClr val="FFFFFF"/>
                  </a:solidFill>
                  <a:latin typeface="Gotham Rounded Bold"/>
                  <a:cs typeface="Calibri Light" panose="020F0302020204030204" pitchFamily="34" charset="0"/>
                </a:rPr>
                <a:t>              initiates  </a:t>
              </a:r>
            </a:p>
          </p:txBody>
        </p:sp>
      </p:grpSp>
      <p:grpSp>
        <p:nvGrpSpPr>
          <p:cNvPr id="104" name="Group 103" descr="Phase input: Business Case"/>
          <p:cNvGrpSpPr/>
          <p:nvPr/>
        </p:nvGrpSpPr>
        <p:grpSpPr>
          <a:xfrm>
            <a:off x="2379418" y="1455442"/>
            <a:ext cx="1418140" cy="733817"/>
            <a:chOff x="1489295" y="1801093"/>
            <a:chExt cx="1890852" cy="978423"/>
          </a:xfrm>
        </p:grpSpPr>
        <p:grpSp>
          <p:nvGrpSpPr>
            <p:cNvPr id="79" name="Group 78"/>
            <p:cNvGrpSpPr/>
            <p:nvPr/>
          </p:nvGrpSpPr>
          <p:grpSpPr>
            <a:xfrm>
              <a:off x="1709561" y="1847308"/>
              <a:ext cx="1398312" cy="932208"/>
              <a:chOff x="1709561" y="1847308"/>
              <a:chExt cx="1398312" cy="932208"/>
            </a:xfrm>
          </p:grpSpPr>
          <p:pic>
            <p:nvPicPr>
              <p:cNvPr id="1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9561" y="1847308"/>
                <a:ext cx="1398312" cy="93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p:cNvSpPr/>
              <p:nvPr/>
            </p:nvSpPr>
            <p:spPr>
              <a:xfrm>
                <a:off x="1907152" y="2180663"/>
                <a:ext cx="1190615" cy="55399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Business</a:t>
                </a:r>
                <a:r>
                  <a:rPr lang="en-GB" sz="1350" dirty="0">
                    <a:solidFill>
                      <a:srgbClr val="FFFFFF"/>
                    </a:solidFill>
                    <a:latin typeface="Gotham Rounded Bold"/>
                    <a:cs typeface="Calibri Light" panose="020F0302020204030204" pitchFamily="34" charset="0"/>
                  </a:rPr>
                  <a:t> </a:t>
                </a:r>
                <a:br>
                  <a:rPr lang="en-GB" sz="1350" dirty="0">
                    <a:solidFill>
                      <a:srgbClr val="FFFFFF"/>
                    </a:solidFill>
                    <a:latin typeface="Gotham Rounded Bold"/>
                    <a:cs typeface="Calibri Light" panose="020F0302020204030204" pitchFamily="34" charset="0"/>
                  </a:rPr>
                </a:br>
                <a:r>
                  <a:rPr lang="en-GB" sz="750" dirty="0">
                    <a:solidFill>
                      <a:srgbClr val="FFFFFF"/>
                    </a:solidFill>
                    <a:latin typeface="Gotham Rounded Bold"/>
                    <a:cs typeface="Calibri Light" panose="020F0302020204030204" pitchFamily="34" charset="0"/>
                  </a:rPr>
                  <a:t>Case</a:t>
                </a:r>
              </a:p>
            </p:txBody>
          </p:sp>
        </p:grpSp>
        <p:grpSp>
          <p:nvGrpSpPr>
            <p:cNvPr id="91" name="Group 90"/>
            <p:cNvGrpSpPr/>
            <p:nvPr/>
          </p:nvGrpSpPr>
          <p:grpSpPr>
            <a:xfrm>
              <a:off x="1489295" y="1801093"/>
              <a:ext cx="1890852" cy="225702"/>
              <a:chOff x="1473393" y="1816995"/>
              <a:chExt cx="1890852" cy="225702"/>
            </a:xfrm>
          </p:grpSpPr>
          <p:sp>
            <p:nvSpPr>
              <p:cNvPr id="77" name="Round Single Corner Rectangle 76"/>
              <p:cNvSpPr/>
              <p:nvPr/>
            </p:nvSpPr>
            <p:spPr>
              <a:xfrm>
                <a:off x="1473393" y="1874434"/>
                <a:ext cx="1380543" cy="12085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FFFFFF"/>
                  </a:solidFill>
                  <a:latin typeface="Gotham Rounded Bold"/>
                </a:endParaRPr>
              </a:p>
            </p:txBody>
          </p:sp>
          <p:sp>
            <p:nvSpPr>
              <p:cNvPr id="78" name="TextBox 77"/>
              <p:cNvSpPr txBox="1"/>
              <p:nvPr/>
            </p:nvSpPr>
            <p:spPr>
              <a:xfrm>
                <a:off x="1616785" y="1816995"/>
                <a:ext cx="1747460" cy="225702"/>
              </a:xfrm>
              <a:prstGeom prst="rect">
                <a:avLst/>
              </a:prstGeom>
              <a:noFill/>
            </p:spPr>
            <p:txBody>
              <a:bodyPr wrap="square" rtlCol="0">
                <a:spAutoFit/>
              </a:bodyPr>
              <a:lstStyle/>
              <a:p>
                <a:pPr fontAlgn="auto">
                  <a:spcBef>
                    <a:spcPts val="0"/>
                  </a:spcBef>
                  <a:spcAft>
                    <a:spcPts val="0"/>
                  </a:spcAft>
                </a:pPr>
                <a:r>
                  <a:rPr lang="fr-BE" sz="500" dirty="0">
                    <a:solidFill>
                      <a:srgbClr val="000000"/>
                    </a:solidFill>
                    <a:latin typeface="Gotham Rounded Bold"/>
                    <a:cs typeface="Calibri Light" panose="020F0302020204030204" pitchFamily="34" charset="0"/>
                  </a:rPr>
                  <a:t>Project Initiation </a:t>
                </a:r>
                <a:r>
                  <a:rPr lang="en-US" sz="500" dirty="0">
                    <a:solidFill>
                      <a:srgbClr val="000000"/>
                    </a:solidFill>
                    <a:latin typeface="Gotham Rounded Bold"/>
                    <a:cs typeface="Calibri Light" panose="020F0302020204030204" pitchFamily="34" charset="0"/>
                  </a:rPr>
                  <a:t>Request</a:t>
                </a:r>
              </a:p>
            </p:txBody>
          </p:sp>
        </p:grpSp>
      </p:grpSp>
      <p:pic>
        <p:nvPicPr>
          <p:cNvPr id="24" name="Picture 3">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60897" y="1274941"/>
            <a:ext cx="1177641" cy="306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67199" y="1275816"/>
            <a:ext cx="1199508" cy="306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0522" y="1271176"/>
            <a:ext cx="1177641" cy="306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30" name="Picture 2">
            <a:extLst>
              <a:ext uri="{C183D7F6-B498-43B3-948B-1728B52AA6E4}">
                <adec:decorative xmlns:adec="http://schemas.microsoft.com/office/drawing/2017/decorative" val="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64865" y="2395259"/>
            <a:ext cx="4967052" cy="8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descr="Project phase: Initiating/Monitor &amp; Control (Define Scope, Assign PM)"/>
          <p:cNvGrpSpPr/>
          <p:nvPr/>
        </p:nvGrpSpPr>
        <p:grpSpPr>
          <a:xfrm>
            <a:off x="2575806" y="2536203"/>
            <a:ext cx="1178078" cy="572218"/>
            <a:chOff x="1751146" y="3242107"/>
            <a:chExt cx="1570770" cy="762957"/>
          </a:xfrm>
        </p:grpSpPr>
        <p:pic>
          <p:nvPicPr>
            <p:cNvPr id="1057" name="Picture 3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51146" y="3321205"/>
              <a:ext cx="1480703" cy="68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51721" y="3242107"/>
              <a:ext cx="1270195" cy="677108"/>
            </a:xfrm>
            <a:prstGeom prst="rect">
              <a:avLst/>
            </a:prstGeom>
          </p:spPr>
          <p:txBody>
            <a:bodyPr wrap="square">
              <a:spAutoFit/>
            </a:bodyPr>
            <a:lstStyle/>
            <a:p>
              <a:pPr fontAlgn="auto">
                <a:spcBef>
                  <a:spcPts val="0"/>
                </a:spcBef>
                <a:spcAft>
                  <a:spcPts val="0"/>
                </a:spcAft>
              </a:pPr>
              <a:endParaRPr lang="en-GB" sz="750" dirty="0">
                <a:solidFill>
                  <a:srgbClr val="FFFFFF"/>
                </a:solidFill>
                <a:latin typeface="Gotham Rounded Bold"/>
                <a:cs typeface="Calibri Light" panose="020F0302020204030204" pitchFamily="34" charset="0"/>
              </a:endParaRPr>
            </a:p>
            <a:p>
              <a:pPr fontAlgn="auto">
                <a:spcBef>
                  <a:spcPts val="0"/>
                </a:spcBef>
                <a:spcAft>
                  <a:spcPts val="0"/>
                </a:spcAft>
              </a:pPr>
              <a:r>
                <a:rPr lang="en-GB" sz="75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Initiating  </a:t>
              </a:r>
            </a:p>
            <a:p>
              <a:pPr fontAlgn="auto">
                <a:spcBef>
                  <a:spcPts val="0"/>
                </a:spcBef>
                <a:spcAft>
                  <a:spcPts val="0"/>
                </a:spcAft>
              </a:pPr>
              <a:r>
                <a:rPr lang="en-GB" sz="600" dirty="0">
                  <a:solidFill>
                    <a:srgbClr val="FFFFFF"/>
                  </a:solidFill>
                  <a:latin typeface="Gotham Rounded Bold"/>
                  <a:cs typeface="Calibri Light" panose="020F0302020204030204" pitchFamily="34" charset="0"/>
                </a:rPr>
                <a:t>    </a:t>
              </a:r>
              <a:r>
                <a:rPr lang="en-GB" sz="600" dirty="0">
                  <a:solidFill>
                    <a:srgbClr val="000000"/>
                  </a:solidFill>
                  <a:latin typeface="Gotham Rounded Bold"/>
                  <a:cs typeface="Calibri Light" panose="020F0302020204030204" pitchFamily="34" charset="0"/>
                </a:rPr>
                <a:t>Define Scope</a:t>
              </a:r>
            </a:p>
            <a:p>
              <a:pPr fontAlgn="auto">
                <a:spcBef>
                  <a:spcPts val="0"/>
                </a:spcBef>
                <a:spcAft>
                  <a:spcPts val="0"/>
                </a:spcAft>
              </a:pPr>
              <a:r>
                <a:rPr lang="en-GB" sz="600" dirty="0">
                  <a:solidFill>
                    <a:srgbClr val="000000"/>
                  </a:solidFill>
                  <a:latin typeface="Gotham Rounded Bold"/>
                  <a:cs typeface="Calibri Light" panose="020F0302020204030204" pitchFamily="34" charset="0"/>
                </a:rPr>
                <a:t>    Assign PM</a:t>
              </a:r>
            </a:p>
          </p:txBody>
        </p:sp>
        <p:sp>
          <p:nvSpPr>
            <p:cNvPr id="23" name="Chevron 22"/>
            <p:cNvSpPr/>
            <p:nvPr/>
          </p:nvSpPr>
          <p:spPr>
            <a:xfrm>
              <a:off x="2172976" y="3632855"/>
              <a:ext cx="45719" cy="45719"/>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sp>
          <p:nvSpPr>
            <p:cNvPr id="56" name="Chevron 55"/>
            <p:cNvSpPr/>
            <p:nvPr/>
          </p:nvSpPr>
          <p:spPr>
            <a:xfrm>
              <a:off x="2172976" y="3755038"/>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grpSp>
      <p:pic>
        <p:nvPicPr>
          <p:cNvPr id="113" name="Picture 6">
            <a:extLst>
              <a:ext uri="{C183D7F6-B498-43B3-948B-1728B52AA6E4}">
                <adec:decorative xmlns:adec="http://schemas.microsoft.com/office/drawing/2017/decorative" val="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75542" y="1565272"/>
            <a:ext cx="1324012" cy="262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descr="Phase Output: Project Charter"/>
          <p:cNvGrpSpPr/>
          <p:nvPr/>
        </p:nvGrpSpPr>
        <p:grpSpPr>
          <a:xfrm>
            <a:off x="2593632" y="3427260"/>
            <a:ext cx="1035001" cy="486135"/>
            <a:chOff x="1774890" y="4469114"/>
            <a:chExt cx="1380001" cy="648180"/>
          </a:xfrm>
        </p:grpSpPr>
        <p:pic>
          <p:nvPicPr>
            <p:cNvPr id="51"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53115" y="4469114"/>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74890" y="4578970"/>
              <a:ext cx="1380001" cy="43088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 </a:t>
              </a:r>
              <a:br>
                <a:rPr lang="en-GB" sz="750" dirty="0">
                  <a:solidFill>
                    <a:srgbClr val="FFFFFF"/>
                  </a:solidFill>
                  <a:latin typeface="Gotham Rounded Bold"/>
                  <a:cs typeface="Calibri Light" panose="020F0302020204030204" pitchFamily="34" charset="0"/>
                </a:rPr>
              </a:br>
              <a:r>
                <a:rPr lang="en-GB" sz="750" dirty="0">
                  <a:solidFill>
                    <a:srgbClr val="FFFFFF"/>
                  </a:solidFill>
                  <a:latin typeface="Gotham Rounded Bold"/>
                  <a:cs typeface="Calibri Light" panose="020F0302020204030204" pitchFamily="34" charset="0"/>
                </a:rPr>
                <a:t>Charter</a:t>
              </a:r>
            </a:p>
          </p:txBody>
        </p:sp>
      </p:grpSp>
      <p:grpSp>
        <p:nvGrpSpPr>
          <p:cNvPr id="29" name="Group 28" descr="RfP"/>
          <p:cNvGrpSpPr/>
          <p:nvPr/>
        </p:nvGrpSpPr>
        <p:grpSpPr>
          <a:xfrm>
            <a:off x="3528401" y="3996957"/>
            <a:ext cx="388016" cy="388016"/>
            <a:chOff x="3021248" y="5229770"/>
            <a:chExt cx="517354" cy="517354"/>
          </a:xfrm>
        </p:grpSpPr>
        <p:pic>
          <p:nvPicPr>
            <p:cNvPr id="1045" name="Picture 2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1248" y="5229770"/>
              <a:ext cx="517354" cy="51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062199" y="5336722"/>
              <a:ext cx="438581" cy="292388"/>
            </a:xfrm>
            <a:prstGeom prst="rect">
              <a:avLst/>
            </a:prstGeom>
          </p:spPr>
          <p:txBody>
            <a:bodyPr wrap="none">
              <a:spAutoFit/>
            </a:bodyPr>
            <a:lstStyle/>
            <a:p>
              <a:pPr fontAlgn="auto">
                <a:spcBef>
                  <a:spcPts val="0"/>
                </a:spcBef>
                <a:spcAft>
                  <a:spcPts val="0"/>
                </a:spcAft>
              </a:pPr>
              <a:r>
                <a:rPr lang="en-GB" sz="825" dirty="0" err="1">
                  <a:solidFill>
                    <a:srgbClr val="FFFFFF"/>
                  </a:solidFill>
                  <a:latin typeface="Gotham Rounded Bold"/>
                  <a:cs typeface="Calibri Light" panose="020F0302020204030204" pitchFamily="34" charset="0"/>
                </a:rPr>
                <a:t>RfP</a:t>
              </a:r>
              <a:endParaRPr lang="en-GB" sz="825" dirty="0">
                <a:solidFill>
                  <a:srgbClr val="FFFFFF"/>
                </a:solidFill>
                <a:latin typeface="Gotham Rounded Bold"/>
                <a:cs typeface="Calibri Light" panose="020F0302020204030204" pitchFamily="34" charset="0"/>
              </a:endParaRPr>
            </a:p>
          </p:txBody>
        </p:sp>
      </p:grpSp>
      <p:grpSp>
        <p:nvGrpSpPr>
          <p:cNvPr id="101" name="Group 100" descr="Project Driver: Project Manager (PM) - plans"/>
          <p:cNvGrpSpPr/>
          <p:nvPr/>
        </p:nvGrpSpPr>
        <p:grpSpPr>
          <a:xfrm>
            <a:off x="3760898" y="1018873"/>
            <a:ext cx="1282338" cy="494082"/>
            <a:chOff x="3331267" y="1219000"/>
            <a:chExt cx="1709784" cy="658776"/>
          </a:xfrm>
        </p:grpSpPr>
        <p:pic>
          <p:nvPicPr>
            <p:cNvPr id="89"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1267" y="1219000"/>
              <a:ext cx="1570188" cy="63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3685600" y="1231445"/>
              <a:ext cx="1355451" cy="646331"/>
            </a:xfrm>
            <a:prstGeom prst="rect">
              <a:avLst/>
            </a:prstGeom>
          </p:spPr>
          <p:txBody>
            <a:bodyPr wrap="square">
              <a:spAutoFit/>
            </a:bodyPr>
            <a:lstStyle/>
            <a:p>
              <a:pPr fontAlgn="auto">
                <a:spcBef>
                  <a:spcPts val="0"/>
                </a:spcBef>
                <a:spcAft>
                  <a:spcPts val="0"/>
                </a:spcAft>
              </a:pPr>
              <a:r>
                <a:rPr lang="en-GB" sz="900" dirty="0">
                  <a:solidFill>
                    <a:srgbClr val="FFFFFF"/>
                  </a:solidFill>
                  <a:latin typeface="Gotham Rounded Bold"/>
                  <a:cs typeface="Calibri Light" panose="020F0302020204030204" pitchFamily="34" charset="0"/>
                </a:rPr>
                <a:t>Project </a:t>
              </a:r>
            </a:p>
            <a:p>
              <a:pPr fontAlgn="auto">
                <a:spcBef>
                  <a:spcPts val="0"/>
                </a:spcBef>
                <a:spcAft>
                  <a:spcPts val="0"/>
                </a:spcAft>
              </a:pPr>
              <a:r>
                <a:rPr lang="en-GB" sz="900" dirty="0">
                  <a:solidFill>
                    <a:srgbClr val="FFFFFF"/>
                  </a:solidFill>
                  <a:latin typeface="Gotham Rounded Bold"/>
                  <a:cs typeface="Calibri Light" panose="020F0302020204030204" pitchFamily="34" charset="0"/>
                </a:rPr>
                <a:t>Manager (PM)</a:t>
              </a:r>
            </a:p>
            <a:p>
              <a:pPr fontAlgn="auto">
                <a:spcBef>
                  <a:spcPts val="0"/>
                </a:spcBef>
                <a:spcAft>
                  <a:spcPts val="0"/>
                </a:spcAft>
              </a:pPr>
              <a:r>
                <a:rPr lang="en-GB" sz="750" dirty="0">
                  <a:solidFill>
                    <a:srgbClr val="FFFFFF"/>
                  </a:solidFill>
                  <a:latin typeface="Gotham Rounded Bold"/>
                  <a:cs typeface="Calibri Light" panose="020F0302020204030204" pitchFamily="34" charset="0"/>
                </a:rPr>
                <a:t>plans</a:t>
              </a:r>
            </a:p>
          </p:txBody>
        </p:sp>
      </p:grpSp>
      <p:grpSp>
        <p:nvGrpSpPr>
          <p:cNvPr id="27" name="Group 26" descr="Phase input: Project Charter"/>
          <p:cNvGrpSpPr/>
          <p:nvPr/>
        </p:nvGrpSpPr>
        <p:grpSpPr>
          <a:xfrm>
            <a:off x="3915858" y="1704326"/>
            <a:ext cx="941050" cy="490595"/>
            <a:chOff x="3537857" y="2172929"/>
            <a:chExt cx="1254733" cy="654126"/>
          </a:xfrm>
        </p:grpSpPr>
        <p:pic>
          <p:nvPicPr>
            <p:cNvPr id="1048" name="Picture 2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7857" y="2172929"/>
              <a:ext cx="1254733" cy="6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1880" y="2306789"/>
              <a:ext cx="1046404" cy="430886"/>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a:t>
              </a:r>
            </a:p>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Charter</a:t>
              </a:r>
            </a:p>
          </p:txBody>
        </p:sp>
      </p:grpSp>
      <p:grpSp>
        <p:nvGrpSpPr>
          <p:cNvPr id="64" name="Group 63" descr="Project phase: Planning/Monitor &amp; Control (Elaborate Scope, Assign PCT)"/>
          <p:cNvGrpSpPr/>
          <p:nvPr/>
        </p:nvGrpSpPr>
        <p:grpSpPr>
          <a:xfrm>
            <a:off x="3803675" y="2600709"/>
            <a:ext cx="1206422" cy="521814"/>
            <a:chOff x="3388305" y="3328115"/>
            <a:chExt cx="1608562" cy="695752"/>
          </a:xfrm>
        </p:grpSpPr>
        <p:pic>
          <p:nvPicPr>
            <p:cNvPr id="21" name="Picture 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3900" y="3395663"/>
              <a:ext cx="762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88305" y="3328115"/>
              <a:ext cx="1486650" cy="6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31308" y="3397196"/>
              <a:ext cx="1265559" cy="523220"/>
            </a:xfrm>
            <a:prstGeom prst="rect">
              <a:avLst/>
            </a:prstGeom>
          </p:spPr>
          <p:txBody>
            <a:bodyPr wrap="square">
              <a:spAutoFit/>
            </a:bodyPr>
            <a:lstStyle/>
            <a:p>
              <a:pPr fontAlgn="auto">
                <a:spcBef>
                  <a:spcPts val="0"/>
                </a:spcBef>
                <a:spcAft>
                  <a:spcPts val="0"/>
                </a:spcAft>
              </a:pPr>
              <a:r>
                <a:rPr lang="en-GB" sz="75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Planning     </a:t>
              </a:r>
            </a:p>
            <a:p>
              <a:pPr fontAlgn="auto">
                <a:spcBef>
                  <a:spcPts val="0"/>
                </a:spcBef>
                <a:spcAft>
                  <a:spcPts val="0"/>
                </a:spcAft>
              </a:pPr>
              <a:r>
                <a:rPr lang="en-GB" sz="600" dirty="0">
                  <a:solidFill>
                    <a:srgbClr val="FFFFFF"/>
                  </a:solidFill>
                  <a:latin typeface="Gotham Rounded Bold"/>
                  <a:cs typeface="Calibri Light" panose="020F0302020204030204" pitchFamily="34" charset="0"/>
                </a:rPr>
                <a:t>     </a:t>
              </a:r>
              <a:r>
                <a:rPr lang="en-GB" sz="600" dirty="0">
                  <a:solidFill>
                    <a:srgbClr val="000000"/>
                  </a:solidFill>
                  <a:latin typeface="Gotham Rounded Bold"/>
                  <a:cs typeface="Calibri Light" panose="020F0302020204030204" pitchFamily="34" charset="0"/>
                </a:rPr>
                <a:t>Elaborate Scope</a:t>
              </a:r>
            </a:p>
            <a:p>
              <a:pPr fontAlgn="auto">
                <a:spcBef>
                  <a:spcPts val="0"/>
                </a:spcBef>
                <a:spcAft>
                  <a:spcPts val="0"/>
                </a:spcAft>
              </a:pPr>
              <a:r>
                <a:rPr lang="en-GB" sz="600" dirty="0">
                  <a:solidFill>
                    <a:srgbClr val="000000"/>
                  </a:solidFill>
                  <a:latin typeface="Gotham Rounded Bold"/>
                  <a:cs typeface="Calibri Light" panose="020F0302020204030204" pitchFamily="34" charset="0"/>
                </a:rPr>
                <a:t>     Assign PCT</a:t>
              </a:r>
            </a:p>
          </p:txBody>
        </p:sp>
        <p:sp>
          <p:nvSpPr>
            <p:cNvPr id="57" name="Chevron 56"/>
            <p:cNvSpPr/>
            <p:nvPr/>
          </p:nvSpPr>
          <p:spPr>
            <a:xfrm>
              <a:off x="3875323" y="3750930"/>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sp>
          <p:nvSpPr>
            <p:cNvPr id="58" name="Chevron 57"/>
            <p:cNvSpPr/>
            <p:nvPr/>
          </p:nvSpPr>
          <p:spPr>
            <a:xfrm>
              <a:off x="3875324" y="3628915"/>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grpSp>
      <p:pic>
        <p:nvPicPr>
          <p:cNvPr id="111" name="Picture 6">
            <a:extLst>
              <a:ext uri="{C183D7F6-B498-43B3-948B-1728B52AA6E4}">
                <adec:decorative xmlns:adec="http://schemas.microsoft.com/office/drawing/2017/decorative" val="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80993" y="1568962"/>
            <a:ext cx="1324012" cy="262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descr="Phase Output: Project Handbook &amp; Project Work Plan"/>
          <p:cNvGrpSpPr/>
          <p:nvPr/>
        </p:nvGrpSpPr>
        <p:grpSpPr>
          <a:xfrm>
            <a:off x="3790663" y="3427260"/>
            <a:ext cx="1071848" cy="486135"/>
            <a:chOff x="2393587" y="4469114"/>
            <a:chExt cx="1429130" cy="648180"/>
          </a:xfrm>
        </p:grpSpPr>
        <p:pic>
          <p:nvPicPr>
            <p:cNvPr id="50"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68455" y="4469114"/>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393587" y="4474037"/>
              <a:ext cx="1429130" cy="584776"/>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 Handbook &amp; Project  </a:t>
              </a:r>
            </a:p>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 Work Plan</a:t>
              </a:r>
            </a:p>
          </p:txBody>
        </p:sp>
      </p:grpSp>
      <p:grpSp>
        <p:nvGrpSpPr>
          <p:cNvPr id="40" name="Group 39" descr="RfE"/>
          <p:cNvGrpSpPr/>
          <p:nvPr/>
        </p:nvGrpSpPr>
        <p:grpSpPr>
          <a:xfrm>
            <a:off x="4745625" y="3996957"/>
            <a:ext cx="388016" cy="388016"/>
            <a:chOff x="4716393" y="5201470"/>
            <a:chExt cx="517354" cy="517354"/>
          </a:xfrm>
        </p:grpSpPr>
        <p:pic>
          <p:nvPicPr>
            <p:cNvPr id="35" name="Picture 2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16393" y="5201470"/>
              <a:ext cx="517354" cy="51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755237" y="5319813"/>
              <a:ext cx="434306" cy="292388"/>
            </a:xfrm>
            <a:prstGeom prst="rect">
              <a:avLst/>
            </a:prstGeom>
          </p:spPr>
          <p:txBody>
            <a:bodyPr wrap="none">
              <a:spAutoFit/>
            </a:bodyPr>
            <a:lstStyle/>
            <a:p>
              <a:pPr fontAlgn="auto">
                <a:spcBef>
                  <a:spcPts val="0"/>
                </a:spcBef>
                <a:spcAft>
                  <a:spcPts val="0"/>
                </a:spcAft>
              </a:pPr>
              <a:r>
                <a:rPr lang="en-GB" sz="825" dirty="0">
                  <a:solidFill>
                    <a:srgbClr val="FFFFFF"/>
                  </a:solidFill>
                  <a:latin typeface="Gotham Rounded Bold"/>
                  <a:cs typeface="Calibri Light" panose="020F0302020204030204" pitchFamily="34" charset="0"/>
                </a:rPr>
                <a:t>RfE</a:t>
              </a:r>
            </a:p>
          </p:txBody>
        </p:sp>
      </p:grpSp>
      <p:grpSp>
        <p:nvGrpSpPr>
          <p:cNvPr id="102" name="Group 101" descr="Project Driver: Project Core Team (PCT) - executes"/>
          <p:cNvGrpSpPr/>
          <p:nvPr/>
        </p:nvGrpSpPr>
        <p:grpSpPr>
          <a:xfrm>
            <a:off x="4968292" y="1018875"/>
            <a:ext cx="1277990" cy="491756"/>
            <a:chOff x="4941126" y="1219000"/>
            <a:chExt cx="1703987" cy="655674"/>
          </a:xfrm>
        </p:grpSpPr>
        <p:pic>
          <p:nvPicPr>
            <p:cNvPr id="1031"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1126" y="1219000"/>
              <a:ext cx="1616307" cy="63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5244141" y="1228344"/>
              <a:ext cx="1400972" cy="646330"/>
            </a:xfrm>
            <a:prstGeom prst="rect">
              <a:avLst/>
            </a:prstGeom>
          </p:spPr>
          <p:txBody>
            <a:bodyPr wrap="square">
              <a:spAutoFit/>
            </a:bodyPr>
            <a:lstStyle/>
            <a:p>
              <a:pPr fontAlgn="auto">
                <a:spcBef>
                  <a:spcPts val="0"/>
                </a:spcBef>
                <a:spcAft>
                  <a:spcPts val="0"/>
                </a:spcAft>
              </a:pPr>
              <a:r>
                <a:rPr lang="en-GB" sz="900" spc="-30" dirty="0">
                  <a:solidFill>
                    <a:srgbClr val="FFFFFF"/>
                  </a:solidFill>
                  <a:latin typeface="Gotham Rounded Bold"/>
                  <a:cs typeface="Calibri Light" panose="020F0302020204030204" pitchFamily="34" charset="0"/>
                </a:rPr>
                <a:t>Project</a:t>
              </a:r>
            </a:p>
            <a:p>
              <a:pPr fontAlgn="auto">
                <a:spcBef>
                  <a:spcPts val="0"/>
                </a:spcBef>
                <a:spcAft>
                  <a:spcPts val="0"/>
                </a:spcAft>
              </a:pPr>
              <a:r>
                <a:rPr lang="en-GB" sz="900" spc="-30" dirty="0">
                  <a:solidFill>
                    <a:srgbClr val="FFFFFF"/>
                  </a:solidFill>
                  <a:latin typeface="Gotham Rounded Bold"/>
                  <a:cs typeface="Calibri Light" panose="020F0302020204030204" pitchFamily="34" charset="0"/>
                </a:rPr>
                <a:t>Core Team </a:t>
              </a:r>
              <a:r>
                <a:rPr lang="en-GB" sz="600" spc="-30" dirty="0">
                  <a:solidFill>
                    <a:srgbClr val="FFFFFF"/>
                  </a:solidFill>
                  <a:latin typeface="Gotham Rounded Bold"/>
                  <a:cs typeface="Calibri Light" panose="020F0302020204030204" pitchFamily="34" charset="0"/>
                </a:rPr>
                <a:t>(PCT)</a:t>
              </a:r>
            </a:p>
            <a:p>
              <a:pPr fontAlgn="auto">
                <a:spcBef>
                  <a:spcPts val="0"/>
                </a:spcBef>
                <a:spcAft>
                  <a:spcPts val="0"/>
                </a:spcAft>
              </a:pPr>
              <a:r>
                <a:rPr lang="en-GB" sz="750" dirty="0">
                  <a:solidFill>
                    <a:srgbClr val="FFFFFF"/>
                  </a:solidFill>
                  <a:latin typeface="Gotham Rounded Bold"/>
                  <a:cs typeface="Calibri Light" panose="020F0302020204030204" pitchFamily="34" charset="0"/>
                </a:rPr>
                <a:t>executes</a:t>
              </a:r>
            </a:p>
          </p:txBody>
        </p:sp>
      </p:grpSp>
      <p:grpSp>
        <p:nvGrpSpPr>
          <p:cNvPr id="31" name="Group 30" descr="Phase input: Project Work Plan"/>
          <p:cNvGrpSpPr/>
          <p:nvPr/>
        </p:nvGrpSpPr>
        <p:grpSpPr>
          <a:xfrm>
            <a:off x="5092748" y="1713247"/>
            <a:ext cx="956059" cy="486135"/>
            <a:chOff x="4129699" y="2196716"/>
            <a:chExt cx="1274745" cy="648180"/>
          </a:xfrm>
        </p:grpSpPr>
        <p:pic>
          <p:nvPicPr>
            <p:cNvPr id="1049"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9710" y="2196716"/>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29699" y="2313057"/>
              <a:ext cx="1250474" cy="43088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 </a:t>
              </a:r>
            </a:p>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Work Plan</a:t>
              </a:r>
            </a:p>
          </p:txBody>
        </p:sp>
      </p:grpSp>
      <p:grpSp>
        <p:nvGrpSpPr>
          <p:cNvPr id="25" name="Group 24" descr="Project phase: Executing/Monitor &amp; Control (Manage Scope, Coordinate)"/>
          <p:cNvGrpSpPr/>
          <p:nvPr/>
        </p:nvGrpSpPr>
        <p:grpSpPr>
          <a:xfrm>
            <a:off x="5043235" y="2607334"/>
            <a:ext cx="1430099" cy="521814"/>
            <a:chOff x="5041050" y="3336948"/>
            <a:chExt cx="1906798" cy="695752"/>
          </a:xfrm>
        </p:grpSpPr>
        <p:pic>
          <p:nvPicPr>
            <p:cNvPr id="1059" name="Picture 35"/>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41050" y="3336948"/>
              <a:ext cx="1492596" cy="6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364089" y="3402503"/>
              <a:ext cx="1583759" cy="523220"/>
            </a:xfrm>
            <a:prstGeom prst="rect">
              <a:avLst/>
            </a:prstGeom>
          </p:spPr>
          <p:txBody>
            <a:bodyPr wrap="square">
              <a:spAutoFit/>
            </a:bodyPr>
            <a:lstStyle/>
            <a:p>
              <a:pPr fontAlgn="auto">
                <a:spcBef>
                  <a:spcPts val="0"/>
                </a:spcBef>
                <a:spcAft>
                  <a:spcPts val="0"/>
                </a:spcAft>
              </a:pPr>
              <a:r>
                <a:rPr lang="en-GB" sz="75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Executing </a:t>
              </a:r>
            </a:p>
            <a:p>
              <a:pPr fontAlgn="auto">
                <a:spcBef>
                  <a:spcPts val="0"/>
                </a:spcBef>
                <a:spcAft>
                  <a:spcPts val="0"/>
                </a:spcAft>
              </a:pPr>
              <a:r>
                <a:rPr lang="en-GB" sz="600" dirty="0">
                  <a:solidFill>
                    <a:srgbClr val="FFFFFF"/>
                  </a:solidFill>
                  <a:latin typeface="Gotham Rounded Bold"/>
                  <a:cs typeface="Calibri Light" panose="020F0302020204030204" pitchFamily="34" charset="0"/>
                </a:rPr>
                <a:t>    </a:t>
              </a:r>
              <a:r>
                <a:rPr lang="en-GB" sz="600" dirty="0">
                  <a:solidFill>
                    <a:srgbClr val="000000"/>
                  </a:solidFill>
                  <a:latin typeface="Gotham Rounded Bold"/>
                  <a:cs typeface="Calibri Light" panose="020F0302020204030204" pitchFamily="34" charset="0"/>
                </a:rPr>
                <a:t>Manage Scope</a:t>
              </a:r>
            </a:p>
            <a:p>
              <a:pPr fontAlgn="auto">
                <a:spcBef>
                  <a:spcPts val="0"/>
                </a:spcBef>
                <a:spcAft>
                  <a:spcPts val="0"/>
                </a:spcAft>
              </a:pPr>
              <a:r>
                <a:rPr lang="en-GB" sz="600" dirty="0">
                  <a:solidFill>
                    <a:srgbClr val="000000"/>
                  </a:solidFill>
                  <a:latin typeface="Gotham Rounded Bold"/>
                  <a:cs typeface="Calibri Light" panose="020F0302020204030204" pitchFamily="34" charset="0"/>
                </a:rPr>
                <a:t>    Coordinate</a:t>
              </a:r>
            </a:p>
          </p:txBody>
        </p:sp>
        <p:sp>
          <p:nvSpPr>
            <p:cNvPr id="59" name="Chevron 58"/>
            <p:cNvSpPr/>
            <p:nvPr/>
          </p:nvSpPr>
          <p:spPr>
            <a:xfrm>
              <a:off x="5485242" y="3636972"/>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sp>
          <p:nvSpPr>
            <p:cNvPr id="60" name="Chevron 59"/>
            <p:cNvSpPr/>
            <p:nvPr/>
          </p:nvSpPr>
          <p:spPr>
            <a:xfrm>
              <a:off x="5488532" y="3755037"/>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grpSp>
      <p:pic>
        <p:nvPicPr>
          <p:cNvPr id="112" name="Picture 6">
            <a:extLst>
              <a:ext uri="{C183D7F6-B498-43B3-948B-1728B52AA6E4}">
                <adec:decorative xmlns:adec="http://schemas.microsoft.com/office/drawing/2017/decorative" val="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29448" y="1596838"/>
            <a:ext cx="1324012" cy="262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descr="Phase Output: Project Deliverables"/>
          <p:cNvGrpSpPr/>
          <p:nvPr/>
        </p:nvGrpSpPr>
        <p:grpSpPr>
          <a:xfrm>
            <a:off x="5080354" y="3427260"/>
            <a:ext cx="950250" cy="486135"/>
            <a:chOff x="5622820" y="4473009"/>
            <a:chExt cx="1267000" cy="648180"/>
          </a:xfrm>
        </p:grpSpPr>
        <p:pic>
          <p:nvPicPr>
            <p:cNvPr id="49"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2820" y="4473009"/>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626568" y="4603364"/>
              <a:ext cx="1263252" cy="43088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 </a:t>
              </a:r>
            </a:p>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Deliverables </a:t>
              </a:r>
            </a:p>
          </p:txBody>
        </p:sp>
      </p:grpSp>
      <p:grpSp>
        <p:nvGrpSpPr>
          <p:cNvPr id="52" name="Group 51" descr="RfC"/>
          <p:cNvGrpSpPr/>
          <p:nvPr/>
        </p:nvGrpSpPr>
        <p:grpSpPr>
          <a:xfrm>
            <a:off x="5977255" y="4006009"/>
            <a:ext cx="388016" cy="388016"/>
            <a:chOff x="6809163" y="5245735"/>
            <a:chExt cx="517354" cy="517354"/>
          </a:xfrm>
        </p:grpSpPr>
        <p:pic>
          <p:nvPicPr>
            <p:cNvPr id="34" name="Picture 2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09163" y="5245735"/>
              <a:ext cx="517354" cy="51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845078" y="5369192"/>
              <a:ext cx="440719" cy="292388"/>
            </a:xfrm>
            <a:prstGeom prst="rect">
              <a:avLst/>
            </a:prstGeom>
          </p:spPr>
          <p:txBody>
            <a:bodyPr wrap="none">
              <a:spAutoFit/>
            </a:bodyPr>
            <a:lstStyle/>
            <a:p>
              <a:pPr fontAlgn="auto">
                <a:spcBef>
                  <a:spcPts val="0"/>
                </a:spcBef>
                <a:spcAft>
                  <a:spcPts val="0"/>
                </a:spcAft>
              </a:pPr>
              <a:r>
                <a:rPr lang="en-GB" sz="825" dirty="0">
                  <a:solidFill>
                    <a:srgbClr val="FFFFFF"/>
                  </a:solidFill>
                  <a:latin typeface="Gotham Rounded Bold"/>
                  <a:cs typeface="Calibri Light" panose="020F0302020204030204" pitchFamily="34" charset="0"/>
                </a:rPr>
                <a:t>RfC</a:t>
              </a:r>
            </a:p>
          </p:txBody>
        </p:sp>
      </p:grpSp>
      <p:grpSp>
        <p:nvGrpSpPr>
          <p:cNvPr id="103" name="Group 102" descr="Project Stakeholders - evaluate"/>
          <p:cNvGrpSpPr/>
          <p:nvPr/>
        </p:nvGrpSpPr>
        <p:grpSpPr>
          <a:xfrm>
            <a:off x="6182708" y="1026430"/>
            <a:ext cx="1216553" cy="489723"/>
            <a:chOff x="6560346" y="1229076"/>
            <a:chExt cx="1622070" cy="652964"/>
          </a:xfrm>
        </p:grpSpPr>
        <p:pic>
          <p:nvPicPr>
            <p:cNvPr id="99"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0346" y="1229076"/>
              <a:ext cx="1567276" cy="63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p:cNvSpPr/>
            <p:nvPr/>
          </p:nvSpPr>
          <p:spPr>
            <a:xfrm>
              <a:off x="6893619" y="1235709"/>
              <a:ext cx="1288797" cy="646331"/>
            </a:xfrm>
            <a:prstGeom prst="rect">
              <a:avLst/>
            </a:prstGeom>
          </p:spPr>
          <p:txBody>
            <a:bodyPr wrap="square">
              <a:spAutoFit/>
            </a:bodyPr>
            <a:lstStyle/>
            <a:p>
              <a:pPr fontAlgn="auto">
                <a:spcBef>
                  <a:spcPts val="0"/>
                </a:spcBef>
                <a:spcAft>
                  <a:spcPts val="0"/>
                </a:spcAft>
              </a:pPr>
              <a:r>
                <a:rPr lang="en-GB" sz="900" dirty="0">
                  <a:solidFill>
                    <a:srgbClr val="FFFFFF"/>
                  </a:solidFill>
                  <a:latin typeface="Gotham Rounded Bold"/>
                  <a:cs typeface="Calibri Light" panose="020F0302020204030204" pitchFamily="34" charset="0"/>
                </a:rPr>
                <a:t>Project</a:t>
              </a:r>
            </a:p>
            <a:p>
              <a:pPr fontAlgn="auto">
                <a:spcBef>
                  <a:spcPts val="0"/>
                </a:spcBef>
                <a:spcAft>
                  <a:spcPts val="0"/>
                </a:spcAft>
              </a:pPr>
              <a:r>
                <a:rPr lang="en-GB" sz="900" dirty="0">
                  <a:solidFill>
                    <a:srgbClr val="FFFFFF"/>
                  </a:solidFill>
                  <a:latin typeface="Gotham Rounded Bold"/>
                  <a:cs typeface="Calibri Light" panose="020F0302020204030204" pitchFamily="34" charset="0"/>
                </a:rPr>
                <a:t>Stakeholders</a:t>
              </a:r>
              <a:br>
                <a:rPr lang="en-GB" sz="900" dirty="0">
                  <a:solidFill>
                    <a:srgbClr val="FFFFFF"/>
                  </a:solidFill>
                  <a:latin typeface="Gotham Rounded Bold"/>
                  <a:cs typeface="Calibri Light" panose="020F0302020204030204" pitchFamily="34" charset="0"/>
                </a:rPr>
              </a:br>
              <a:r>
                <a:rPr lang="en-GB" sz="750" dirty="0">
                  <a:solidFill>
                    <a:srgbClr val="FFFFFF"/>
                  </a:solidFill>
                  <a:latin typeface="Gotham Rounded Bold"/>
                  <a:cs typeface="Calibri Light" panose="020F0302020204030204" pitchFamily="34" charset="0"/>
                </a:rPr>
                <a:t>evaluate</a:t>
              </a:r>
            </a:p>
          </p:txBody>
        </p:sp>
      </p:grpSp>
      <p:grpSp>
        <p:nvGrpSpPr>
          <p:cNvPr id="32" name="Group 31" descr="Phase input: Project Deliverables"/>
          <p:cNvGrpSpPr/>
          <p:nvPr/>
        </p:nvGrpSpPr>
        <p:grpSpPr>
          <a:xfrm>
            <a:off x="6323886" y="1729430"/>
            <a:ext cx="959381" cy="486135"/>
            <a:chOff x="7280862" y="2210296"/>
            <a:chExt cx="1279175" cy="648180"/>
          </a:xfrm>
        </p:grpSpPr>
        <p:pic>
          <p:nvPicPr>
            <p:cNvPr id="47"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05303" y="2210296"/>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280862" y="2315724"/>
              <a:ext cx="1254734" cy="43088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 </a:t>
              </a:r>
            </a:p>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Deliverables</a:t>
              </a:r>
            </a:p>
          </p:txBody>
        </p:sp>
      </p:grpSp>
      <p:grpSp>
        <p:nvGrpSpPr>
          <p:cNvPr id="13" name="Group 12" descr="Project phase: Closing/Monitor &amp; Control (Capture Lessons, Accept Project)"/>
          <p:cNvGrpSpPr/>
          <p:nvPr/>
        </p:nvGrpSpPr>
        <p:grpSpPr>
          <a:xfrm>
            <a:off x="6297651" y="2595526"/>
            <a:ext cx="1202108" cy="521814"/>
            <a:chOff x="6713606" y="3321205"/>
            <a:chExt cx="1602810" cy="695752"/>
          </a:xfrm>
        </p:grpSpPr>
        <p:pic>
          <p:nvPicPr>
            <p:cNvPr id="1060" name="Picture 36"/>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13606" y="3321205"/>
              <a:ext cx="1468810" cy="6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965694" y="3407825"/>
              <a:ext cx="1350722" cy="523220"/>
            </a:xfrm>
            <a:prstGeom prst="rect">
              <a:avLst/>
            </a:prstGeom>
          </p:spPr>
          <p:txBody>
            <a:bodyPr wrap="square">
              <a:spAutoFit/>
            </a:bodyPr>
            <a:lstStyle/>
            <a:p>
              <a:pPr fontAlgn="auto">
                <a:spcBef>
                  <a:spcPts val="0"/>
                </a:spcBef>
                <a:spcAft>
                  <a:spcPts val="0"/>
                </a:spcAft>
              </a:pPr>
              <a:r>
                <a:rPr lang="en-GB" sz="75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Closing </a:t>
              </a:r>
            </a:p>
            <a:p>
              <a:pPr fontAlgn="auto">
                <a:spcBef>
                  <a:spcPts val="0"/>
                </a:spcBef>
                <a:spcAft>
                  <a:spcPts val="0"/>
                </a:spcAft>
              </a:pPr>
              <a:r>
                <a:rPr lang="en-GB" sz="600" dirty="0">
                  <a:solidFill>
                    <a:srgbClr val="FFFFFF"/>
                  </a:solidFill>
                  <a:latin typeface="Gotham Rounded Bold"/>
                  <a:cs typeface="Calibri Light" panose="020F0302020204030204" pitchFamily="34" charset="0"/>
                </a:rPr>
                <a:t>     </a:t>
              </a:r>
              <a:r>
                <a:rPr lang="en-GB" sz="600" dirty="0">
                  <a:solidFill>
                    <a:srgbClr val="000000"/>
                  </a:solidFill>
                  <a:latin typeface="Gotham Rounded Bold"/>
                  <a:cs typeface="Calibri Light" panose="020F0302020204030204" pitchFamily="34" charset="0"/>
                </a:rPr>
                <a:t>Capture Lessons</a:t>
              </a:r>
            </a:p>
            <a:p>
              <a:pPr fontAlgn="auto">
                <a:spcBef>
                  <a:spcPts val="0"/>
                </a:spcBef>
                <a:spcAft>
                  <a:spcPts val="0"/>
                </a:spcAft>
              </a:pPr>
              <a:r>
                <a:rPr lang="en-GB" sz="600" dirty="0">
                  <a:solidFill>
                    <a:srgbClr val="000000"/>
                  </a:solidFill>
                  <a:latin typeface="Gotham Rounded Bold"/>
                  <a:cs typeface="Calibri Light" panose="020F0302020204030204" pitchFamily="34" charset="0"/>
                </a:rPr>
                <a:t>     Accept Project</a:t>
              </a:r>
            </a:p>
          </p:txBody>
        </p:sp>
        <p:sp>
          <p:nvSpPr>
            <p:cNvPr id="61" name="Chevron 60"/>
            <p:cNvSpPr/>
            <p:nvPr/>
          </p:nvSpPr>
          <p:spPr>
            <a:xfrm>
              <a:off x="7114528" y="3642607"/>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sp>
          <p:nvSpPr>
            <p:cNvPr id="62" name="Chevron 61"/>
            <p:cNvSpPr/>
            <p:nvPr/>
          </p:nvSpPr>
          <p:spPr>
            <a:xfrm>
              <a:off x="7114527" y="3762317"/>
              <a:ext cx="45719" cy="457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350">
                <a:solidFill>
                  <a:srgbClr val="FFFFFF"/>
                </a:solidFill>
                <a:latin typeface="Gotham Rounded Bold"/>
              </a:endParaRPr>
            </a:p>
          </p:txBody>
        </p:sp>
      </p:grpSp>
      <p:grpSp>
        <p:nvGrpSpPr>
          <p:cNvPr id="107" name="Group 106" descr="Phase Output: Project-End Report"/>
          <p:cNvGrpSpPr/>
          <p:nvPr/>
        </p:nvGrpSpPr>
        <p:grpSpPr>
          <a:xfrm>
            <a:off x="6311867" y="3427260"/>
            <a:ext cx="953069" cy="486135"/>
            <a:chOff x="6732560" y="4443137"/>
            <a:chExt cx="1270759" cy="648180"/>
          </a:xfrm>
        </p:grpSpPr>
        <p:pic>
          <p:nvPicPr>
            <p:cNvPr id="48" name="Picture 2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8585" y="4443137"/>
              <a:ext cx="1254734" cy="6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732560" y="4572121"/>
              <a:ext cx="1270759" cy="430887"/>
            </a:xfrm>
            <a:prstGeom prst="rect">
              <a:avLst/>
            </a:prstGeom>
          </p:spPr>
          <p:txBody>
            <a:bodyPr wrap="square">
              <a:spAutoFit/>
            </a:bodyPr>
            <a:lstStyle/>
            <a:p>
              <a:pPr algn="ctr" fontAlgn="auto">
                <a:spcBef>
                  <a:spcPts val="0"/>
                </a:spcBef>
                <a:spcAft>
                  <a:spcPts val="0"/>
                </a:spcAft>
              </a:pPr>
              <a:r>
                <a:rPr lang="en-GB" sz="750" dirty="0">
                  <a:solidFill>
                    <a:srgbClr val="FFFFFF"/>
                  </a:solidFill>
                  <a:latin typeface="Gotham Rounded Bold"/>
                  <a:cs typeface="Calibri Light" panose="020F0302020204030204" pitchFamily="34" charset="0"/>
                </a:rPr>
                <a:t>Project-End</a:t>
              </a:r>
              <a:br>
                <a:rPr lang="en-GB" sz="750" dirty="0">
                  <a:solidFill>
                    <a:srgbClr val="FFFFFF"/>
                  </a:solidFill>
                  <a:latin typeface="Gotham Rounded Bold"/>
                  <a:cs typeface="Calibri Light" panose="020F0302020204030204" pitchFamily="34" charset="0"/>
                </a:rPr>
              </a:br>
              <a:r>
                <a:rPr lang="en-GB" sz="750" dirty="0">
                  <a:solidFill>
                    <a:srgbClr val="FFFFFF"/>
                  </a:solidFill>
                  <a:latin typeface="Gotham Rounded Bold"/>
                  <a:cs typeface="Calibri Light" panose="020F0302020204030204" pitchFamily="34" charset="0"/>
                </a:rPr>
                <a:t> Report</a:t>
              </a:r>
            </a:p>
          </p:txBody>
        </p:sp>
      </p:grpSp>
      <p:grpSp>
        <p:nvGrpSpPr>
          <p:cNvPr id="98" name="Group 97">
            <a:extLst>
              <a:ext uri="{C183D7F6-B498-43B3-948B-1728B52AA6E4}">
                <adec:decorative xmlns:adec="http://schemas.microsoft.com/office/drawing/2017/decorative" val="1"/>
              </a:ext>
            </a:extLst>
          </p:cNvPr>
          <p:cNvGrpSpPr/>
          <p:nvPr/>
        </p:nvGrpSpPr>
        <p:grpSpPr>
          <a:xfrm>
            <a:off x="1445565" y="1047925"/>
            <a:ext cx="933852" cy="2824043"/>
            <a:chOff x="244158" y="1257736"/>
            <a:chExt cx="1245136" cy="3765391"/>
          </a:xfrm>
        </p:grpSpPr>
        <p:grpSp>
          <p:nvGrpSpPr>
            <p:cNvPr id="92" name="Group 91"/>
            <p:cNvGrpSpPr/>
            <p:nvPr/>
          </p:nvGrpSpPr>
          <p:grpSpPr>
            <a:xfrm>
              <a:off x="244158" y="1257736"/>
              <a:ext cx="1229351" cy="629241"/>
              <a:chOff x="244158" y="1257736"/>
              <a:chExt cx="1229351" cy="629241"/>
            </a:xfrm>
          </p:grpSpPr>
          <p:pic>
            <p:nvPicPr>
              <p:cNvPr id="1038" name="Picture 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158" y="1257736"/>
                <a:ext cx="1229351" cy="6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244683" y="1318492"/>
                <a:ext cx="1138428" cy="492442"/>
              </a:xfrm>
              <a:prstGeom prst="rect">
                <a:avLst/>
              </a:prstGeom>
            </p:spPr>
            <p:txBody>
              <a:bodyPr wrap="square">
                <a:spAutoFit/>
              </a:bodyPr>
              <a:lstStyle/>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Project </a:t>
                </a:r>
              </a:p>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Drivers</a:t>
                </a:r>
              </a:p>
            </p:txBody>
          </p:sp>
        </p:grpSp>
        <p:grpSp>
          <p:nvGrpSpPr>
            <p:cNvPr id="95" name="Group 94"/>
            <p:cNvGrpSpPr/>
            <p:nvPr/>
          </p:nvGrpSpPr>
          <p:grpSpPr>
            <a:xfrm>
              <a:off x="259943" y="2139970"/>
              <a:ext cx="1229351" cy="629241"/>
              <a:chOff x="259943" y="2139970"/>
              <a:chExt cx="1229351" cy="629241"/>
            </a:xfrm>
          </p:grpSpPr>
          <p:pic>
            <p:nvPicPr>
              <p:cNvPr id="1040" name="Picture 9"/>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9943" y="2139970"/>
                <a:ext cx="1229351" cy="6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Rectangle 65"/>
              <p:cNvSpPr/>
              <p:nvPr/>
            </p:nvSpPr>
            <p:spPr>
              <a:xfrm>
                <a:off x="259943" y="2225729"/>
                <a:ext cx="639491" cy="492442"/>
              </a:xfrm>
              <a:prstGeom prst="rect">
                <a:avLst/>
              </a:prstGeom>
            </p:spPr>
            <p:txBody>
              <a:bodyPr wrap="none">
                <a:spAutoFit/>
              </a:bodyPr>
              <a:lstStyle/>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Phase</a:t>
                </a:r>
              </a:p>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Inputs</a:t>
                </a:r>
              </a:p>
            </p:txBody>
          </p:sp>
        </p:grpSp>
        <p:grpSp>
          <p:nvGrpSpPr>
            <p:cNvPr id="96" name="Group 95"/>
            <p:cNvGrpSpPr/>
            <p:nvPr/>
          </p:nvGrpSpPr>
          <p:grpSpPr>
            <a:xfrm>
              <a:off x="244684" y="4393886"/>
              <a:ext cx="1237477" cy="629241"/>
              <a:chOff x="244684" y="4393886"/>
              <a:chExt cx="1237477" cy="629241"/>
            </a:xfrm>
          </p:grpSpPr>
          <p:pic>
            <p:nvPicPr>
              <p:cNvPr id="1042" name="Picture 11"/>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810" y="4393886"/>
                <a:ext cx="1229351" cy="6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a:off x="244684" y="4463429"/>
                <a:ext cx="1138428" cy="492442"/>
              </a:xfrm>
              <a:prstGeom prst="rect">
                <a:avLst/>
              </a:prstGeom>
            </p:spPr>
            <p:txBody>
              <a:bodyPr wrap="square">
                <a:spAutoFit/>
              </a:bodyPr>
              <a:lstStyle/>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Phase</a:t>
                </a:r>
              </a:p>
              <a:p>
                <a:pP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Outputs</a:t>
                </a:r>
              </a:p>
            </p:txBody>
          </p:sp>
        </p:grpSp>
      </p:grpSp>
      <p:grpSp>
        <p:nvGrpSpPr>
          <p:cNvPr id="93" name="Group 92">
            <a:extLst>
              <a:ext uri="{C183D7F6-B498-43B3-948B-1728B52AA6E4}">
                <adec:decorative xmlns:adec="http://schemas.microsoft.com/office/drawing/2017/decorative" val="1"/>
              </a:ext>
            </a:extLst>
          </p:cNvPr>
          <p:cNvGrpSpPr/>
          <p:nvPr/>
        </p:nvGrpSpPr>
        <p:grpSpPr>
          <a:xfrm>
            <a:off x="1456720" y="2620468"/>
            <a:ext cx="911573" cy="471931"/>
            <a:chOff x="259943" y="3354460"/>
            <a:chExt cx="1229351" cy="629241"/>
          </a:xfrm>
        </p:grpSpPr>
        <p:pic>
          <p:nvPicPr>
            <p:cNvPr id="1041" name="Picture 10"/>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9943" y="3354460"/>
              <a:ext cx="1229351" cy="6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95945" y="3435920"/>
              <a:ext cx="1157344" cy="523220"/>
            </a:xfrm>
            <a:prstGeom prst="rect">
              <a:avLst/>
            </a:prstGeom>
          </p:spPr>
          <p:txBody>
            <a:bodyPr wrap="square">
              <a:spAutoFit/>
            </a:bodyPr>
            <a:lstStyle/>
            <a:p>
              <a:pPr fontAlgn="auto">
                <a:spcBef>
                  <a:spcPts val="0"/>
                </a:spcBef>
                <a:spcAft>
                  <a:spcPts val="0"/>
                </a:spcAft>
              </a:pPr>
              <a:r>
                <a:rPr lang="en-GB" sz="975"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Project </a:t>
              </a:r>
            </a:p>
            <a:p>
              <a:pPr fontAlgn="auto">
                <a:spcBef>
                  <a:spcPts val="0"/>
                </a:spcBef>
                <a:spcAft>
                  <a:spcPts val="0"/>
                </a:spcAft>
              </a:pPr>
              <a:r>
                <a:rPr lang="en-GB" sz="975"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Phases</a:t>
              </a:r>
            </a:p>
          </p:txBody>
        </p:sp>
      </p:grpSp>
      <p:grpSp>
        <p:nvGrpSpPr>
          <p:cNvPr id="97" name="Group 96">
            <a:extLst>
              <a:ext uri="{C183D7F6-B498-43B3-948B-1728B52AA6E4}">
                <adec:decorative xmlns:adec="http://schemas.microsoft.com/office/drawing/2017/decorative" val="1"/>
              </a:ext>
            </a:extLst>
          </p:cNvPr>
          <p:cNvGrpSpPr/>
          <p:nvPr/>
        </p:nvGrpSpPr>
        <p:grpSpPr>
          <a:xfrm>
            <a:off x="1452054" y="4033309"/>
            <a:ext cx="915104" cy="346249"/>
            <a:chOff x="252810" y="5238248"/>
            <a:chExt cx="1220139" cy="461665"/>
          </a:xfrm>
        </p:grpSpPr>
        <p:pic>
          <p:nvPicPr>
            <p:cNvPr id="1046" name="Picture 12"/>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810" y="5265161"/>
              <a:ext cx="1130302" cy="40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259943" y="5238248"/>
              <a:ext cx="1213006" cy="461665"/>
            </a:xfrm>
            <a:prstGeom prst="rect">
              <a:avLst/>
            </a:prstGeom>
          </p:spPr>
          <p:txBody>
            <a:bodyPr wrap="square">
              <a:spAutoFit/>
            </a:bodyPr>
            <a:lstStyle/>
            <a:p>
              <a:pPr fontAlgn="auto">
                <a:spcBef>
                  <a:spcPts val="0"/>
                </a:spcBef>
                <a:spcAft>
                  <a:spcPts val="0"/>
                </a:spcAft>
              </a:pPr>
              <a:r>
                <a:rPr lang="en-GB" sz="825"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Phase Gates</a:t>
              </a:r>
              <a:br>
                <a:rPr lang="en-GB" sz="825"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br>
              <a:r>
                <a:rPr lang="en-GB" sz="825"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Approvals</a:t>
              </a:r>
            </a:p>
          </p:txBody>
        </p:sp>
      </p:grpSp>
      <p:sp>
        <p:nvSpPr>
          <p:cNvPr id="8" name="Rectangle 7">
            <a:extLst>
              <a:ext uri="{C183D7F6-B498-43B3-948B-1728B52AA6E4}">
                <adec:decorative xmlns:adec="http://schemas.microsoft.com/office/drawing/2017/decorative" val="1"/>
              </a:ext>
            </a:extLst>
          </p:cNvPr>
          <p:cNvSpPr/>
          <p:nvPr/>
        </p:nvSpPr>
        <p:spPr>
          <a:xfrm>
            <a:off x="4410179" y="2382034"/>
            <a:ext cx="1051891" cy="230832"/>
          </a:xfrm>
          <a:prstGeom prst="rect">
            <a:avLst/>
          </a:prstGeom>
        </p:spPr>
        <p:txBody>
          <a:bodyPr wrap="none">
            <a:spAutoFit/>
          </a:bodyPr>
          <a:lstStyle/>
          <a:p>
            <a:pPr algn="ctr" fontAlgn="auto">
              <a:spcBef>
                <a:spcPts val="0"/>
              </a:spcBef>
              <a:spcAft>
                <a:spcPts val="0"/>
              </a:spcAft>
            </a:pPr>
            <a:r>
              <a:rPr lang="en-GB" sz="900" dirty="0">
                <a:solidFill>
                  <a:srgbClr val="FFFFFF"/>
                </a:solidFill>
                <a:effectLst>
                  <a:outerShdw blurRad="38100" dist="38100" dir="2700000" algn="tl">
                    <a:srgbClr val="000000">
                      <a:alpha val="43137"/>
                    </a:srgbClr>
                  </a:outerShdw>
                </a:effectLst>
                <a:latin typeface="Gotham Rounded Bold"/>
                <a:cs typeface="Calibri Light" panose="020F0302020204030204" pitchFamily="34" charset="0"/>
              </a:rPr>
              <a:t>Monitor &amp; Control</a:t>
            </a:r>
          </a:p>
        </p:txBody>
      </p:sp>
    </p:spTree>
    <p:extLst>
      <p:ext uri="{BB962C8B-B14F-4D97-AF65-F5344CB8AC3E}">
        <p14:creationId xmlns:p14="http://schemas.microsoft.com/office/powerpoint/2010/main" val="9690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891DDB19-EFD1-FB4B-B2D8-B884D10CFD34}"/>
              </a:ext>
            </a:extLst>
          </p:cNvPr>
          <p:cNvSpPr>
            <a:spLocks noGrp="1"/>
          </p:cNvSpPr>
          <p:nvPr>
            <p:ph idx="1"/>
          </p:nvPr>
        </p:nvSpPr>
        <p:spPr/>
        <p:txBody>
          <a:bodyPr/>
          <a:lstStyle/>
          <a:p>
            <a:r>
              <a:rPr lang="en-GB" dirty="0">
                <a:solidFill>
                  <a:schemeClr val="tx1"/>
                </a:solidFill>
              </a:rPr>
              <a:t>These check points contribute to the overall project management quality.</a:t>
            </a:r>
          </a:p>
          <a:p>
            <a:r>
              <a:rPr lang="en-GB" dirty="0">
                <a:solidFill>
                  <a:schemeClr val="tx1"/>
                </a:solidFill>
              </a:rPr>
              <a:t>The three PM² (approval) Phase Gates are: </a:t>
            </a:r>
          </a:p>
          <a:p>
            <a:pPr lvl="1"/>
            <a:r>
              <a:rPr lang="en-GB" dirty="0" err="1">
                <a:solidFill>
                  <a:schemeClr val="tx1"/>
                </a:solidFill>
                <a:latin typeface="Calibri Light" panose="020F0302020204030204" pitchFamily="34" charset="0"/>
              </a:rPr>
              <a:t>RfP</a:t>
            </a:r>
            <a:r>
              <a:rPr lang="en-GB" dirty="0">
                <a:solidFill>
                  <a:schemeClr val="tx1"/>
                </a:solidFill>
                <a:latin typeface="Calibri Light" panose="020F0302020204030204" pitchFamily="34" charset="0"/>
              </a:rPr>
              <a:t> (Ready for Planning):  At the end of the Initiating Phase </a:t>
            </a:r>
          </a:p>
          <a:p>
            <a:pPr lvl="1"/>
            <a:r>
              <a:rPr lang="en-GB" dirty="0" err="1">
                <a:solidFill>
                  <a:schemeClr val="tx1"/>
                </a:solidFill>
                <a:latin typeface="Calibri Light" panose="020F0302020204030204" pitchFamily="34" charset="0"/>
              </a:rPr>
              <a:t>RfE</a:t>
            </a:r>
            <a:r>
              <a:rPr lang="en-GB" dirty="0">
                <a:solidFill>
                  <a:schemeClr val="tx1"/>
                </a:solidFill>
                <a:latin typeface="Calibri Light" panose="020F0302020204030204" pitchFamily="34" charset="0"/>
              </a:rPr>
              <a:t> (Ready for Executing): At the end of the Planning Phase</a:t>
            </a:r>
          </a:p>
          <a:p>
            <a:pPr lvl="1"/>
            <a:r>
              <a:rPr lang="en-GB" dirty="0" err="1">
                <a:solidFill>
                  <a:schemeClr val="tx1"/>
                </a:solidFill>
                <a:latin typeface="Calibri Light" panose="020F0302020204030204" pitchFamily="34" charset="0"/>
              </a:rPr>
              <a:t>RfC</a:t>
            </a:r>
            <a:r>
              <a:rPr lang="en-GB" dirty="0">
                <a:solidFill>
                  <a:schemeClr val="tx1"/>
                </a:solidFill>
                <a:latin typeface="Calibri Light" panose="020F0302020204030204" pitchFamily="34" charset="0"/>
              </a:rPr>
              <a:t> (Ready for Closing): At the end of the Executing Phase</a:t>
            </a:r>
          </a:p>
          <a:p>
            <a:endParaRPr lang="en-GB" dirty="0">
              <a:solidFill>
                <a:schemeClr val="tx1"/>
              </a:solidFill>
            </a:endParaRPr>
          </a:p>
        </p:txBody>
      </p:sp>
      <p:grpSp>
        <p:nvGrpSpPr>
          <p:cNvPr id="3" name="Group 2">
            <a:extLst>
              <a:ext uri="{FF2B5EF4-FFF2-40B4-BE49-F238E27FC236}">
                <a16:creationId xmlns:a16="http://schemas.microsoft.com/office/drawing/2014/main" id="{E8DA478C-6A08-F122-21A0-FAC418ACBE36}"/>
              </a:ext>
              <a:ext uri="{C183D7F6-B498-43B3-948B-1728B52AA6E4}">
                <adec:decorative xmlns:adec="http://schemas.microsoft.com/office/drawing/2017/decorative" val="1"/>
              </a:ext>
            </a:extLst>
          </p:cNvPr>
          <p:cNvGrpSpPr/>
          <p:nvPr/>
        </p:nvGrpSpPr>
        <p:grpSpPr>
          <a:xfrm>
            <a:off x="2177653" y="3796612"/>
            <a:ext cx="5072061" cy="978604"/>
            <a:chOff x="2177653" y="3796612"/>
            <a:chExt cx="5072061" cy="978604"/>
          </a:xfrm>
        </p:grpSpPr>
        <p:sp>
          <p:nvSpPr>
            <p:cNvPr id="42" name="AutoShape 7"/>
            <p:cNvSpPr>
              <a:spLocks noChangeArrowheads="1"/>
            </p:cNvSpPr>
            <p:nvPr/>
          </p:nvSpPr>
          <p:spPr bwMode="auto">
            <a:xfrm>
              <a:off x="2177653" y="3796612"/>
              <a:ext cx="4201716" cy="541734"/>
            </a:xfrm>
            <a:prstGeom prst="roundRect">
              <a:avLst>
                <a:gd name="adj" fmla="val 16667"/>
              </a:avLst>
            </a:prstGeom>
            <a:solidFill>
              <a:srgbClr val="DDDDDD">
                <a:alpha val="70195"/>
              </a:srgbClr>
            </a:solidFill>
            <a:ln w="9525">
              <a:solidFill>
                <a:srgbClr val="FFFFFF"/>
              </a:solidFill>
              <a:round/>
              <a:headEnd/>
              <a:tailEnd/>
            </a:ln>
            <a:effectLst>
              <a:outerShdw blurRad="63500" sx="102000" sy="102000" algn="ctr" rotWithShape="0">
                <a:prstClr val="black">
                  <a:alpha val="40000"/>
                </a:prstClr>
              </a:outerShdw>
            </a:effectLst>
          </p:spPr>
          <p:txBody>
            <a:bodyPr wrap="none" anchor="ctr"/>
            <a:lstStyle/>
            <a:p>
              <a:pPr defTabSz="342900" fontAlgn="auto">
                <a:spcBef>
                  <a:spcPts val="0"/>
                </a:spcBef>
                <a:spcAft>
                  <a:spcPts val="0"/>
                </a:spcAft>
                <a:defRPr/>
              </a:pPr>
              <a:endParaRPr lang="en-GB" sz="1350" kern="0" dirty="0">
                <a:solidFill>
                  <a:sysClr val="windowText" lastClr="000000"/>
                </a:solidFill>
                <a:latin typeface="Calibri Light" panose="020F0302020204030204" pitchFamily="34" charset="0"/>
                <a:ea typeface="ヒラギノ角ゴ Pro W3"/>
                <a:cs typeface="ヒラギノ角ゴ Pro W3"/>
              </a:endParaRPr>
            </a:p>
          </p:txBody>
        </p:sp>
        <p:sp>
          <p:nvSpPr>
            <p:cNvPr id="43" name="AutoShape 12"/>
            <p:cNvSpPr>
              <a:spLocks noChangeArrowheads="1"/>
            </p:cNvSpPr>
            <p:nvPr/>
          </p:nvSpPr>
          <p:spPr bwMode="auto">
            <a:xfrm>
              <a:off x="6473426" y="3912698"/>
              <a:ext cx="776288" cy="325040"/>
            </a:xfrm>
            <a:prstGeom prst="chevron">
              <a:avLst>
                <a:gd name="adj" fmla="val 59707"/>
              </a:avLst>
            </a:prstGeom>
            <a:solidFill>
              <a:srgbClr val="FFFFFF"/>
            </a:solidFill>
            <a:ln w="9525">
              <a:solidFill>
                <a:srgbClr val="C0C0C0"/>
              </a:solidFill>
              <a:miter lim="800000"/>
              <a:headEnd/>
              <a:tailEnd/>
            </a:ln>
            <a:effectLst>
              <a:glow rad="101600">
                <a:srgbClr val="DADADA">
                  <a:satMod val="175000"/>
                  <a:alpha val="40000"/>
                </a:srgbClr>
              </a:glow>
            </a:effectLst>
          </p:spPr>
          <p:txBody>
            <a:bodyPr wrap="none" anchor="ctr"/>
            <a:lstStyle/>
            <a:p>
              <a:pPr algn="ctr" defTabSz="342900" fontAlgn="auto">
                <a:spcBef>
                  <a:spcPts val="0"/>
                </a:spcBef>
                <a:spcAft>
                  <a:spcPts val="0"/>
                </a:spcAft>
                <a:defRPr/>
              </a:pPr>
              <a:r>
                <a:rPr lang="en-US" sz="900" kern="0" dirty="0">
                  <a:solidFill>
                    <a:srgbClr val="000000"/>
                  </a:solidFill>
                  <a:latin typeface="Calibri Light" panose="020F0302020204030204" pitchFamily="34" charset="0"/>
                  <a:ea typeface="ヒラギノ角ゴ Pro W3"/>
                  <a:cs typeface="ヒラギノ角ゴ Pro W3"/>
                </a:rPr>
                <a:t>     Archived</a:t>
              </a:r>
            </a:p>
          </p:txBody>
        </p:sp>
        <p:sp>
          <p:nvSpPr>
            <p:cNvPr id="44" name="AutoShape 88"/>
            <p:cNvSpPr>
              <a:spLocks noChangeArrowheads="1"/>
            </p:cNvSpPr>
            <p:nvPr/>
          </p:nvSpPr>
          <p:spPr bwMode="auto">
            <a:xfrm>
              <a:off x="2383632" y="3919842"/>
              <a:ext cx="892969" cy="296465"/>
            </a:xfrm>
            <a:prstGeom prst="chevron">
              <a:avLst>
                <a:gd name="adj" fmla="val 46491"/>
              </a:avLst>
            </a:prstGeom>
            <a:solidFill>
              <a:srgbClr val="FBAB18"/>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bg2">
                      <a:lumMod val="25000"/>
                    </a:schemeClr>
                  </a:solidFill>
                  <a:latin typeface="Calibri Light" panose="020F0302020204030204" pitchFamily="34" charset="0"/>
                  <a:cs typeface="Calibri Light" panose="020F0302020204030204" pitchFamily="34" charset="0"/>
                </a:rPr>
                <a:t>   Initiating</a:t>
              </a:r>
            </a:p>
          </p:txBody>
        </p:sp>
        <p:sp>
          <p:nvSpPr>
            <p:cNvPr id="45" name="AutoShape 89"/>
            <p:cNvSpPr>
              <a:spLocks noChangeArrowheads="1"/>
            </p:cNvSpPr>
            <p:nvPr/>
          </p:nvSpPr>
          <p:spPr bwMode="auto">
            <a:xfrm>
              <a:off x="3313509" y="3919842"/>
              <a:ext cx="941785" cy="296465"/>
            </a:xfrm>
            <a:prstGeom prst="chevron">
              <a:avLst>
                <a:gd name="adj" fmla="val 49033"/>
              </a:avLst>
            </a:prstGeom>
            <a:solidFill>
              <a:srgbClr val="F15A22"/>
            </a:solidFill>
            <a:ln w="3175">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tx2">
                      <a:lumMod val="50000"/>
                    </a:schemeClr>
                  </a:solidFill>
                  <a:latin typeface="Calibri Light" panose="020F0302020204030204" pitchFamily="34" charset="0"/>
                  <a:cs typeface="Calibri Light" panose="020F0302020204030204" pitchFamily="34" charset="0"/>
                </a:rPr>
                <a:t>   Planning</a:t>
              </a:r>
            </a:p>
          </p:txBody>
        </p:sp>
        <p:sp>
          <p:nvSpPr>
            <p:cNvPr id="46" name="AutoShape 91"/>
            <p:cNvSpPr>
              <a:spLocks noChangeArrowheads="1"/>
            </p:cNvSpPr>
            <p:nvPr/>
          </p:nvSpPr>
          <p:spPr bwMode="auto">
            <a:xfrm>
              <a:off x="4246958" y="3919842"/>
              <a:ext cx="971550" cy="295275"/>
            </a:xfrm>
            <a:prstGeom prst="chevron">
              <a:avLst>
                <a:gd name="adj" fmla="val 47588"/>
              </a:avLst>
            </a:prstGeom>
            <a:solidFill>
              <a:srgbClr val="EC008C"/>
            </a:solidFill>
            <a:ln w="3175">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tx1">
                      <a:lumMod val="95000"/>
                      <a:lumOff val="5000"/>
                    </a:schemeClr>
                  </a:solidFill>
                  <a:latin typeface="Calibri Light" panose="020F0302020204030204" pitchFamily="34" charset="0"/>
                  <a:cs typeface="Calibri Light" panose="020F0302020204030204" pitchFamily="34" charset="0"/>
                </a:rPr>
                <a:t>    Executing </a:t>
              </a:r>
            </a:p>
          </p:txBody>
        </p:sp>
        <p:sp>
          <p:nvSpPr>
            <p:cNvPr id="47" name="AutoShape 21"/>
            <p:cNvSpPr>
              <a:spLocks noChangeArrowheads="1"/>
            </p:cNvSpPr>
            <p:nvPr/>
          </p:nvSpPr>
          <p:spPr bwMode="auto">
            <a:xfrm>
              <a:off x="6306739" y="4026997"/>
              <a:ext cx="304800" cy="103584"/>
            </a:xfrm>
            <a:custGeom>
              <a:avLst/>
              <a:gdLst>
                <a:gd name="T0" fmla="*/ 107898372 w 21600"/>
                <a:gd name="T1" fmla="*/ 0 h 21600"/>
                <a:gd name="T2" fmla="*/ 0 w 21600"/>
                <a:gd name="T3" fmla="*/ 2823361 h 21600"/>
                <a:gd name="T4" fmla="*/ 107898372 w 21600"/>
                <a:gd name="T5" fmla="*/ 5646677 h 21600"/>
                <a:gd name="T6" fmla="*/ 143864490 w 21600"/>
                <a:gd name="T7" fmla="*/ 28233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48" name="AutoShape 90"/>
            <p:cNvSpPr>
              <a:spLocks noChangeArrowheads="1"/>
            </p:cNvSpPr>
            <p:nvPr/>
          </p:nvSpPr>
          <p:spPr bwMode="auto">
            <a:xfrm>
              <a:off x="5231605" y="3919842"/>
              <a:ext cx="1008459" cy="296465"/>
            </a:xfrm>
            <a:prstGeom prst="chevron">
              <a:avLst>
                <a:gd name="adj" fmla="val 52504"/>
              </a:avLst>
            </a:prstGeom>
            <a:solidFill>
              <a:srgbClr val="B2D235"/>
            </a:solidFill>
            <a:ln w="6350">
              <a:solidFill>
                <a:srgbClr val="000000">
                  <a:lumMod val="85000"/>
                  <a:lumOff val="15000"/>
                </a:srgbClr>
              </a:solidFill>
              <a:miter lim="800000"/>
              <a:headEnd/>
              <a:tailEnd/>
            </a:ln>
            <a:effectLst/>
          </p:spPr>
          <p:txBody>
            <a:bodyPr wrap="none" anchor="ctr"/>
            <a:lstStyle/>
            <a:p>
              <a:pPr algn="ctr" defTabSz="685800" fontAlgn="auto">
                <a:spcBef>
                  <a:spcPts val="0"/>
                </a:spcBef>
                <a:spcAft>
                  <a:spcPts val="0"/>
                </a:spcAft>
                <a:defRPr/>
              </a:pPr>
              <a:r>
                <a:rPr lang="en-GB" sz="1350" kern="0" dirty="0">
                  <a:effectLst>
                    <a:outerShdw blurRad="38100" dist="38100" dir="2700000" algn="tl">
                      <a:srgbClr val="000000"/>
                    </a:outerShdw>
                  </a:effectLst>
                  <a:latin typeface="Calibri Light" panose="020F0302020204030204" pitchFamily="34" charset="0"/>
                  <a:cs typeface="Calibri Light" panose="020F0302020204030204" pitchFamily="34" charset="0"/>
                </a:rPr>
                <a:t>   </a:t>
              </a:r>
              <a:r>
                <a:rPr lang="en-GB" sz="1350" kern="0" dirty="0">
                  <a:latin typeface="Calibri Light" panose="020F0302020204030204" pitchFamily="34" charset="0"/>
                  <a:cs typeface="Calibri Light" panose="020F0302020204030204" pitchFamily="34" charset="0"/>
                </a:rPr>
                <a:t>Closing</a:t>
              </a:r>
            </a:p>
          </p:txBody>
        </p:sp>
        <p:sp>
          <p:nvSpPr>
            <p:cNvPr id="49" name="Line 23"/>
            <p:cNvSpPr>
              <a:spLocks noChangeShapeType="1"/>
            </p:cNvSpPr>
            <p:nvPr/>
          </p:nvSpPr>
          <p:spPr bwMode="auto">
            <a:xfrm>
              <a:off x="2894409" y="4344894"/>
              <a:ext cx="264319"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0" name="AutoShape 24"/>
            <p:cNvSpPr>
              <a:spLocks noChangeArrowheads="1"/>
            </p:cNvSpPr>
            <p:nvPr/>
          </p:nvSpPr>
          <p:spPr bwMode="auto">
            <a:xfrm>
              <a:off x="3163491" y="4241310"/>
              <a:ext cx="208360" cy="208359"/>
            </a:xfrm>
            <a:prstGeom prst="flowChartDecision">
              <a:avLst/>
            </a:prstGeom>
            <a:solidFill>
              <a:srgbClr val="7030A0">
                <a:alpha val="86000"/>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1" name="AutoShape 25"/>
            <p:cNvSpPr>
              <a:spLocks noChangeArrowheads="1"/>
            </p:cNvSpPr>
            <p:nvPr/>
          </p:nvSpPr>
          <p:spPr bwMode="auto">
            <a:xfrm>
              <a:off x="4123134" y="4241310"/>
              <a:ext cx="208360" cy="208359"/>
            </a:xfrm>
            <a:prstGeom prst="flowChartDecision">
              <a:avLst/>
            </a:prstGeom>
            <a:solidFill>
              <a:srgbClr val="7030A0">
                <a:alpha val="86000"/>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2" name="AutoShape 26"/>
            <p:cNvSpPr>
              <a:spLocks noChangeArrowheads="1"/>
            </p:cNvSpPr>
            <p:nvPr/>
          </p:nvSpPr>
          <p:spPr bwMode="auto">
            <a:xfrm>
              <a:off x="5082778" y="4241310"/>
              <a:ext cx="208360" cy="208359"/>
            </a:xfrm>
            <a:prstGeom prst="flowChartDecision">
              <a:avLst/>
            </a:prstGeom>
            <a:solidFill>
              <a:srgbClr val="7030A0">
                <a:alpha val="86000"/>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3" name="AutoShape 27"/>
            <p:cNvSpPr>
              <a:spLocks noChangeArrowheads="1"/>
            </p:cNvSpPr>
            <p:nvPr/>
          </p:nvSpPr>
          <p:spPr bwMode="auto">
            <a:xfrm>
              <a:off x="6171009" y="4241310"/>
              <a:ext cx="208360" cy="208359"/>
            </a:xfrm>
            <a:prstGeom prst="flowChartDecision">
              <a:avLst/>
            </a:prstGeom>
            <a:solidFill>
              <a:srgbClr val="3366CC">
                <a:alpha val="85881"/>
              </a:srgbClr>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4" name="Line 29"/>
            <p:cNvSpPr>
              <a:spLocks noChangeShapeType="1"/>
            </p:cNvSpPr>
            <p:nvPr/>
          </p:nvSpPr>
          <p:spPr bwMode="auto">
            <a:xfrm>
              <a:off x="3364707" y="4349656"/>
              <a:ext cx="767953"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5" name="Line 30"/>
            <p:cNvSpPr>
              <a:spLocks noChangeShapeType="1"/>
            </p:cNvSpPr>
            <p:nvPr/>
          </p:nvSpPr>
          <p:spPr bwMode="auto">
            <a:xfrm>
              <a:off x="4335065" y="4349656"/>
              <a:ext cx="760810"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6" name="Line 31"/>
            <p:cNvSpPr>
              <a:spLocks noChangeShapeType="1"/>
            </p:cNvSpPr>
            <p:nvPr/>
          </p:nvSpPr>
          <p:spPr bwMode="auto">
            <a:xfrm>
              <a:off x="5287566" y="4347275"/>
              <a:ext cx="902494"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7" name="AutoShape 28"/>
            <p:cNvSpPr>
              <a:spLocks noChangeArrowheads="1"/>
            </p:cNvSpPr>
            <p:nvPr/>
          </p:nvSpPr>
          <p:spPr bwMode="auto">
            <a:xfrm>
              <a:off x="2726530" y="4238928"/>
              <a:ext cx="208359" cy="208359"/>
            </a:xfrm>
            <a:prstGeom prst="flowChartDecision">
              <a:avLst/>
            </a:prstGeom>
            <a:solidFill>
              <a:srgbClr val="3366CC">
                <a:alpha val="85881"/>
              </a:srgbClr>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8" name="Rectangle 22"/>
            <p:cNvSpPr>
              <a:spLocks noChangeArrowheads="1"/>
            </p:cNvSpPr>
            <p:nvPr/>
          </p:nvSpPr>
          <p:spPr bwMode="auto">
            <a:xfrm>
              <a:off x="3106340" y="4452051"/>
              <a:ext cx="4379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000000"/>
                  </a:solidFill>
                  <a:latin typeface="Calibri Light" panose="020F0302020204030204" pitchFamily="34" charset="0"/>
                  <a:cs typeface="Calibri Light" panose="020F0302020204030204" pitchFamily="34" charset="0"/>
                </a:rPr>
                <a:t>RfP</a:t>
              </a:r>
            </a:p>
          </p:txBody>
        </p:sp>
        <p:sp>
          <p:nvSpPr>
            <p:cNvPr id="59" name="Rectangle 23"/>
            <p:cNvSpPr>
              <a:spLocks noChangeArrowheads="1"/>
            </p:cNvSpPr>
            <p:nvPr/>
          </p:nvSpPr>
          <p:spPr bwMode="auto">
            <a:xfrm>
              <a:off x="4045742" y="4444907"/>
              <a:ext cx="43473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000000"/>
                  </a:solidFill>
                  <a:latin typeface="Calibri Light" panose="020F0302020204030204" pitchFamily="34" charset="0"/>
                  <a:cs typeface="Calibri Light" panose="020F0302020204030204" pitchFamily="34" charset="0"/>
                </a:rPr>
                <a:t>RfE</a:t>
              </a:r>
            </a:p>
          </p:txBody>
        </p:sp>
        <p:sp>
          <p:nvSpPr>
            <p:cNvPr id="60" name="Rectangle 24"/>
            <p:cNvSpPr>
              <a:spLocks noChangeArrowheads="1"/>
            </p:cNvSpPr>
            <p:nvPr/>
          </p:nvSpPr>
          <p:spPr bwMode="auto">
            <a:xfrm>
              <a:off x="5028009" y="4436573"/>
              <a:ext cx="442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000000"/>
                  </a:solidFill>
                  <a:latin typeface="Calibri Light" panose="020F0302020204030204" pitchFamily="34" charset="0"/>
                  <a:cs typeface="Calibri Light" panose="020F0302020204030204" pitchFamily="34" charset="0"/>
                </a:rPr>
                <a:t>RfC</a:t>
              </a:r>
            </a:p>
          </p:txBody>
        </p:sp>
      </p:grpSp>
      <p:sp>
        <p:nvSpPr>
          <p:cNvPr id="6" name="Title 5">
            <a:extLst>
              <a:ext uri="{FF2B5EF4-FFF2-40B4-BE49-F238E27FC236}">
                <a16:creationId xmlns:a16="http://schemas.microsoft.com/office/drawing/2014/main" id="{4D19ABD9-61E0-9F1B-E4C6-3F8617FFA101}"/>
              </a:ext>
            </a:extLst>
          </p:cNvPr>
          <p:cNvSpPr>
            <a:spLocks noGrp="1"/>
          </p:cNvSpPr>
          <p:nvPr>
            <p:ph type="title"/>
          </p:nvPr>
        </p:nvSpPr>
        <p:spPr/>
        <p:txBody>
          <a:bodyPr/>
          <a:lstStyle/>
          <a:p>
            <a:r>
              <a:rPr lang="en-US" dirty="0">
                <a:solidFill>
                  <a:schemeClr val="tx1"/>
                </a:solidFill>
              </a:rPr>
              <a:t>Phase Gates / Approvals</a:t>
            </a:r>
            <a:endParaRPr lang="el-GR" dirty="0"/>
          </a:p>
        </p:txBody>
      </p:sp>
    </p:spTree>
    <p:extLst>
      <p:ext uri="{BB962C8B-B14F-4D97-AF65-F5344CB8AC3E}">
        <p14:creationId xmlns:p14="http://schemas.microsoft.com/office/powerpoint/2010/main" val="45330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4049B-6999-AA0B-8354-495EDFF2CAB2}"/>
              </a:ext>
              <a:ext uri="{C183D7F6-B498-43B3-948B-1728B52AA6E4}">
                <adec:decorative xmlns:adec="http://schemas.microsoft.com/office/drawing/2017/decorative" val="1"/>
              </a:ext>
            </a:extLst>
          </p:cNvPr>
          <p:cNvSpPr/>
          <p:nvPr/>
        </p:nvSpPr>
        <p:spPr>
          <a:xfrm>
            <a:off x="1968291" y="614404"/>
            <a:ext cx="7216740" cy="463167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 name="Group 8" descr="Initiating Phase Activities: &#10;- Document the idea/need&#10;- Identify key stakeholders          (and their needs)&#10;- Create a business justification     for the project&#10;- Define the project scope and organisation">
            <a:extLst>
              <a:ext uri="{FF2B5EF4-FFF2-40B4-BE49-F238E27FC236}">
                <a16:creationId xmlns:a16="http://schemas.microsoft.com/office/drawing/2014/main" id="{059DAF20-F27B-081A-9423-32ED7122D8B8}"/>
              </a:ext>
            </a:extLst>
          </p:cNvPr>
          <p:cNvGrpSpPr/>
          <p:nvPr/>
        </p:nvGrpSpPr>
        <p:grpSpPr>
          <a:xfrm>
            <a:off x="2174958" y="614404"/>
            <a:ext cx="1620765" cy="1212128"/>
            <a:chOff x="1277492" y="580538"/>
            <a:chExt cx="1620765" cy="1212128"/>
          </a:xfrm>
        </p:grpSpPr>
        <p:sp>
          <p:nvSpPr>
            <p:cNvPr id="97" name="Rectangle 7">
              <a:extLst>
                <a:ext uri="{FF2B5EF4-FFF2-40B4-BE49-F238E27FC236}">
                  <a16:creationId xmlns:a16="http://schemas.microsoft.com/office/drawing/2014/main" id="{14F7E35B-910E-EE4A-B677-A67000EB9590}"/>
                </a:ext>
              </a:extLst>
            </p:cNvPr>
            <p:cNvSpPr/>
            <p:nvPr/>
          </p:nvSpPr>
          <p:spPr bwMode="auto">
            <a:xfrm>
              <a:off x="1277492" y="580538"/>
              <a:ext cx="1620765" cy="1167352"/>
            </a:xfrm>
            <a:prstGeom prst="rect">
              <a:avLst/>
            </a:prstGeom>
            <a:solidFill>
              <a:schemeClr val="bg1">
                <a:lumMod val="95000"/>
              </a:schemeClr>
            </a:solidFill>
            <a:ln w="9525" cap="flat" cmpd="sng" algn="ctr">
              <a:solidFill>
                <a:srgbClr val="FBAB18"/>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03" name="TextBox 2">
              <a:extLst>
                <a:ext uri="{FF2B5EF4-FFF2-40B4-BE49-F238E27FC236}">
                  <a16:creationId xmlns:a16="http://schemas.microsoft.com/office/drawing/2014/main" id="{D87B1990-EB82-9743-BB51-ABFE493AACE6}"/>
                </a:ext>
              </a:extLst>
            </p:cNvPr>
            <p:cNvSpPr txBox="1">
              <a:spLocks noChangeArrowheads="1"/>
            </p:cNvSpPr>
            <p:nvPr/>
          </p:nvSpPr>
          <p:spPr bwMode="auto">
            <a:xfrm>
              <a:off x="1307552" y="838559"/>
              <a:ext cx="15907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r>
                <a:rPr lang="en-GB" sz="700" b="0" dirty="0">
                  <a:solidFill>
                    <a:srgbClr val="000000"/>
                  </a:solidFill>
                  <a:latin typeface="Calibri Light" panose="020F0302020204030204" pitchFamily="34" charset="0"/>
                  <a:cs typeface="Calibri Light" panose="020F0302020204030204" pitchFamily="34" charset="0"/>
                </a:rPr>
                <a:t>- Document the idea/need</a:t>
              </a:r>
            </a:p>
            <a:p>
              <a:pPr marL="87313" indent="-87313" eaLnBrk="1" hangingPunct="1">
                <a:defRPr/>
              </a:pPr>
              <a:r>
                <a:rPr lang="en-GB" sz="700" b="0" dirty="0">
                  <a:solidFill>
                    <a:srgbClr val="000000"/>
                  </a:solidFill>
                  <a:latin typeface="Calibri Light" panose="020F0302020204030204" pitchFamily="34" charset="0"/>
                  <a:cs typeface="Calibri Light" panose="020F0302020204030204" pitchFamily="34" charset="0"/>
                </a:rPr>
                <a:t>- Identify key stakeholders          (and their needs)</a:t>
              </a:r>
            </a:p>
            <a:p>
              <a:pPr marL="87313" indent="-87313" eaLnBrk="1" hangingPunct="1">
                <a:buFont typeface="Wingdings" pitchFamily="2" charset="2"/>
                <a:buNone/>
                <a:defRPr/>
              </a:pPr>
              <a:r>
                <a:rPr lang="en-GB" sz="700" b="0" dirty="0">
                  <a:solidFill>
                    <a:srgbClr val="000000"/>
                  </a:solidFill>
                  <a:latin typeface="Calibri Light" panose="020F0302020204030204" pitchFamily="34" charset="0"/>
                  <a:cs typeface="Calibri Light" panose="020F0302020204030204" pitchFamily="34" charset="0"/>
                </a:rPr>
                <a:t>- Create a business justification     for the project</a:t>
              </a:r>
            </a:p>
            <a:p>
              <a:pPr marL="87313" indent="-87313" eaLnBrk="1" hangingPunct="1">
                <a:buFont typeface="Wingdings" pitchFamily="2" charset="2"/>
                <a:buNone/>
                <a:defRPr/>
              </a:pPr>
              <a:r>
                <a:rPr lang="en-GB" sz="700" b="0" dirty="0">
                  <a:solidFill>
                    <a:srgbClr val="000000"/>
                  </a:solidFill>
                  <a:latin typeface="Calibri Light" panose="020F0302020204030204" pitchFamily="34" charset="0"/>
                  <a:cs typeface="Calibri Light" panose="020F0302020204030204" pitchFamily="34" charset="0"/>
                </a:rPr>
                <a:t>- Define the project scope and organisation</a:t>
              </a:r>
            </a:p>
            <a:p>
              <a:pPr eaLnBrk="1" hangingPunct="1">
                <a:buFont typeface="Wingdings" pitchFamily="2" charset="2"/>
                <a:buNone/>
                <a:defRPr/>
              </a:pPr>
              <a:r>
                <a:rPr lang="en-GB" sz="700" dirty="0">
                  <a:solidFill>
                    <a:srgbClr val="000000"/>
                  </a:solidFill>
                  <a:latin typeface="Calibri Light" panose="020F0302020204030204" pitchFamily="34" charset="0"/>
                  <a:cs typeface="Calibri Light" panose="020F0302020204030204" pitchFamily="34" charset="0"/>
                </a:rPr>
                <a:t>  </a:t>
              </a:r>
              <a:endParaRPr lang="en-GB" sz="700" b="0" dirty="0">
                <a:solidFill>
                  <a:srgbClr val="000000"/>
                </a:solidFill>
                <a:latin typeface="Calibri Light" panose="020F0302020204030204" pitchFamily="34" charset="0"/>
                <a:cs typeface="Calibri Light" panose="020F0302020204030204" pitchFamily="34" charset="0"/>
              </a:endParaRPr>
            </a:p>
          </p:txBody>
        </p:sp>
        <p:grpSp>
          <p:nvGrpSpPr>
            <p:cNvPr id="4" name="Group 3" descr="Initiating">
              <a:extLst>
                <a:ext uri="{FF2B5EF4-FFF2-40B4-BE49-F238E27FC236}">
                  <a16:creationId xmlns:a16="http://schemas.microsoft.com/office/drawing/2014/main" id="{96C9C8C2-CBBF-817E-AB5D-90C18531BA15}"/>
                </a:ext>
              </a:extLst>
            </p:cNvPr>
            <p:cNvGrpSpPr/>
            <p:nvPr/>
          </p:nvGrpSpPr>
          <p:grpSpPr>
            <a:xfrm>
              <a:off x="1330097" y="591619"/>
              <a:ext cx="1495513" cy="276999"/>
              <a:chOff x="1330097" y="591619"/>
              <a:chExt cx="1495513" cy="276999"/>
            </a:xfrm>
          </p:grpSpPr>
          <p:pic>
            <p:nvPicPr>
              <p:cNvPr id="129" name="Picture 29">
                <a:extLst>
                  <a:ext uri="{FF2B5EF4-FFF2-40B4-BE49-F238E27FC236}">
                    <a16:creationId xmlns:a16="http://schemas.microsoft.com/office/drawing/2014/main" id="{0FF0A69A-7755-AD46-BEF5-C9DF6983B58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0097" y="614357"/>
                <a:ext cx="1495513" cy="23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TextBox 59">
                <a:extLst>
                  <a:ext uri="{FF2B5EF4-FFF2-40B4-BE49-F238E27FC236}">
                    <a16:creationId xmlns:a16="http://schemas.microsoft.com/office/drawing/2014/main" id="{39E0CEA6-496D-DD43-A396-E2128CF9F765}"/>
                  </a:ext>
                </a:extLst>
              </p:cNvPr>
              <p:cNvSpPr txBox="1">
                <a:spLocks noChangeArrowheads="1"/>
              </p:cNvSpPr>
              <p:nvPr/>
            </p:nvSpPr>
            <p:spPr bwMode="auto">
              <a:xfrm>
                <a:off x="1390219" y="591619"/>
                <a:ext cx="1361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solidFill>
                      <a:srgbClr val="FFFFFF"/>
                    </a:solidFill>
                    <a:latin typeface="Calibri Light" panose="020F0302020204030204" pitchFamily="34" charset="0"/>
                    <a:cs typeface="Calibri Light" panose="020F0302020204030204" pitchFamily="34" charset="0"/>
                  </a:rPr>
                  <a:t>Initiating</a:t>
                </a:r>
                <a:endParaRPr lang="en-GB" altLang="en-US" sz="1200" dirty="0">
                  <a:solidFill>
                    <a:srgbClr val="FFFFFF"/>
                  </a:solidFill>
                  <a:latin typeface="Calibri Light" panose="020F0302020204030204" pitchFamily="34" charset="0"/>
                  <a:cs typeface="Calibri Light" panose="020F0302020204030204" pitchFamily="34" charset="0"/>
                </a:endParaRPr>
              </a:p>
            </p:txBody>
          </p:sp>
        </p:grpSp>
      </p:grpSp>
      <p:grpSp>
        <p:nvGrpSpPr>
          <p:cNvPr id="8" name="Group 7" descr="Initiating Phase Artefacts:&#10;Project Initiation Request&#10;Business Case   &#10;Project Charter&#10;Project Logs (setup).">
            <a:extLst>
              <a:ext uri="{FF2B5EF4-FFF2-40B4-BE49-F238E27FC236}">
                <a16:creationId xmlns:a16="http://schemas.microsoft.com/office/drawing/2014/main" id="{AD89EE7C-3F8D-C804-BA03-5DC1CA728D81}"/>
              </a:ext>
            </a:extLst>
          </p:cNvPr>
          <p:cNvGrpSpPr/>
          <p:nvPr/>
        </p:nvGrpSpPr>
        <p:grpSpPr>
          <a:xfrm>
            <a:off x="2168694" y="1878200"/>
            <a:ext cx="1627028" cy="1727229"/>
            <a:chOff x="1271228" y="1844334"/>
            <a:chExt cx="1627028" cy="1727229"/>
          </a:xfrm>
        </p:grpSpPr>
        <p:sp>
          <p:nvSpPr>
            <p:cNvPr id="100" name="Rectangle 10">
              <a:extLst>
                <a:ext uri="{FF2B5EF4-FFF2-40B4-BE49-F238E27FC236}">
                  <a16:creationId xmlns:a16="http://schemas.microsoft.com/office/drawing/2014/main" id="{F9039197-EABF-704D-BDB7-56F258B13E17}"/>
                </a:ext>
              </a:extLst>
            </p:cNvPr>
            <p:cNvSpPr/>
            <p:nvPr/>
          </p:nvSpPr>
          <p:spPr bwMode="auto">
            <a:xfrm>
              <a:off x="1271228" y="1844334"/>
              <a:ext cx="1627028" cy="1727229"/>
            </a:xfrm>
            <a:prstGeom prst="rect">
              <a:avLst/>
            </a:prstGeom>
            <a:solidFill>
              <a:schemeClr val="bg1">
                <a:lumMod val="95000"/>
              </a:schemeClr>
            </a:solidFill>
            <a:ln w="9525" cap="flat" cmpd="sng" algn="ctr">
              <a:solidFill>
                <a:srgbClr val="FBAB18"/>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07" name="Rectangle 12">
              <a:extLst>
                <a:ext uri="{FF2B5EF4-FFF2-40B4-BE49-F238E27FC236}">
                  <a16:creationId xmlns:a16="http://schemas.microsoft.com/office/drawing/2014/main" id="{BAF2239E-B98D-1E4F-BB17-EC0179D3B820}"/>
                </a:ext>
                <a:ext uri="{C183D7F6-B498-43B3-948B-1728B52AA6E4}">
                  <adec:decorative xmlns:adec="http://schemas.microsoft.com/office/drawing/2017/decorative" val="1"/>
                </a:ext>
              </a:extLst>
            </p:cNvPr>
            <p:cNvSpPr>
              <a:spLocks noChangeArrowheads="1"/>
            </p:cNvSpPr>
            <p:nvPr/>
          </p:nvSpPr>
          <p:spPr bwMode="auto">
            <a:xfrm>
              <a:off x="1362663" y="1973344"/>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08" name="Rectangle 13">
              <a:extLst>
                <a:ext uri="{FF2B5EF4-FFF2-40B4-BE49-F238E27FC236}">
                  <a16:creationId xmlns:a16="http://schemas.microsoft.com/office/drawing/2014/main" id="{B525F70A-171F-D647-923D-5AD11AF383DB}"/>
                </a:ext>
                <a:ext uri="{C183D7F6-B498-43B3-948B-1728B52AA6E4}">
                  <adec:decorative xmlns:adec="http://schemas.microsoft.com/office/drawing/2017/decorative" val="1"/>
                </a:ext>
              </a:extLst>
            </p:cNvPr>
            <p:cNvSpPr>
              <a:spLocks noChangeArrowheads="1"/>
            </p:cNvSpPr>
            <p:nvPr/>
          </p:nvSpPr>
          <p:spPr bwMode="auto">
            <a:xfrm>
              <a:off x="1362663" y="2133667"/>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09" name="Rectangle 14">
              <a:extLst>
                <a:ext uri="{FF2B5EF4-FFF2-40B4-BE49-F238E27FC236}">
                  <a16:creationId xmlns:a16="http://schemas.microsoft.com/office/drawing/2014/main" id="{2A015BFE-4A4F-5345-AB3A-9C1DB5BBD2F7}"/>
                </a:ext>
                <a:ext uri="{C183D7F6-B498-43B3-948B-1728B52AA6E4}">
                  <adec:decorative xmlns:adec="http://schemas.microsoft.com/office/drawing/2017/decorative" val="1"/>
                </a:ext>
              </a:extLst>
            </p:cNvPr>
            <p:cNvSpPr>
              <a:spLocks noChangeArrowheads="1"/>
            </p:cNvSpPr>
            <p:nvPr/>
          </p:nvSpPr>
          <p:spPr bwMode="auto">
            <a:xfrm>
              <a:off x="1362663" y="2293990"/>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15" name="Rectangle 58">
              <a:extLst>
                <a:ext uri="{FF2B5EF4-FFF2-40B4-BE49-F238E27FC236}">
                  <a16:creationId xmlns:a16="http://schemas.microsoft.com/office/drawing/2014/main" id="{C43969A6-3BB1-6547-B8A3-6D1D76AFC8E3}"/>
                </a:ext>
                <a:ext uri="{C183D7F6-B498-43B3-948B-1728B52AA6E4}">
                  <adec:decorative xmlns:adec="http://schemas.microsoft.com/office/drawing/2017/decorative" val="1"/>
                </a:ext>
              </a:extLst>
            </p:cNvPr>
            <p:cNvSpPr>
              <a:spLocks noChangeArrowheads="1"/>
            </p:cNvSpPr>
            <p:nvPr/>
          </p:nvSpPr>
          <p:spPr bwMode="auto">
            <a:xfrm>
              <a:off x="1362663" y="2454313"/>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8" name="TextBox 2">
              <a:extLst>
                <a:ext uri="{FF2B5EF4-FFF2-40B4-BE49-F238E27FC236}">
                  <a16:creationId xmlns:a16="http://schemas.microsoft.com/office/drawing/2014/main" id="{8844A2D7-8929-684F-91F6-57BC51CA388F}"/>
                </a:ext>
              </a:extLst>
            </p:cNvPr>
            <p:cNvSpPr txBox="1">
              <a:spLocks noChangeArrowheads="1"/>
            </p:cNvSpPr>
            <p:nvPr/>
          </p:nvSpPr>
          <p:spPr bwMode="auto">
            <a:xfrm>
              <a:off x="1417774" y="1886920"/>
              <a:ext cx="1273815" cy="71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Project Initiation Request</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Business Case   </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Project Charter</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Project Logs (setup).</a:t>
              </a:r>
            </a:p>
          </p:txBody>
        </p:sp>
      </p:grpSp>
      <p:sp>
        <p:nvSpPr>
          <p:cNvPr id="147" name="Text Box 78">
            <a:extLst>
              <a:ext uri="{FF2B5EF4-FFF2-40B4-BE49-F238E27FC236}">
                <a16:creationId xmlns:a16="http://schemas.microsoft.com/office/drawing/2014/main" id="{B6734885-EB8B-8245-AE92-54A080B7DF7E}"/>
              </a:ext>
            </a:extLst>
          </p:cNvPr>
          <p:cNvSpPr txBox="1">
            <a:spLocks noChangeArrowheads="1"/>
          </p:cNvSpPr>
          <p:nvPr/>
        </p:nvSpPr>
        <p:spPr bwMode="auto">
          <a:xfrm>
            <a:off x="2564773" y="3581632"/>
            <a:ext cx="1179596" cy="20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700" b="0" dirty="0">
                <a:solidFill>
                  <a:srgbClr val="000000"/>
                </a:solidFill>
                <a:latin typeface="Calibri Light" panose="020F0302020204030204" pitchFamily="34" charset="0"/>
                <a:cs typeface="Calibri Light" panose="020F0302020204030204" pitchFamily="34" charset="0"/>
              </a:rPr>
              <a:t>Ready for Planning</a:t>
            </a:r>
          </a:p>
        </p:txBody>
      </p:sp>
      <p:grpSp>
        <p:nvGrpSpPr>
          <p:cNvPr id="10" name="Group 9" descr="Planning Phase Activities: &#10;- Organise a Kick-off Meeting&#10;- Tailor the PM² process&#10;- Assign roles &amp; responsibilities &#10;- Elaborate project scope &#10;- Develop work breakdown &amp; project  schedule &#10;- Develop project plans &#10;- Distribute plans to stakeholders">
            <a:extLst>
              <a:ext uri="{FF2B5EF4-FFF2-40B4-BE49-F238E27FC236}">
                <a16:creationId xmlns:a16="http://schemas.microsoft.com/office/drawing/2014/main" id="{C663817B-CBF7-CFD1-CFCD-A826BDD0F346}"/>
              </a:ext>
            </a:extLst>
          </p:cNvPr>
          <p:cNvGrpSpPr/>
          <p:nvPr/>
        </p:nvGrpSpPr>
        <p:grpSpPr>
          <a:xfrm>
            <a:off x="3833298" y="623172"/>
            <a:ext cx="1849977" cy="1203360"/>
            <a:chOff x="2935832" y="589306"/>
            <a:chExt cx="1849977" cy="1203360"/>
          </a:xfrm>
        </p:grpSpPr>
        <p:sp>
          <p:nvSpPr>
            <p:cNvPr id="96" name="Rectangle 6">
              <a:extLst>
                <a:ext uri="{FF2B5EF4-FFF2-40B4-BE49-F238E27FC236}">
                  <a16:creationId xmlns:a16="http://schemas.microsoft.com/office/drawing/2014/main" id="{00D24355-2F6A-0744-A632-FE3F60EA0468}"/>
                </a:ext>
              </a:extLst>
            </p:cNvPr>
            <p:cNvSpPr/>
            <p:nvPr/>
          </p:nvSpPr>
          <p:spPr bwMode="auto">
            <a:xfrm>
              <a:off x="2972155" y="589306"/>
              <a:ext cx="1652079" cy="1167352"/>
            </a:xfrm>
            <a:prstGeom prst="rect">
              <a:avLst/>
            </a:prstGeom>
            <a:solidFill>
              <a:schemeClr val="bg1">
                <a:lumMod val="95000"/>
              </a:schemeClr>
            </a:solidFill>
            <a:ln w="9525" cap="flat" cmpd="sng" algn="ctr">
              <a:solidFill>
                <a:srgbClr val="FF6600"/>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04" name="TextBox 4">
              <a:extLst>
                <a:ext uri="{FF2B5EF4-FFF2-40B4-BE49-F238E27FC236}">
                  <a16:creationId xmlns:a16="http://schemas.microsoft.com/office/drawing/2014/main" id="{59FD16D4-C075-8146-88AD-5CC6F6695113}"/>
                </a:ext>
              </a:extLst>
            </p:cNvPr>
            <p:cNvSpPr txBox="1">
              <a:spLocks noChangeArrowheads="1"/>
            </p:cNvSpPr>
            <p:nvPr/>
          </p:nvSpPr>
          <p:spPr bwMode="auto">
            <a:xfrm>
              <a:off x="2935832" y="838559"/>
              <a:ext cx="18499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r>
                <a:rPr lang="en-GB" altLang="en-US" sz="700" b="0" dirty="0">
                  <a:solidFill>
                    <a:srgbClr val="000000"/>
                  </a:solidFill>
                  <a:latin typeface="Calibri Light" panose="020F0302020204030204" pitchFamily="34" charset="0"/>
                  <a:cs typeface="Calibri Light" panose="020F0302020204030204" pitchFamily="34" charset="0"/>
                </a:rPr>
                <a:t>- Organise a Kick-off Meeting</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Tailor the PM² process</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Assign roles &amp; responsibilities </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Elaborate project scope </a:t>
              </a:r>
            </a:p>
            <a:p>
              <a:pPr marL="87313" indent="-87313" eaLnBrk="1" hangingPunct="1">
                <a:defRPr/>
              </a:pPr>
              <a:r>
                <a:rPr lang="en-GB" altLang="en-US" sz="700" b="0" dirty="0">
                  <a:solidFill>
                    <a:srgbClr val="000000"/>
                  </a:solidFill>
                  <a:latin typeface="Calibri Light" panose="020F0302020204030204" pitchFamily="34" charset="0"/>
                  <a:cs typeface="Calibri Light" panose="020F0302020204030204" pitchFamily="34" charset="0"/>
                </a:rPr>
                <a:t>- Develop work breakdown &amp; project  schedule </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Develop project plans </a:t>
              </a:r>
            </a:p>
            <a:p>
              <a:pPr eaLnBrk="1" hangingPunct="1">
                <a:defRPr/>
              </a:pPr>
              <a:r>
                <a:rPr lang="en-GB" altLang="en-US" sz="700" b="0" dirty="0">
                  <a:solidFill>
                    <a:srgbClr val="000000"/>
                  </a:solidFill>
                  <a:latin typeface="Calibri Light" panose="020F0302020204030204" pitchFamily="34" charset="0"/>
                  <a:cs typeface="Calibri Light" panose="020F0302020204030204" pitchFamily="34" charset="0"/>
                </a:rPr>
                <a:t>- Distribute plans to stakeholders </a:t>
              </a:r>
            </a:p>
          </p:txBody>
        </p:sp>
        <p:grpSp>
          <p:nvGrpSpPr>
            <p:cNvPr id="5" name="Group 4" descr="Planning">
              <a:extLst>
                <a:ext uri="{FF2B5EF4-FFF2-40B4-BE49-F238E27FC236}">
                  <a16:creationId xmlns:a16="http://schemas.microsoft.com/office/drawing/2014/main" id="{96C83ADB-2BDC-0886-5BFB-9C96D728216A}"/>
                </a:ext>
              </a:extLst>
            </p:cNvPr>
            <p:cNvGrpSpPr/>
            <p:nvPr/>
          </p:nvGrpSpPr>
          <p:grpSpPr>
            <a:xfrm>
              <a:off x="3027266" y="609347"/>
              <a:ext cx="1494261" cy="276999"/>
              <a:chOff x="3027266" y="609347"/>
              <a:chExt cx="1494261" cy="276999"/>
            </a:xfrm>
          </p:grpSpPr>
          <p:pic>
            <p:nvPicPr>
              <p:cNvPr id="131" name="Picture 30">
                <a:extLst>
                  <a:ext uri="{FF2B5EF4-FFF2-40B4-BE49-F238E27FC236}">
                    <a16:creationId xmlns:a16="http://schemas.microsoft.com/office/drawing/2014/main" id="{263E53C7-48FE-C945-BFD7-75427A4B8E6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7266" y="623124"/>
                <a:ext cx="1494261" cy="24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Box 61">
                <a:extLst>
                  <a:ext uri="{FF2B5EF4-FFF2-40B4-BE49-F238E27FC236}">
                    <a16:creationId xmlns:a16="http://schemas.microsoft.com/office/drawing/2014/main" id="{2FC5D71F-4B79-F545-8EC9-7572DC1E17CF}"/>
                  </a:ext>
                </a:extLst>
              </p:cNvPr>
              <p:cNvSpPr txBox="1">
                <a:spLocks noChangeArrowheads="1"/>
              </p:cNvSpPr>
              <p:nvPr/>
            </p:nvSpPr>
            <p:spPr bwMode="auto">
              <a:xfrm>
                <a:off x="3053361" y="609347"/>
                <a:ext cx="1442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solidFill>
                      <a:srgbClr val="FFFFFF"/>
                    </a:solidFill>
                    <a:latin typeface="Calibri Light" panose="020F0302020204030204" pitchFamily="34" charset="0"/>
                    <a:cs typeface="Calibri Light" panose="020F0302020204030204" pitchFamily="34" charset="0"/>
                  </a:rPr>
                  <a:t>Planning</a:t>
                </a:r>
                <a:endParaRPr lang="en-GB" altLang="en-US" sz="1200" dirty="0">
                  <a:solidFill>
                    <a:srgbClr val="FFFFFF"/>
                  </a:solidFill>
                  <a:latin typeface="Calibri Light" panose="020F0302020204030204" pitchFamily="34" charset="0"/>
                  <a:cs typeface="Calibri Light" panose="020F0302020204030204" pitchFamily="34" charset="0"/>
                </a:endParaRPr>
              </a:p>
            </p:txBody>
          </p:sp>
        </p:grpSp>
      </p:grpSp>
      <p:grpSp>
        <p:nvGrpSpPr>
          <p:cNvPr id="11" name="Group 10"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1C90D382-A82C-84CF-976E-A7ED682840E1}"/>
              </a:ext>
            </a:extLst>
          </p:cNvPr>
          <p:cNvGrpSpPr/>
          <p:nvPr/>
        </p:nvGrpSpPr>
        <p:grpSpPr>
          <a:xfrm>
            <a:off x="3849581" y="1878200"/>
            <a:ext cx="1672119" cy="1746941"/>
            <a:chOff x="2952115" y="1844334"/>
            <a:chExt cx="1672119" cy="1746941"/>
          </a:xfrm>
        </p:grpSpPr>
        <p:sp>
          <p:nvSpPr>
            <p:cNvPr id="101" name="Rectangle 11">
              <a:extLst>
                <a:ext uri="{FF2B5EF4-FFF2-40B4-BE49-F238E27FC236}">
                  <a16:creationId xmlns:a16="http://schemas.microsoft.com/office/drawing/2014/main" id="{87BC2238-E7BF-BD4C-8DD4-4A1F1A6492FB}"/>
                </a:ext>
                <a:ext uri="{C183D7F6-B498-43B3-948B-1728B52AA6E4}">
                  <adec:decorative xmlns:adec="http://schemas.microsoft.com/office/drawing/2017/decorative" val="1"/>
                </a:ext>
              </a:extLst>
            </p:cNvPr>
            <p:cNvSpPr/>
            <p:nvPr/>
          </p:nvSpPr>
          <p:spPr bwMode="auto">
            <a:xfrm>
              <a:off x="2952115" y="1844334"/>
              <a:ext cx="1672119" cy="1727229"/>
            </a:xfrm>
            <a:prstGeom prst="rect">
              <a:avLst/>
            </a:prstGeom>
            <a:solidFill>
              <a:schemeClr val="bg1">
                <a:lumMod val="95000"/>
              </a:schemeClr>
            </a:solidFill>
            <a:ln w="9525" cap="flat" cmpd="sng" algn="ctr">
              <a:solidFill>
                <a:srgbClr val="EC008C"/>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14" name="TextBox 4"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545B5088-FE10-7649-98F4-0245A231F6EF}"/>
                </a:ext>
              </a:extLst>
            </p:cNvPr>
            <p:cNvSpPr txBox="1">
              <a:spLocks noChangeArrowheads="1"/>
            </p:cNvSpPr>
            <p:nvPr/>
          </p:nvSpPr>
          <p:spPr bwMode="auto">
            <a:xfrm>
              <a:off x="3096155" y="1874395"/>
              <a:ext cx="1515554" cy="171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50000"/>
                </a:lnSpc>
                <a:spcBef>
                  <a:spcPct val="0"/>
                </a:spcBef>
                <a:spcAft>
                  <a:spcPct val="10000"/>
                </a:spcAft>
                <a:buFontTx/>
                <a:buNone/>
              </a:pPr>
              <a:r>
                <a:rPr lang="en-GB" altLang="en-US" sz="700" b="0" dirty="0">
                  <a:solidFill>
                    <a:srgbClr val="000000"/>
                  </a:solidFill>
                  <a:latin typeface="Calibri Light" panose="020F0302020204030204" pitchFamily="34" charset="0"/>
                  <a:cs typeface="Calibri Light" panose="020F0302020204030204" pitchFamily="34" charset="0"/>
                </a:rPr>
                <a:t>Planning Kick-off/ MoM</a:t>
              </a:r>
            </a:p>
            <a:p>
              <a:pPr eaLnBrk="1" hangingPunct="1">
                <a:lnSpc>
                  <a:spcPct val="150000"/>
                </a:lnSpc>
                <a:spcBef>
                  <a:spcPct val="0"/>
                </a:spcBef>
                <a:spcAft>
                  <a:spcPct val="10000"/>
                </a:spcAft>
                <a:buFontTx/>
                <a:buNone/>
              </a:pPr>
              <a:r>
                <a:rPr lang="en-GB" altLang="en-US" sz="700" b="0" dirty="0">
                  <a:solidFill>
                    <a:srgbClr val="000000"/>
                  </a:solidFill>
                  <a:latin typeface="Calibri Light" panose="020F0302020204030204" pitchFamily="34" charset="0"/>
                  <a:cs typeface="Calibri Light" panose="020F0302020204030204" pitchFamily="34" charset="0"/>
                </a:rPr>
                <a:t>Project Handbook</a:t>
              </a:r>
            </a:p>
            <a:p>
              <a:pPr eaLnBrk="1" hangingPunct="1">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 Roles &amp; responsibilities</a:t>
              </a:r>
            </a:p>
            <a:p>
              <a:pPr eaLnBrk="1" hangingPunct="1">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 Management plans</a:t>
              </a:r>
            </a:p>
            <a:p>
              <a:pPr eaLnBrk="1" hangingPunct="1">
                <a:spcBef>
                  <a:spcPct val="0"/>
                </a:spcBef>
                <a:buFont typeface="Wingdings" pitchFamily="2" charset="2"/>
                <a:buNone/>
              </a:pPr>
              <a:r>
                <a:rPr lang="fr-BE" altLang="en-US" sz="700" dirty="0">
                  <a:solidFill>
                    <a:srgbClr val="000000"/>
                  </a:solidFill>
                  <a:latin typeface="Calibri Light" panose="020F0302020204030204" pitchFamily="34" charset="0"/>
                  <a:cs typeface="Calibri Light" panose="020F0302020204030204" pitchFamily="34" charset="0"/>
                </a:rPr>
                <a:t>  - Requirements management</a:t>
              </a:r>
              <a:endParaRPr lang="fr-BE" altLang="en-US" sz="700" b="0" dirty="0">
                <a:solidFill>
                  <a:srgbClr val="000000"/>
                </a:solidFill>
                <a:latin typeface="Calibri Light" panose="020F0302020204030204" pitchFamily="34" charset="0"/>
                <a:cs typeface="Calibri Light" panose="020F0302020204030204" pitchFamily="34" charset="0"/>
              </a:endParaRPr>
            </a:p>
            <a:p>
              <a:pPr eaLnBrk="1" hangingPunct="1">
                <a:lnSpc>
                  <a:spcPct val="150000"/>
                </a:lnSpc>
                <a:spcBef>
                  <a:spcPts val="20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Project Stakeholder Matrix</a:t>
              </a:r>
            </a:p>
            <a:p>
              <a:pPr eaLnBrk="1" hangingPunct="1">
                <a:spcBef>
                  <a:spcPts val="200"/>
                </a:spcBef>
                <a:spcAft>
                  <a:spcPts val="200"/>
                </a:spcAft>
                <a:buFontTx/>
                <a:buNone/>
              </a:pPr>
              <a:r>
                <a:rPr lang="en-GB" altLang="en-US" sz="700" b="0" dirty="0">
                  <a:solidFill>
                    <a:srgbClr val="000000"/>
                  </a:solidFill>
                  <a:latin typeface="Calibri Light" panose="020F0302020204030204" pitchFamily="34" charset="0"/>
                  <a:cs typeface="Calibri Light" panose="020F0302020204030204" pitchFamily="34" charset="0"/>
                </a:rPr>
                <a:t>Outsourcing Plan</a:t>
              </a:r>
            </a:p>
            <a:p>
              <a:pPr eaLnBrk="1" hangingPunct="1">
                <a:spcBef>
                  <a:spcPts val="200"/>
                </a:spcBef>
                <a:spcAft>
                  <a:spcPts val="200"/>
                </a:spcAft>
                <a:buFontTx/>
                <a:buNone/>
              </a:pPr>
              <a:r>
                <a:rPr lang="en-GB" altLang="en-US" sz="700" b="0" dirty="0">
                  <a:solidFill>
                    <a:srgbClr val="000000"/>
                  </a:solidFill>
                  <a:latin typeface="Calibri Light" panose="020F0302020204030204" pitchFamily="34" charset="0"/>
                  <a:cs typeface="Calibri Light" panose="020F0302020204030204" pitchFamily="34" charset="0"/>
                </a:rPr>
                <a:t>Project Work Plan</a:t>
              </a:r>
            </a:p>
            <a:p>
              <a:pPr eaLnBrk="1" hangingPunct="1">
                <a:spcBef>
                  <a:spcPts val="200"/>
                </a:spcBef>
                <a:spcAft>
                  <a:spcPts val="200"/>
                </a:spcAft>
                <a:buFontTx/>
                <a:buNone/>
              </a:pPr>
              <a:r>
                <a:rPr lang="en-US" altLang="en-US" sz="700" b="0" dirty="0">
                  <a:solidFill>
                    <a:srgbClr val="000000"/>
                  </a:solidFill>
                  <a:latin typeface="Calibri Light" panose="020F0302020204030204" pitchFamily="34" charset="0"/>
                  <a:cs typeface="Calibri Light" panose="020F0302020204030204" pitchFamily="34" charset="0"/>
                </a:rPr>
                <a:t>Deliverables Acceptance Plan</a:t>
              </a:r>
            </a:p>
            <a:p>
              <a:pPr eaLnBrk="1" hangingPunct="1">
                <a:spcBef>
                  <a:spcPts val="200"/>
                </a:spcBef>
                <a:spcAft>
                  <a:spcPts val="200"/>
                </a:spcAft>
                <a:buFontTx/>
                <a:buNone/>
              </a:pPr>
              <a:r>
                <a:rPr lang="fr-BE" altLang="en-US" sz="700" b="0" dirty="0">
                  <a:solidFill>
                    <a:srgbClr val="000000"/>
                  </a:solidFill>
                  <a:latin typeface="Calibri Light" panose="020F0302020204030204" pitchFamily="34" charset="0"/>
                  <a:cs typeface="Calibri Light" panose="020F0302020204030204" pitchFamily="34" charset="0"/>
                </a:rPr>
                <a:t>Transition Plan</a:t>
              </a:r>
            </a:p>
            <a:p>
              <a:pPr eaLnBrk="1" hangingPunct="1">
                <a:spcBef>
                  <a:spcPts val="200"/>
                </a:spcBef>
                <a:spcAft>
                  <a:spcPts val="200"/>
                </a:spcAft>
                <a:buFontTx/>
                <a:buNone/>
              </a:pPr>
              <a:r>
                <a:rPr lang="fr-BE" altLang="en-US" sz="700" b="0" dirty="0">
                  <a:solidFill>
                    <a:srgbClr val="000000"/>
                  </a:solidFill>
                  <a:latin typeface="Calibri Light" panose="020F0302020204030204" pitchFamily="34" charset="0"/>
                  <a:cs typeface="Calibri Light" panose="020F0302020204030204" pitchFamily="34" charset="0"/>
                </a:rPr>
                <a:t>Business </a:t>
              </a:r>
              <a:r>
                <a:rPr lang="en-US" altLang="en-US" sz="700" b="0" dirty="0">
                  <a:solidFill>
                    <a:srgbClr val="000000"/>
                  </a:solidFill>
                  <a:latin typeface="Calibri Light" panose="020F0302020204030204" pitchFamily="34" charset="0"/>
                  <a:cs typeface="Calibri Light" panose="020F0302020204030204" pitchFamily="34" charset="0"/>
                </a:rPr>
                <a:t>Implementation</a:t>
              </a:r>
              <a:r>
                <a:rPr lang="fr-BE" altLang="en-US" sz="700" b="0" dirty="0">
                  <a:solidFill>
                    <a:srgbClr val="000000"/>
                  </a:solidFill>
                  <a:latin typeface="Calibri Light" panose="020F0302020204030204" pitchFamily="34" charset="0"/>
                  <a:cs typeface="Calibri Light" panose="020F0302020204030204" pitchFamily="34" charset="0"/>
                </a:rPr>
                <a:t> Plan</a:t>
              </a:r>
              <a:endParaRPr lang="en-GB" altLang="en-US" sz="700" b="0" dirty="0">
                <a:solidFill>
                  <a:srgbClr val="000000"/>
                </a:solidFill>
                <a:latin typeface="Calibri Light" panose="020F0302020204030204" pitchFamily="34" charset="0"/>
                <a:cs typeface="Calibri Light" panose="020F0302020204030204" pitchFamily="34" charset="0"/>
              </a:endParaRPr>
            </a:p>
          </p:txBody>
        </p:sp>
        <p:sp>
          <p:nvSpPr>
            <p:cNvPr id="126" name="Rectangle 82"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8774603D-4321-6D46-8EBD-C6C31463705C}"/>
                </a:ext>
                <a:ext uri="{C183D7F6-B498-43B3-948B-1728B52AA6E4}">
                  <adec:decorative xmlns:adec="http://schemas.microsoft.com/office/drawing/2017/decorative" val="1"/>
                </a:ext>
              </a:extLst>
            </p:cNvPr>
            <p:cNvSpPr>
              <a:spLocks noChangeArrowheads="1"/>
            </p:cNvSpPr>
            <p:nvPr/>
          </p:nvSpPr>
          <p:spPr bwMode="auto">
            <a:xfrm>
              <a:off x="3028519" y="1948293"/>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7" name="Rectangle 83"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EC3F4168-DCE0-0443-8374-F2F1DC9BBEC1}"/>
                </a:ext>
                <a:ext uri="{C183D7F6-B498-43B3-948B-1728B52AA6E4}">
                  <adec:decorative xmlns:adec="http://schemas.microsoft.com/office/drawing/2017/decorative" val="1"/>
                </a:ext>
              </a:extLst>
            </p:cNvPr>
            <p:cNvSpPr>
              <a:spLocks noChangeArrowheads="1"/>
            </p:cNvSpPr>
            <p:nvPr/>
          </p:nvSpPr>
          <p:spPr bwMode="auto">
            <a:xfrm>
              <a:off x="3028519" y="2118637"/>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4" name="Rectangle 20"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F6614AED-485E-9441-A412-73783366F68B}"/>
                </a:ext>
                <a:ext uri="{C183D7F6-B498-43B3-948B-1728B52AA6E4}">
                  <adec:decorative xmlns:adec="http://schemas.microsoft.com/office/drawing/2017/decorative" val="1"/>
                </a:ext>
              </a:extLst>
            </p:cNvPr>
            <p:cNvSpPr>
              <a:spLocks noChangeArrowheads="1"/>
            </p:cNvSpPr>
            <p:nvPr/>
          </p:nvSpPr>
          <p:spPr bwMode="auto">
            <a:xfrm>
              <a:off x="3037286" y="2637181"/>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5" name="Rectangle 21"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2801106F-AF0D-6A46-A0FD-CDE261634AF9}"/>
                </a:ext>
                <a:ext uri="{C183D7F6-B498-43B3-948B-1728B52AA6E4}">
                  <adec:decorative xmlns:adec="http://schemas.microsoft.com/office/drawing/2017/decorative" val="1"/>
                </a:ext>
              </a:extLst>
            </p:cNvPr>
            <p:cNvSpPr>
              <a:spLocks noChangeArrowheads="1"/>
            </p:cNvSpPr>
            <p:nvPr/>
          </p:nvSpPr>
          <p:spPr bwMode="auto">
            <a:xfrm>
              <a:off x="3037286" y="2784979"/>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6" name="Rectangle 29"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E64A37A2-787A-4544-B7A1-FDC7B5E14C96}"/>
                </a:ext>
                <a:ext uri="{C183D7F6-B498-43B3-948B-1728B52AA6E4}">
                  <adec:decorative xmlns:adec="http://schemas.microsoft.com/office/drawing/2017/decorative" val="1"/>
                </a:ext>
              </a:extLst>
            </p:cNvPr>
            <p:cNvSpPr>
              <a:spLocks noChangeArrowheads="1"/>
            </p:cNvSpPr>
            <p:nvPr/>
          </p:nvSpPr>
          <p:spPr bwMode="auto">
            <a:xfrm>
              <a:off x="3037286" y="2939039"/>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7" name="Rectangle 70"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C71048C6-1420-3945-B472-A751F4C11EF3}"/>
                </a:ext>
                <a:ext uri="{C183D7F6-B498-43B3-948B-1728B52AA6E4}">
                  <adec:decorative xmlns:adec="http://schemas.microsoft.com/office/drawing/2017/decorative" val="1"/>
                </a:ext>
              </a:extLst>
            </p:cNvPr>
            <p:cNvSpPr>
              <a:spLocks noChangeArrowheads="1"/>
            </p:cNvSpPr>
            <p:nvPr/>
          </p:nvSpPr>
          <p:spPr bwMode="auto">
            <a:xfrm>
              <a:off x="3036034" y="3086837"/>
              <a:ext cx="86424"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75" name="Rectangle 29"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F2474705-BAA3-964B-AC44-0BB3C7F017AD}"/>
                </a:ext>
                <a:ext uri="{C183D7F6-B498-43B3-948B-1728B52AA6E4}">
                  <adec:decorative xmlns:adec="http://schemas.microsoft.com/office/drawing/2017/decorative" val="1"/>
                </a:ext>
              </a:extLst>
            </p:cNvPr>
            <p:cNvSpPr>
              <a:spLocks noChangeArrowheads="1"/>
            </p:cNvSpPr>
            <p:nvPr/>
          </p:nvSpPr>
          <p:spPr bwMode="auto">
            <a:xfrm>
              <a:off x="3037286" y="3234634"/>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76" name="Rectangle 70" descr="Planning Phase Artefacts:&#10;Planning Kick-off/ MoM&#10;Project Handbook&#10;  - Roles &amp; responsibilities&#10;  - Management plans&#10;  - Requirements management&#10;Project Stakeholder Matrix&#10;Outsourcing Plan&#10;Project Work Plan&#10;Deliverables Acceptance Plan&#10;Transition Plan&#10;Business Implementation Plan">
              <a:extLst>
                <a:ext uri="{FF2B5EF4-FFF2-40B4-BE49-F238E27FC236}">
                  <a16:creationId xmlns:a16="http://schemas.microsoft.com/office/drawing/2014/main" id="{77C90159-7C70-5247-B9DB-FD0921B981C3}"/>
                </a:ext>
                <a:ext uri="{C183D7F6-B498-43B3-948B-1728B52AA6E4}">
                  <adec:decorative xmlns:adec="http://schemas.microsoft.com/office/drawing/2017/decorative" val="1"/>
                </a:ext>
              </a:extLst>
            </p:cNvPr>
            <p:cNvSpPr>
              <a:spLocks noChangeArrowheads="1"/>
            </p:cNvSpPr>
            <p:nvPr/>
          </p:nvSpPr>
          <p:spPr bwMode="auto">
            <a:xfrm>
              <a:off x="3036034" y="3382432"/>
              <a:ext cx="86424"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grpSp>
      <p:sp>
        <p:nvSpPr>
          <p:cNvPr id="148" name="Text Box 78">
            <a:extLst>
              <a:ext uri="{FF2B5EF4-FFF2-40B4-BE49-F238E27FC236}">
                <a16:creationId xmlns:a16="http://schemas.microsoft.com/office/drawing/2014/main" id="{EE951BDA-AD71-AE49-A995-15D7FF1C2356}"/>
              </a:ext>
            </a:extLst>
          </p:cNvPr>
          <p:cNvSpPr txBox="1">
            <a:spLocks noChangeArrowheads="1"/>
          </p:cNvSpPr>
          <p:nvPr/>
        </p:nvSpPr>
        <p:spPr bwMode="auto">
          <a:xfrm>
            <a:off x="4212368" y="3581632"/>
            <a:ext cx="1224159" cy="20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700" b="0" dirty="0">
                <a:solidFill>
                  <a:srgbClr val="000000"/>
                </a:solidFill>
                <a:latin typeface="Calibri Light" panose="020F0302020204030204" pitchFamily="34" charset="0"/>
                <a:cs typeface="Calibri Light" panose="020F0302020204030204" pitchFamily="34" charset="0"/>
              </a:rPr>
              <a:t>Ready for Executing</a:t>
            </a:r>
          </a:p>
        </p:txBody>
      </p:sp>
      <p:grpSp>
        <p:nvGrpSpPr>
          <p:cNvPr id="16" name="Group 15" descr="Executing Phase Activities:&#10;- Organise a Kick-off Meeting&#10;- Coordinate project execution&#10;- Conduct Meetings&#10;- Assure Quality&#10;- Create Project reports&#10;- Distribute information&#10;- Ensure deliverables acceptance">
            <a:extLst>
              <a:ext uri="{FF2B5EF4-FFF2-40B4-BE49-F238E27FC236}">
                <a16:creationId xmlns:a16="http://schemas.microsoft.com/office/drawing/2014/main" id="{DA4E6DF1-D2B0-68A5-13EF-6CCFB7412FAA}"/>
              </a:ext>
            </a:extLst>
          </p:cNvPr>
          <p:cNvGrpSpPr/>
          <p:nvPr/>
        </p:nvGrpSpPr>
        <p:grpSpPr>
          <a:xfrm>
            <a:off x="5580568" y="615657"/>
            <a:ext cx="1620765" cy="1167352"/>
            <a:chOff x="4683102" y="581791"/>
            <a:chExt cx="1620765" cy="1167352"/>
          </a:xfrm>
        </p:grpSpPr>
        <p:sp>
          <p:nvSpPr>
            <p:cNvPr id="98" name="Rectangle 8">
              <a:extLst>
                <a:ext uri="{FF2B5EF4-FFF2-40B4-BE49-F238E27FC236}">
                  <a16:creationId xmlns:a16="http://schemas.microsoft.com/office/drawing/2014/main" id="{199A3DA9-242A-7D4B-A0AA-CAD7FE2D1B4A}"/>
                </a:ext>
              </a:extLst>
            </p:cNvPr>
            <p:cNvSpPr/>
            <p:nvPr/>
          </p:nvSpPr>
          <p:spPr bwMode="auto">
            <a:xfrm>
              <a:off x="4683102" y="581791"/>
              <a:ext cx="1620765" cy="1167352"/>
            </a:xfrm>
            <a:prstGeom prst="rect">
              <a:avLst/>
            </a:prstGeom>
            <a:solidFill>
              <a:schemeClr val="bg1">
                <a:lumMod val="95000"/>
              </a:schemeClr>
            </a:solidFill>
            <a:ln w="9525" cap="flat" cmpd="sng" algn="ctr">
              <a:solidFill>
                <a:srgbClr val="EC008C"/>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05" name="TextBox 9">
              <a:extLst>
                <a:ext uri="{FF2B5EF4-FFF2-40B4-BE49-F238E27FC236}">
                  <a16:creationId xmlns:a16="http://schemas.microsoft.com/office/drawing/2014/main" id="{432D3067-9333-6D47-9B89-EB97F80EA046}"/>
                </a:ext>
              </a:extLst>
            </p:cNvPr>
            <p:cNvSpPr txBox="1">
              <a:spLocks noChangeArrowheads="1"/>
            </p:cNvSpPr>
            <p:nvPr/>
          </p:nvSpPr>
          <p:spPr bwMode="auto">
            <a:xfrm>
              <a:off x="4733203" y="838559"/>
              <a:ext cx="1514301"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buFont typeface="Wingdings" pitchFamily="2" charset="2"/>
                <a:buNone/>
                <a:defRPr/>
              </a:pPr>
              <a:r>
                <a:rPr lang="en-IE" sz="700" b="0" dirty="0">
                  <a:solidFill>
                    <a:srgbClr val="000000"/>
                  </a:solidFill>
                  <a:latin typeface="Calibri Light" panose="020F0302020204030204" pitchFamily="34" charset="0"/>
                  <a:cs typeface="Calibri Light" panose="020F0302020204030204" pitchFamily="34" charset="0"/>
                </a:rPr>
                <a:t>- </a:t>
              </a:r>
              <a:r>
                <a:rPr lang="en-IE" altLang="en-US" sz="700" b="0" dirty="0">
                  <a:solidFill>
                    <a:srgbClr val="000000"/>
                  </a:solidFill>
                  <a:latin typeface="Calibri Light" panose="020F0302020204030204" pitchFamily="34" charset="0"/>
                  <a:cs typeface="Calibri Light" panose="020F0302020204030204" pitchFamily="34" charset="0"/>
                </a:rPr>
                <a:t>Organise a</a:t>
              </a:r>
              <a:r>
                <a:rPr lang="en-IE" sz="700" b="0" dirty="0">
                  <a:solidFill>
                    <a:srgbClr val="000000"/>
                  </a:solidFill>
                  <a:latin typeface="Calibri Light" panose="020F0302020204030204" pitchFamily="34" charset="0"/>
                  <a:cs typeface="Calibri Light" panose="020F0302020204030204" pitchFamily="34" charset="0"/>
                </a:rPr>
                <a:t> Kick-off Meeting</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Coordinate project execution</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Conduct Meetings</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Assure Quality</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Create Project reports</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Distribute information</a:t>
              </a:r>
            </a:p>
            <a:p>
              <a:pPr marL="0" indent="0" eaLnBrk="1" hangingPunct="1">
                <a:defRPr/>
              </a:pPr>
              <a:r>
                <a:rPr lang="en-IE" sz="700" b="0" dirty="0">
                  <a:solidFill>
                    <a:srgbClr val="000000"/>
                  </a:solidFill>
                  <a:latin typeface="Calibri Light" panose="020F0302020204030204" pitchFamily="34" charset="0"/>
                  <a:cs typeface="Calibri Light" panose="020F0302020204030204" pitchFamily="34" charset="0"/>
                </a:rPr>
                <a:t>- Ensure deliverables acceptance</a:t>
              </a:r>
            </a:p>
          </p:txBody>
        </p:sp>
        <p:grpSp>
          <p:nvGrpSpPr>
            <p:cNvPr id="6" name="Group 5" descr="Executing">
              <a:extLst>
                <a:ext uri="{FF2B5EF4-FFF2-40B4-BE49-F238E27FC236}">
                  <a16:creationId xmlns:a16="http://schemas.microsoft.com/office/drawing/2014/main" id="{F5EDA042-EFA9-50F7-EDE4-392B0D3B232F}"/>
                </a:ext>
              </a:extLst>
            </p:cNvPr>
            <p:cNvGrpSpPr/>
            <p:nvPr/>
          </p:nvGrpSpPr>
          <p:grpSpPr>
            <a:xfrm>
              <a:off x="4745728" y="615609"/>
              <a:ext cx="1514302" cy="276999"/>
              <a:chOff x="4745728" y="615609"/>
              <a:chExt cx="1514302" cy="276999"/>
            </a:xfrm>
          </p:grpSpPr>
          <p:pic>
            <p:nvPicPr>
              <p:cNvPr id="133" name="Picture 31">
                <a:extLst>
                  <a:ext uri="{FF2B5EF4-FFF2-40B4-BE49-F238E27FC236}">
                    <a16:creationId xmlns:a16="http://schemas.microsoft.com/office/drawing/2014/main" id="{E8B27AF6-073C-2949-A1EC-DAD3946E161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4517" y="625629"/>
                <a:ext cx="1495513" cy="23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TextBox 62">
                <a:extLst>
                  <a:ext uri="{FF2B5EF4-FFF2-40B4-BE49-F238E27FC236}">
                    <a16:creationId xmlns:a16="http://schemas.microsoft.com/office/drawing/2014/main" id="{BBF0FEE3-A8A1-EE47-B3F0-6AD90E550059}"/>
                  </a:ext>
                </a:extLst>
              </p:cNvPr>
              <p:cNvSpPr txBox="1">
                <a:spLocks noChangeArrowheads="1"/>
              </p:cNvSpPr>
              <p:nvPr/>
            </p:nvSpPr>
            <p:spPr bwMode="auto">
              <a:xfrm>
                <a:off x="4745728" y="615609"/>
                <a:ext cx="14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solidFill>
                      <a:srgbClr val="FFFFFF"/>
                    </a:solidFill>
                    <a:latin typeface="Calibri Light" panose="020F0302020204030204" pitchFamily="34" charset="0"/>
                    <a:cs typeface="Calibri Light" panose="020F0302020204030204" pitchFamily="34" charset="0"/>
                  </a:rPr>
                  <a:t>Executing</a:t>
                </a:r>
                <a:endParaRPr lang="en-GB" altLang="en-US" sz="1200" dirty="0">
                  <a:solidFill>
                    <a:srgbClr val="FFFFFF"/>
                  </a:solidFill>
                  <a:latin typeface="Calibri Light" panose="020F0302020204030204" pitchFamily="34" charset="0"/>
                  <a:cs typeface="Calibri Light" panose="020F0302020204030204" pitchFamily="34" charset="0"/>
                </a:endParaRPr>
              </a:p>
            </p:txBody>
          </p:sp>
        </p:grpSp>
      </p:grpSp>
      <p:grpSp>
        <p:nvGrpSpPr>
          <p:cNvPr id="17" name="Group 16" descr="Executing Phase Artefacts:&#10;  &#10;Executing Kick-Off/MoM&#10;Meeting Agendas/MoMs&#10;Project Progress Report&#10;Project Status Reports &#10;Quality Review Report&#10;Change Requests&#10;Deliverables Acceptance Note">
            <a:extLst>
              <a:ext uri="{FF2B5EF4-FFF2-40B4-BE49-F238E27FC236}">
                <a16:creationId xmlns:a16="http://schemas.microsoft.com/office/drawing/2014/main" id="{12C973B0-FE52-9AA9-A7CB-990E9A55588E}"/>
              </a:ext>
            </a:extLst>
          </p:cNvPr>
          <p:cNvGrpSpPr/>
          <p:nvPr/>
        </p:nvGrpSpPr>
        <p:grpSpPr>
          <a:xfrm>
            <a:off x="5580568" y="1796786"/>
            <a:ext cx="1620765" cy="1808643"/>
            <a:chOff x="4683102" y="1762920"/>
            <a:chExt cx="1620765" cy="1808643"/>
          </a:xfrm>
        </p:grpSpPr>
        <p:sp>
          <p:nvSpPr>
            <p:cNvPr id="95" name="Rectangle 5">
              <a:extLst>
                <a:ext uri="{FF2B5EF4-FFF2-40B4-BE49-F238E27FC236}">
                  <a16:creationId xmlns:a16="http://schemas.microsoft.com/office/drawing/2014/main" id="{7D80A788-1A79-B644-A8FB-24D8A8DA5050}"/>
                </a:ext>
              </a:extLst>
            </p:cNvPr>
            <p:cNvSpPr/>
            <p:nvPr/>
          </p:nvSpPr>
          <p:spPr bwMode="auto">
            <a:xfrm>
              <a:off x="4683102" y="1844334"/>
              <a:ext cx="1620765" cy="1727229"/>
            </a:xfrm>
            <a:prstGeom prst="rect">
              <a:avLst/>
            </a:prstGeom>
            <a:solidFill>
              <a:schemeClr val="bg1">
                <a:lumMod val="95000"/>
              </a:schemeClr>
            </a:solidFill>
            <a:ln w="9525" cap="flat" cmpd="sng" algn="ctr">
              <a:solidFill>
                <a:srgbClr val="FF6600"/>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10" name="TextBox 9">
              <a:extLst>
                <a:ext uri="{FF2B5EF4-FFF2-40B4-BE49-F238E27FC236}">
                  <a16:creationId xmlns:a16="http://schemas.microsoft.com/office/drawing/2014/main" id="{E5DDB40D-F45A-734A-A186-55E195981A62}"/>
                </a:ext>
              </a:extLst>
            </p:cNvPr>
            <p:cNvSpPr txBox="1">
              <a:spLocks noChangeArrowheads="1"/>
            </p:cNvSpPr>
            <p:nvPr/>
          </p:nvSpPr>
          <p:spPr bwMode="auto">
            <a:xfrm>
              <a:off x="4827143" y="1762920"/>
              <a:ext cx="143288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Executing Kick-Off/MoM</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Meeting Agendas/</a:t>
              </a:r>
              <a:r>
                <a:rPr lang="en-GB" altLang="en-US" sz="700" b="0" dirty="0" err="1">
                  <a:solidFill>
                    <a:srgbClr val="000000"/>
                  </a:solidFill>
                  <a:latin typeface="Calibri Light" panose="020F0302020204030204" pitchFamily="34" charset="0"/>
                  <a:cs typeface="Calibri Light" panose="020F0302020204030204" pitchFamily="34" charset="0"/>
                </a:rPr>
                <a:t>MoMs</a:t>
              </a:r>
              <a:endParaRPr lang="en-GB" altLang="en-US" sz="700" b="0" dirty="0">
                <a:solidFill>
                  <a:srgbClr val="000000"/>
                </a:solidFill>
                <a:latin typeface="Calibri Light" panose="020F0302020204030204" pitchFamily="34" charset="0"/>
                <a:cs typeface="Calibri Light" panose="020F0302020204030204" pitchFamily="34" charset="0"/>
              </a:endParaRP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Project Progress Report</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Project Status Reports </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Quality Review Report</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Change Requests</a:t>
              </a:r>
            </a:p>
            <a:p>
              <a:pPr eaLnBrk="1" hangingPunct="1">
                <a:lnSpc>
                  <a:spcPct val="15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Deliverables</a:t>
              </a:r>
              <a:r>
                <a:rPr lang="fr-BE" altLang="en-US" sz="700" b="0" dirty="0">
                  <a:solidFill>
                    <a:srgbClr val="000000"/>
                  </a:solidFill>
                  <a:latin typeface="Calibri Light" panose="020F0302020204030204" pitchFamily="34" charset="0"/>
                  <a:cs typeface="Calibri Light" panose="020F0302020204030204" pitchFamily="34" charset="0"/>
                </a:rPr>
                <a:t> </a:t>
              </a:r>
              <a:r>
                <a:rPr lang="en-GB" altLang="en-US" sz="700" b="0" dirty="0">
                  <a:solidFill>
                    <a:srgbClr val="000000"/>
                  </a:solidFill>
                  <a:latin typeface="Calibri Light" panose="020F0302020204030204" pitchFamily="34" charset="0"/>
                  <a:cs typeface="Calibri Light" panose="020F0302020204030204" pitchFamily="34" charset="0"/>
                </a:rPr>
                <a:t>Acceptance</a:t>
              </a:r>
              <a:r>
                <a:rPr lang="fr-BE" altLang="en-US" sz="700" b="0" dirty="0">
                  <a:solidFill>
                    <a:srgbClr val="000000"/>
                  </a:solidFill>
                  <a:latin typeface="Calibri Light" panose="020F0302020204030204" pitchFamily="34" charset="0"/>
                  <a:cs typeface="Calibri Light" panose="020F0302020204030204" pitchFamily="34" charset="0"/>
                </a:rPr>
                <a:t> Note</a:t>
              </a:r>
            </a:p>
          </p:txBody>
        </p:sp>
        <p:sp>
          <p:nvSpPr>
            <p:cNvPr id="112" name="Rectangle 27">
              <a:extLst>
                <a:ext uri="{FF2B5EF4-FFF2-40B4-BE49-F238E27FC236}">
                  <a16:creationId xmlns:a16="http://schemas.microsoft.com/office/drawing/2014/main" id="{6A10E94B-9C12-684B-93A1-0069AFE85DE8}"/>
                </a:ext>
                <a:ext uri="{C183D7F6-B498-43B3-948B-1728B52AA6E4}">
                  <adec:decorative xmlns:adec="http://schemas.microsoft.com/office/drawing/2017/decorative" val="1"/>
                </a:ext>
              </a:extLst>
            </p:cNvPr>
            <p:cNvSpPr>
              <a:spLocks noChangeArrowheads="1"/>
            </p:cNvSpPr>
            <p:nvPr/>
          </p:nvSpPr>
          <p:spPr bwMode="auto">
            <a:xfrm>
              <a:off x="4762012" y="1954556"/>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13" name="Rectangle 28">
              <a:extLst>
                <a:ext uri="{FF2B5EF4-FFF2-40B4-BE49-F238E27FC236}">
                  <a16:creationId xmlns:a16="http://schemas.microsoft.com/office/drawing/2014/main" id="{4D364A7A-B30C-E14A-8890-0FB7E8FF9AE2}"/>
                </a:ext>
                <a:ext uri="{C183D7F6-B498-43B3-948B-1728B52AA6E4}">
                  <adec:decorative xmlns:adec="http://schemas.microsoft.com/office/drawing/2017/decorative" val="1"/>
                </a:ext>
              </a:extLst>
            </p:cNvPr>
            <p:cNvSpPr>
              <a:spLocks noChangeArrowheads="1"/>
            </p:cNvSpPr>
            <p:nvPr/>
          </p:nvSpPr>
          <p:spPr bwMode="auto">
            <a:xfrm>
              <a:off x="4762012" y="2113626"/>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39" name="Rectangle 28">
              <a:extLst>
                <a:ext uri="{FF2B5EF4-FFF2-40B4-BE49-F238E27FC236}">
                  <a16:creationId xmlns:a16="http://schemas.microsoft.com/office/drawing/2014/main" id="{E28384D0-C91D-AE40-9257-0D51F59B1DB3}"/>
                </a:ext>
                <a:ext uri="{C183D7F6-B498-43B3-948B-1728B52AA6E4}">
                  <adec:decorative xmlns:adec="http://schemas.microsoft.com/office/drawing/2017/decorative" val="1"/>
                </a:ext>
              </a:extLst>
            </p:cNvPr>
            <p:cNvSpPr>
              <a:spLocks noChangeArrowheads="1"/>
            </p:cNvSpPr>
            <p:nvPr/>
          </p:nvSpPr>
          <p:spPr bwMode="auto">
            <a:xfrm>
              <a:off x="4762012" y="2271444"/>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8" name="Rectangle 41">
              <a:extLst>
                <a:ext uri="{FF2B5EF4-FFF2-40B4-BE49-F238E27FC236}">
                  <a16:creationId xmlns:a16="http://schemas.microsoft.com/office/drawing/2014/main" id="{3A572CF7-6217-8847-BEE0-8D093B3AC2AD}"/>
                </a:ext>
                <a:ext uri="{C183D7F6-B498-43B3-948B-1728B52AA6E4}">
                  <adec:decorative xmlns:adec="http://schemas.microsoft.com/office/drawing/2017/decorative" val="1"/>
                </a:ext>
              </a:extLst>
            </p:cNvPr>
            <p:cNvSpPr>
              <a:spLocks noChangeArrowheads="1"/>
            </p:cNvSpPr>
            <p:nvPr/>
          </p:nvSpPr>
          <p:spPr bwMode="auto">
            <a:xfrm>
              <a:off x="4762012" y="2430515"/>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9" name="Rectangle 42">
              <a:extLst>
                <a:ext uri="{FF2B5EF4-FFF2-40B4-BE49-F238E27FC236}">
                  <a16:creationId xmlns:a16="http://schemas.microsoft.com/office/drawing/2014/main" id="{C6A449B0-6FCF-DE4F-B43E-9F7BAA748D51}"/>
                </a:ext>
                <a:ext uri="{C183D7F6-B498-43B3-948B-1728B52AA6E4}">
                  <adec:decorative xmlns:adec="http://schemas.microsoft.com/office/drawing/2017/decorative" val="1"/>
                </a:ext>
              </a:extLst>
            </p:cNvPr>
            <p:cNvSpPr>
              <a:spLocks noChangeArrowheads="1"/>
            </p:cNvSpPr>
            <p:nvPr/>
          </p:nvSpPr>
          <p:spPr bwMode="auto">
            <a:xfrm>
              <a:off x="4762012" y="2589585"/>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60" name="Rectangle 43">
              <a:extLst>
                <a:ext uri="{FF2B5EF4-FFF2-40B4-BE49-F238E27FC236}">
                  <a16:creationId xmlns:a16="http://schemas.microsoft.com/office/drawing/2014/main" id="{CF0F0232-E873-2540-ABF1-ED9FEB32F6CB}"/>
                </a:ext>
                <a:ext uri="{C183D7F6-B498-43B3-948B-1728B52AA6E4}">
                  <adec:decorative xmlns:adec="http://schemas.microsoft.com/office/drawing/2017/decorative" val="1"/>
                </a:ext>
              </a:extLst>
            </p:cNvPr>
            <p:cNvSpPr>
              <a:spLocks noChangeArrowheads="1"/>
            </p:cNvSpPr>
            <p:nvPr/>
          </p:nvSpPr>
          <p:spPr bwMode="auto">
            <a:xfrm>
              <a:off x="4762012" y="2747403"/>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61" name="Rectangle 74">
              <a:extLst>
                <a:ext uri="{FF2B5EF4-FFF2-40B4-BE49-F238E27FC236}">
                  <a16:creationId xmlns:a16="http://schemas.microsoft.com/office/drawing/2014/main" id="{1BBD0D82-FD31-DC41-88C3-CC1DACFEAF4A}"/>
                </a:ext>
                <a:ext uri="{C183D7F6-B498-43B3-948B-1728B52AA6E4}">
                  <adec:decorative xmlns:adec="http://schemas.microsoft.com/office/drawing/2017/decorative" val="1"/>
                </a:ext>
              </a:extLst>
            </p:cNvPr>
            <p:cNvSpPr>
              <a:spLocks noChangeArrowheads="1"/>
            </p:cNvSpPr>
            <p:nvPr/>
          </p:nvSpPr>
          <p:spPr bwMode="auto">
            <a:xfrm>
              <a:off x="4762012" y="2906474"/>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grpSp>
      <p:sp>
        <p:nvSpPr>
          <p:cNvPr id="149" name="Text Box 78">
            <a:extLst>
              <a:ext uri="{FF2B5EF4-FFF2-40B4-BE49-F238E27FC236}">
                <a16:creationId xmlns:a16="http://schemas.microsoft.com/office/drawing/2014/main" id="{5814A4CD-9CBC-AA4B-B525-6B18846F9ACB}"/>
              </a:ext>
            </a:extLst>
          </p:cNvPr>
          <p:cNvSpPr txBox="1">
            <a:spLocks noChangeArrowheads="1"/>
          </p:cNvSpPr>
          <p:nvPr/>
        </p:nvSpPr>
        <p:spPr bwMode="auto">
          <a:xfrm>
            <a:off x="6235638" y="3587894"/>
            <a:ext cx="958179" cy="20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700" b="0" dirty="0">
                <a:solidFill>
                  <a:srgbClr val="000000"/>
                </a:solidFill>
                <a:latin typeface="Calibri Light" panose="020F0302020204030204" pitchFamily="34" charset="0"/>
                <a:cs typeface="Calibri Light" panose="020F0302020204030204" pitchFamily="34" charset="0"/>
              </a:rPr>
              <a:t>Ready for Closing</a:t>
            </a:r>
          </a:p>
        </p:txBody>
      </p:sp>
      <p:grpSp>
        <p:nvGrpSpPr>
          <p:cNvPr id="19" name="Group 18" descr="Closing Phase Activities: &#10;- Organise a Project-End Review Meeting&#10;- Capture lessons learned and post-project recommendations&#10;-  Get final project acceptance &#10;-  Release project resources &#10;-  Archive project information">
            <a:extLst>
              <a:ext uri="{FF2B5EF4-FFF2-40B4-BE49-F238E27FC236}">
                <a16:creationId xmlns:a16="http://schemas.microsoft.com/office/drawing/2014/main" id="{0F52CA00-36A3-3972-EE29-032E1796D258}"/>
              </a:ext>
            </a:extLst>
          </p:cNvPr>
          <p:cNvGrpSpPr/>
          <p:nvPr/>
        </p:nvGrpSpPr>
        <p:grpSpPr>
          <a:xfrm>
            <a:off x="7266465" y="623172"/>
            <a:ext cx="1639554" cy="1167352"/>
            <a:chOff x="6368999" y="589306"/>
            <a:chExt cx="1639554" cy="1167352"/>
          </a:xfrm>
        </p:grpSpPr>
        <p:sp>
          <p:nvSpPr>
            <p:cNvPr id="94" name="Rectangle 4">
              <a:extLst>
                <a:ext uri="{FF2B5EF4-FFF2-40B4-BE49-F238E27FC236}">
                  <a16:creationId xmlns:a16="http://schemas.microsoft.com/office/drawing/2014/main" id="{FB6352A8-12E6-7F4B-AE04-D05180B141B6}"/>
                </a:ext>
              </a:extLst>
            </p:cNvPr>
            <p:cNvSpPr/>
            <p:nvPr/>
          </p:nvSpPr>
          <p:spPr bwMode="auto">
            <a:xfrm>
              <a:off x="6368999" y="589306"/>
              <a:ext cx="1639554" cy="1167352"/>
            </a:xfrm>
            <a:prstGeom prst="rect">
              <a:avLst/>
            </a:prstGeom>
            <a:solidFill>
              <a:schemeClr val="bg1">
                <a:lumMod val="95000"/>
              </a:schemeClr>
            </a:solidFill>
            <a:ln w="9525" cap="flat" cmpd="sng" algn="ctr">
              <a:solidFill>
                <a:srgbClr val="B2D235"/>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06" name="TextBox 16">
              <a:extLst>
                <a:ext uri="{FF2B5EF4-FFF2-40B4-BE49-F238E27FC236}">
                  <a16:creationId xmlns:a16="http://schemas.microsoft.com/office/drawing/2014/main" id="{AEF8283A-439C-AF4A-8892-536B97824BB8}"/>
                </a:ext>
              </a:extLst>
            </p:cNvPr>
            <p:cNvSpPr txBox="1">
              <a:spLocks noChangeArrowheads="1"/>
            </p:cNvSpPr>
            <p:nvPr/>
          </p:nvSpPr>
          <p:spPr bwMode="auto">
            <a:xfrm>
              <a:off x="6417848" y="838559"/>
              <a:ext cx="159070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marL="87313" indent="-87313"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Organise a Project-End Review Meeting</a:t>
              </a:r>
            </a:p>
            <a:p>
              <a:pPr marL="85725" indent="-85725"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Capture lessons learned and post-project recommendations</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Get final project acceptance </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Release project resources </a:t>
              </a:r>
            </a:p>
            <a:p>
              <a:pPr eaLnBrk="1" hangingPunct="1">
                <a:buFont typeface="Wingdings" pitchFamily="2" charset="2"/>
                <a:buNone/>
                <a:defRPr/>
              </a:pPr>
              <a:r>
                <a:rPr lang="en-GB" altLang="en-US" sz="700" b="0" dirty="0">
                  <a:solidFill>
                    <a:srgbClr val="000000"/>
                  </a:solidFill>
                  <a:latin typeface="Calibri Light" panose="020F0302020204030204" pitchFamily="34" charset="0"/>
                  <a:cs typeface="Calibri Light" panose="020F0302020204030204" pitchFamily="34" charset="0"/>
                </a:rPr>
                <a:t>-  Archive project information</a:t>
              </a:r>
            </a:p>
          </p:txBody>
        </p:sp>
        <p:grpSp>
          <p:nvGrpSpPr>
            <p:cNvPr id="7" name="Group 6" descr="Closing">
              <a:extLst>
                <a:ext uri="{FF2B5EF4-FFF2-40B4-BE49-F238E27FC236}">
                  <a16:creationId xmlns:a16="http://schemas.microsoft.com/office/drawing/2014/main" id="{FB25773F-16E7-144C-5BCF-E75FE5CE4F9B}"/>
                </a:ext>
              </a:extLst>
            </p:cNvPr>
            <p:cNvGrpSpPr/>
            <p:nvPr/>
          </p:nvGrpSpPr>
          <p:grpSpPr>
            <a:xfrm>
              <a:off x="6486736" y="610599"/>
              <a:ext cx="1496766" cy="276999"/>
              <a:chOff x="6486736" y="610599"/>
              <a:chExt cx="1496766" cy="276999"/>
            </a:xfrm>
          </p:grpSpPr>
          <p:pic>
            <p:nvPicPr>
              <p:cNvPr id="137" name="Picture 32">
                <a:extLst>
                  <a:ext uri="{FF2B5EF4-FFF2-40B4-BE49-F238E27FC236}">
                    <a16:creationId xmlns:a16="http://schemas.microsoft.com/office/drawing/2014/main" id="{993901EA-9926-FF46-A5DF-270320B8669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87989" y="628134"/>
                <a:ext cx="1495513" cy="24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TextBox 63">
                <a:extLst>
                  <a:ext uri="{FF2B5EF4-FFF2-40B4-BE49-F238E27FC236}">
                    <a16:creationId xmlns:a16="http://schemas.microsoft.com/office/drawing/2014/main" id="{C177834B-AAB1-C849-88C0-38260E9BFD03}"/>
                  </a:ext>
                </a:extLst>
              </p:cNvPr>
              <p:cNvSpPr txBox="1">
                <a:spLocks noChangeArrowheads="1"/>
              </p:cNvSpPr>
              <p:nvPr/>
            </p:nvSpPr>
            <p:spPr bwMode="auto">
              <a:xfrm>
                <a:off x="6486736" y="610599"/>
                <a:ext cx="13928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solidFill>
                      <a:srgbClr val="FFFFFF"/>
                    </a:solidFill>
                    <a:latin typeface="Calibri Light" panose="020F0302020204030204" pitchFamily="34" charset="0"/>
                    <a:cs typeface="Calibri Light" panose="020F0302020204030204" pitchFamily="34" charset="0"/>
                  </a:rPr>
                  <a:t>Closing</a:t>
                </a:r>
                <a:endParaRPr lang="en-GB" altLang="en-US" sz="1200" dirty="0">
                  <a:solidFill>
                    <a:srgbClr val="FFFFFF"/>
                  </a:solidFill>
                  <a:latin typeface="Calibri Light" panose="020F0302020204030204" pitchFamily="34" charset="0"/>
                  <a:cs typeface="Calibri Light" panose="020F0302020204030204" pitchFamily="34" charset="0"/>
                </a:endParaRPr>
              </a:p>
            </p:txBody>
          </p:sp>
        </p:grpSp>
      </p:grpSp>
      <p:grpSp>
        <p:nvGrpSpPr>
          <p:cNvPr id="20" name="Group 19" descr="Closing Phase Artefacts:&#10;   Project-End Review Agenda/ MoM&#10;   Project-End Report &#10;   - Lessons Learned &#10;   - Best Practices&#10;   - Post Project Recommendations&#10;    Project Acceptance Note">
            <a:extLst>
              <a:ext uri="{FF2B5EF4-FFF2-40B4-BE49-F238E27FC236}">
                <a16:creationId xmlns:a16="http://schemas.microsoft.com/office/drawing/2014/main" id="{011FCA92-BD73-856C-1E24-4C85572E4DE8}"/>
              </a:ext>
            </a:extLst>
          </p:cNvPr>
          <p:cNvGrpSpPr/>
          <p:nvPr/>
        </p:nvGrpSpPr>
        <p:grpSpPr>
          <a:xfrm>
            <a:off x="7266465" y="1790524"/>
            <a:ext cx="1749775" cy="1808643"/>
            <a:chOff x="6368999" y="1756658"/>
            <a:chExt cx="1749775" cy="1808643"/>
          </a:xfrm>
        </p:grpSpPr>
        <p:sp>
          <p:nvSpPr>
            <p:cNvPr id="102" name="Rectangle 12">
              <a:extLst>
                <a:ext uri="{FF2B5EF4-FFF2-40B4-BE49-F238E27FC236}">
                  <a16:creationId xmlns:a16="http://schemas.microsoft.com/office/drawing/2014/main" id="{5C07D70E-EE4E-3547-88C2-F6F0DD61777B}"/>
                </a:ext>
              </a:extLst>
            </p:cNvPr>
            <p:cNvSpPr/>
            <p:nvPr/>
          </p:nvSpPr>
          <p:spPr bwMode="auto">
            <a:xfrm>
              <a:off x="6368999" y="1838071"/>
              <a:ext cx="1639554" cy="1727230"/>
            </a:xfrm>
            <a:prstGeom prst="rect">
              <a:avLst/>
            </a:prstGeom>
            <a:solidFill>
              <a:schemeClr val="bg1">
                <a:lumMod val="95000"/>
              </a:schemeClr>
            </a:solidFill>
            <a:ln w="9525" cap="flat" cmpd="sng" algn="ctr">
              <a:solidFill>
                <a:srgbClr val="B2D235"/>
              </a:solidFill>
              <a:prstDash val="solid"/>
              <a:round/>
              <a:headEnd type="none" w="med" len="med"/>
              <a:tailEnd type="none" w="med" len="med"/>
            </a:ln>
            <a:effectLst/>
          </p:spPr>
          <p:txBody>
            <a:bodyPr/>
            <a:lstStyle/>
            <a:p>
              <a:pPr algn="ctr">
                <a:defRPr/>
              </a:pPr>
              <a:endParaRPr lang="en-GB" sz="1200" dirty="0">
                <a:solidFill>
                  <a:srgbClr val="000000"/>
                </a:solidFill>
                <a:latin typeface="Calibri Light" panose="020F0302020204030204" pitchFamily="34" charset="0"/>
                <a:cs typeface="Calibri Light" panose="020F0302020204030204" pitchFamily="34" charset="0"/>
              </a:endParaRPr>
            </a:p>
          </p:txBody>
        </p:sp>
        <p:sp>
          <p:nvSpPr>
            <p:cNvPr id="111" name="TextBox 16">
              <a:extLst>
                <a:ext uri="{FF2B5EF4-FFF2-40B4-BE49-F238E27FC236}">
                  <a16:creationId xmlns:a16="http://schemas.microsoft.com/office/drawing/2014/main" id="{1FAA4C83-D276-1F42-8426-F24741EC863B}"/>
                </a:ext>
              </a:extLst>
            </p:cNvPr>
            <p:cNvSpPr txBox="1">
              <a:spLocks noChangeArrowheads="1"/>
            </p:cNvSpPr>
            <p:nvPr/>
          </p:nvSpPr>
          <p:spPr bwMode="auto">
            <a:xfrm>
              <a:off x="6432878" y="1756658"/>
              <a:ext cx="1685896"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Project-End Review Agenda/ MoM</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Project-End Report </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 Lessons Learned </a:t>
              </a:r>
            </a:p>
            <a:p>
              <a:pPr eaLnBrk="1" hangingPunct="1">
                <a:lnSpc>
                  <a:spcPct val="150000"/>
                </a:lnSpc>
                <a:spcBef>
                  <a:spcPct val="0"/>
                </a:spcBef>
                <a:buFont typeface="Wingdings" pitchFamily="2" charset="2"/>
                <a:buNone/>
              </a:pPr>
              <a:r>
                <a:rPr lang="en-GB" altLang="en-US" sz="700" b="0" dirty="0">
                  <a:solidFill>
                    <a:srgbClr val="000000"/>
                  </a:solidFill>
                  <a:latin typeface="Calibri Light" panose="020F0302020204030204" pitchFamily="34" charset="0"/>
                  <a:cs typeface="Calibri Light" panose="020F0302020204030204" pitchFamily="34" charset="0"/>
                </a:rPr>
                <a:t>   - Best Practices</a:t>
              </a:r>
            </a:p>
            <a:p>
              <a:pPr eaLnBrk="1" hangingPunct="1">
                <a:lnSpc>
                  <a:spcPct val="150000"/>
                </a:lnSpc>
                <a:spcBef>
                  <a:spcPct val="0"/>
                </a:spcBef>
                <a:buFont typeface="Wingdings" pitchFamily="2" charset="2"/>
                <a:buNone/>
              </a:pPr>
              <a:r>
                <a:rPr lang="fr-BE" altLang="en-US" sz="700" b="0" dirty="0">
                  <a:solidFill>
                    <a:srgbClr val="000000"/>
                  </a:solidFill>
                  <a:latin typeface="Calibri Light" panose="020F0302020204030204" pitchFamily="34" charset="0"/>
                  <a:cs typeface="Calibri Light" panose="020F0302020204030204" pitchFamily="34" charset="0"/>
                </a:rPr>
                <a:t>   - Post Project </a:t>
              </a:r>
              <a:r>
                <a:rPr lang="en-GB" altLang="en-US" sz="700" b="0" dirty="0">
                  <a:solidFill>
                    <a:srgbClr val="000000"/>
                  </a:solidFill>
                  <a:latin typeface="Calibri Light" panose="020F0302020204030204" pitchFamily="34" charset="0"/>
                  <a:cs typeface="Calibri Light" panose="020F0302020204030204" pitchFamily="34" charset="0"/>
                </a:rPr>
                <a:t>Recommendations</a:t>
              </a:r>
            </a:p>
            <a:p>
              <a:pPr eaLnBrk="1" hangingPunct="1">
                <a:lnSpc>
                  <a:spcPct val="150000"/>
                </a:lnSpc>
                <a:spcBef>
                  <a:spcPct val="0"/>
                </a:spcBef>
                <a:buFont typeface="Wingdings" pitchFamily="2" charset="2"/>
                <a:buNone/>
              </a:pPr>
              <a:r>
                <a:rPr lang="fr-BE" altLang="en-US" sz="700" b="0" dirty="0">
                  <a:solidFill>
                    <a:srgbClr val="000000"/>
                  </a:solidFill>
                  <a:latin typeface="Calibri Light" panose="020F0302020204030204" pitchFamily="34" charset="0"/>
                  <a:cs typeface="Calibri Light" panose="020F0302020204030204" pitchFamily="34" charset="0"/>
                </a:rPr>
                <a:t>    Project </a:t>
              </a:r>
              <a:r>
                <a:rPr lang="en-GB" altLang="en-US" sz="700" b="0" dirty="0">
                  <a:solidFill>
                    <a:srgbClr val="000000"/>
                  </a:solidFill>
                  <a:latin typeface="Calibri Light" panose="020F0302020204030204" pitchFamily="34" charset="0"/>
                  <a:cs typeface="Calibri Light" panose="020F0302020204030204" pitchFamily="34" charset="0"/>
                </a:rPr>
                <a:t>Acceptance Note</a:t>
              </a:r>
            </a:p>
          </p:txBody>
        </p:sp>
        <p:sp>
          <p:nvSpPr>
            <p:cNvPr id="117" name="Rectangle 65">
              <a:extLst>
                <a:ext uri="{FF2B5EF4-FFF2-40B4-BE49-F238E27FC236}">
                  <a16:creationId xmlns:a16="http://schemas.microsoft.com/office/drawing/2014/main" id="{94A11B3E-CCB0-5040-9672-A8177DA19661}"/>
                </a:ext>
                <a:ext uri="{C183D7F6-B498-43B3-948B-1728B52AA6E4}">
                  <adec:decorative xmlns:adec="http://schemas.microsoft.com/office/drawing/2017/decorative" val="1"/>
                </a:ext>
              </a:extLst>
            </p:cNvPr>
            <p:cNvSpPr>
              <a:spLocks noChangeArrowheads="1"/>
            </p:cNvSpPr>
            <p:nvPr/>
          </p:nvSpPr>
          <p:spPr bwMode="auto">
            <a:xfrm>
              <a:off x="6447908" y="1940778"/>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18" name="Rectangle 66">
              <a:extLst>
                <a:ext uri="{FF2B5EF4-FFF2-40B4-BE49-F238E27FC236}">
                  <a16:creationId xmlns:a16="http://schemas.microsoft.com/office/drawing/2014/main" id="{DA48D349-40B6-3549-BBD9-1EA9E6378753}"/>
                </a:ext>
                <a:ext uri="{C183D7F6-B498-43B3-948B-1728B52AA6E4}">
                  <adec:decorative xmlns:adec="http://schemas.microsoft.com/office/drawing/2017/decorative" val="1"/>
                </a:ext>
              </a:extLst>
            </p:cNvPr>
            <p:cNvSpPr>
              <a:spLocks noChangeArrowheads="1"/>
            </p:cNvSpPr>
            <p:nvPr/>
          </p:nvSpPr>
          <p:spPr bwMode="auto">
            <a:xfrm>
              <a:off x="6447908" y="2114879"/>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40" name="Rectangle 66">
              <a:extLst>
                <a:ext uri="{FF2B5EF4-FFF2-40B4-BE49-F238E27FC236}">
                  <a16:creationId xmlns:a16="http://schemas.microsoft.com/office/drawing/2014/main" id="{B144E72B-40FE-8043-891F-64258AAA5B47}"/>
                </a:ext>
                <a:ext uri="{C183D7F6-B498-43B3-948B-1728B52AA6E4}">
                  <adec:decorative xmlns:adec="http://schemas.microsoft.com/office/drawing/2017/decorative" val="1"/>
                </a:ext>
              </a:extLst>
            </p:cNvPr>
            <p:cNvSpPr>
              <a:spLocks noChangeArrowheads="1"/>
            </p:cNvSpPr>
            <p:nvPr/>
          </p:nvSpPr>
          <p:spPr bwMode="auto">
            <a:xfrm>
              <a:off x="6447908" y="2751161"/>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grpSp>
      <p:grpSp>
        <p:nvGrpSpPr>
          <p:cNvPr id="21" name="Group 20" descr="Monitor &amp; Control">
            <a:extLst>
              <a:ext uri="{FF2B5EF4-FFF2-40B4-BE49-F238E27FC236}">
                <a16:creationId xmlns:a16="http://schemas.microsoft.com/office/drawing/2014/main" id="{B9131A36-FAF0-FEEA-5CDF-74BE26DA53CF}"/>
              </a:ext>
            </a:extLst>
          </p:cNvPr>
          <p:cNvGrpSpPr/>
          <p:nvPr/>
        </p:nvGrpSpPr>
        <p:grpSpPr>
          <a:xfrm>
            <a:off x="2133624" y="3778278"/>
            <a:ext cx="6756111" cy="276999"/>
            <a:chOff x="1236158" y="3744412"/>
            <a:chExt cx="6756111" cy="276999"/>
          </a:xfrm>
        </p:grpSpPr>
        <p:pic>
          <p:nvPicPr>
            <p:cNvPr id="135" name="Picture 33">
              <a:extLst>
                <a:ext uri="{FF2B5EF4-FFF2-40B4-BE49-F238E27FC236}">
                  <a16:creationId xmlns:a16="http://schemas.microsoft.com/office/drawing/2014/main" id="{B0725DF1-DB3E-6449-8E53-09F95A796BC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8804" y="3756937"/>
              <a:ext cx="6683465" cy="24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 Box 132">
              <a:extLst>
                <a:ext uri="{FF2B5EF4-FFF2-40B4-BE49-F238E27FC236}">
                  <a16:creationId xmlns:a16="http://schemas.microsoft.com/office/drawing/2014/main" id="{047EA6BE-9901-2D46-ABF8-1E9BC5B19515}"/>
                </a:ext>
              </a:extLst>
            </p:cNvPr>
            <p:cNvSpPr txBox="1">
              <a:spLocks noChangeArrowheads="1"/>
            </p:cNvSpPr>
            <p:nvPr/>
          </p:nvSpPr>
          <p:spPr bwMode="auto">
            <a:xfrm>
              <a:off x="1236158" y="3744412"/>
              <a:ext cx="6575748" cy="276999"/>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r>
                <a:rPr lang="en-GB" sz="1200" b="0" dirty="0">
                  <a:solidFill>
                    <a:srgbClr val="FFFFFF"/>
                  </a:solidFill>
                  <a:latin typeface="Calibri Light" panose="020F0302020204030204" pitchFamily="34" charset="0"/>
                  <a:cs typeface="Calibri Light" panose="020F0302020204030204" pitchFamily="34" charset="0"/>
                </a:rPr>
                <a:t>   </a:t>
              </a:r>
              <a:r>
                <a:rPr lang="en-GB" sz="1200" dirty="0">
                  <a:solidFill>
                    <a:srgbClr val="FFFFFF"/>
                  </a:solidFill>
                  <a:latin typeface="Calibri Light" panose="020F0302020204030204" pitchFamily="34" charset="0"/>
                  <a:cs typeface="Calibri Light" panose="020F0302020204030204" pitchFamily="34" charset="0"/>
                </a:rPr>
                <a:t>Monitor &amp; Control</a:t>
              </a:r>
            </a:p>
          </p:txBody>
        </p:sp>
      </p:grpSp>
      <p:grpSp>
        <p:nvGrpSpPr>
          <p:cNvPr id="22" name="Group 21" descr="Monitor &amp; Control activities:&#10;- Monitor Project Performance  &#10;- Control Schedule  &#10;- Control Cost  &#10;- Manage Quality &#10;- Manage Requirements &#10;- Manage Project Change   &#10;- Manage Risks&#10;- Manage Issues and Decisions   &#10;- Manage Stakeholders&#10;- Manage Deliverables Acceptance&#10;- Manage Transition&#10;- Manage Business Implementation&#10;- Manage Outsourcing">
            <a:extLst>
              <a:ext uri="{FF2B5EF4-FFF2-40B4-BE49-F238E27FC236}">
                <a16:creationId xmlns:a16="http://schemas.microsoft.com/office/drawing/2014/main" id="{D3EAE6D5-9968-0390-50F6-E17DFC51BDCF}"/>
              </a:ext>
            </a:extLst>
          </p:cNvPr>
          <p:cNvGrpSpPr/>
          <p:nvPr/>
        </p:nvGrpSpPr>
        <p:grpSpPr>
          <a:xfrm>
            <a:off x="2168691" y="4080136"/>
            <a:ext cx="3312928" cy="960685"/>
            <a:chOff x="1271225" y="4046270"/>
            <a:chExt cx="3312928" cy="960685"/>
          </a:xfrm>
        </p:grpSpPr>
        <p:sp>
          <p:nvSpPr>
            <p:cNvPr id="162" name="TextBox 2">
              <a:extLst>
                <a:ext uri="{FF2B5EF4-FFF2-40B4-BE49-F238E27FC236}">
                  <a16:creationId xmlns:a16="http://schemas.microsoft.com/office/drawing/2014/main" id="{F84B613C-FE88-A249-BCBF-7E715225D79E}"/>
                </a:ext>
              </a:extLst>
            </p:cNvPr>
            <p:cNvSpPr txBox="1">
              <a:spLocks noChangeArrowheads="1"/>
            </p:cNvSpPr>
            <p:nvPr/>
          </p:nvSpPr>
          <p:spPr bwMode="auto">
            <a:xfrm>
              <a:off x="1417774" y="4102633"/>
              <a:ext cx="149551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Monitor Project Performance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Control Schedule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Control Cost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Quality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Requirements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Project Change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Risks</a:t>
              </a:r>
            </a:p>
          </p:txBody>
        </p:sp>
        <p:sp>
          <p:nvSpPr>
            <p:cNvPr id="163" name="TextBox 92">
              <a:extLst>
                <a:ext uri="{FF2B5EF4-FFF2-40B4-BE49-F238E27FC236}">
                  <a16:creationId xmlns:a16="http://schemas.microsoft.com/office/drawing/2014/main" id="{99FDB542-A29D-3A44-956D-162F6A97B5C7}"/>
                </a:ext>
              </a:extLst>
            </p:cNvPr>
            <p:cNvSpPr txBox="1">
              <a:spLocks noChangeArrowheads="1"/>
            </p:cNvSpPr>
            <p:nvPr/>
          </p:nvSpPr>
          <p:spPr bwMode="auto">
            <a:xfrm>
              <a:off x="2846904" y="4147724"/>
              <a:ext cx="167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Issues and Decisions   </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Stakeholders</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Deliverables Acceptance</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Transition</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Business Implementation</a:t>
              </a:r>
            </a:p>
            <a:p>
              <a:pPr eaLnBrk="1" hangingPunct="1">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Manage Outsourcing</a:t>
              </a:r>
            </a:p>
          </p:txBody>
        </p:sp>
        <p:sp>
          <p:nvSpPr>
            <p:cNvPr id="164" name="Text Box 77">
              <a:extLst>
                <a:ext uri="{FF2B5EF4-FFF2-40B4-BE49-F238E27FC236}">
                  <a16:creationId xmlns:a16="http://schemas.microsoft.com/office/drawing/2014/main" id="{7FA8700F-1342-AC43-9865-8CC16477A1A1}"/>
                </a:ext>
              </a:extLst>
            </p:cNvPr>
            <p:cNvSpPr txBox="1">
              <a:spLocks noChangeArrowheads="1"/>
            </p:cNvSpPr>
            <p:nvPr/>
          </p:nvSpPr>
          <p:spPr bwMode="auto">
            <a:xfrm rot="16200000">
              <a:off x="1100665" y="4330588"/>
              <a:ext cx="5565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000000"/>
                  </a:solidFill>
                  <a:latin typeface="Calibri Light" panose="020F0302020204030204" pitchFamily="34" charset="0"/>
                  <a:cs typeface="Calibri Light" panose="020F0302020204030204" pitchFamily="34" charset="0"/>
                </a:rPr>
                <a:t>Activities</a:t>
              </a:r>
            </a:p>
          </p:txBody>
        </p:sp>
        <p:sp>
          <p:nvSpPr>
            <p:cNvPr id="171" name="Rectangle 99">
              <a:extLst>
                <a:ext uri="{FF2B5EF4-FFF2-40B4-BE49-F238E27FC236}">
                  <a16:creationId xmlns:a16="http://schemas.microsoft.com/office/drawing/2014/main" id="{CB2D64AA-3E20-3048-A6D3-07730DA60E3C}"/>
                </a:ext>
                <a:ext uri="{C183D7F6-B498-43B3-948B-1728B52AA6E4}">
                  <adec:decorative xmlns:adec="http://schemas.microsoft.com/office/drawing/2017/decorative" val="1"/>
                </a:ext>
              </a:extLst>
            </p:cNvPr>
            <p:cNvSpPr>
              <a:spLocks noChangeArrowheads="1"/>
            </p:cNvSpPr>
            <p:nvPr/>
          </p:nvSpPr>
          <p:spPr bwMode="auto">
            <a:xfrm>
              <a:off x="1301289" y="4046270"/>
              <a:ext cx="3282864" cy="960685"/>
            </a:xfrm>
            <a:prstGeom prst="rect">
              <a:avLst/>
            </a:prstGeom>
            <a:noFill/>
            <a:ln w="9525" algn="ctr">
              <a:solidFill>
                <a:srgbClr val="00AEE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solidFill>
                  <a:srgbClr val="000000"/>
                </a:solidFill>
                <a:latin typeface="Calibri Light" panose="020F0302020204030204" pitchFamily="34" charset="0"/>
                <a:cs typeface="Calibri Light" panose="020F0302020204030204" pitchFamily="34" charset="0"/>
              </a:endParaRPr>
            </a:p>
          </p:txBody>
        </p:sp>
      </p:grpSp>
      <p:grpSp>
        <p:nvGrpSpPr>
          <p:cNvPr id="23" name="Group 22" descr="Monitor &amp; Control Artefacts:&#10;Regularly updated&#10;    Risk Log&#10;    Issue Log &#10;    Decision Log&#10;  Change Log &#10;    Project Work Plan&#10;    Requirements Document&#10;&#10;Checklists&#10;    Phase-exit Review Checklist  &#10;    Quality Review Checklist  &#10;    Deliverables Acceptance Checklist&#10;    Transition Checklist&#10;    Business Implementation Checklist&#10;    Stakeholder Checklist">
            <a:extLst>
              <a:ext uri="{FF2B5EF4-FFF2-40B4-BE49-F238E27FC236}">
                <a16:creationId xmlns:a16="http://schemas.microsoft.com/office/drawing/2014/main" id="{B5A56061-33FC-60E7-3BCE-2F3D577779F1}"/>
              </a:ext>
            </a:extLst>
          </p:cNvPr>
          <p:cNvGrpSpPr/>
          <p:nvPr/>
        </p:nvGrpSpPr>
        <p:grpSpPr>
          <a:xfrm>
            <a:off x="5645699" y="4053834"/>
            <a:ext cx="3401854" cy="986987"/>
            <a:chOff x="4748233" y="4019968"/>
            <a:chExt cx="3401854" cy="986987"/>
          </a:xfrm>
        </p:grpSpPr>
        <p:sp>
          <p:nvSpPr>
            <p:cNvPr id="93" name="TextBox 9">
              <a:extLst>
                <a:ext uri="{FF2B5EF4-FFF2-40B4-BE49-F238E27FC236}">
                  <a16:creationId xmlns:a16="http://schemas.microsoft.com/office/drawing/2014/main" id="{B7400FD6-AB48-454E-AD54-F97DD8CF744F}"/>
                </a:ext>
              </a:extLst>
            </p:cNvPr>
            <p:cNvSpPr txBox="1">
              <a:spLocks noChangeArrowheads="1"/>
            </p:cNvSpPr>
            <p:nvPr/>
          </p:nvSpPr>
          <p:spPr bwMode="auto">
            <a:xfrm>
              <a:off x="4996232" y="4019968"/>
              <a:ext cx="1591958" cy="9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sz="700" b="0" u="sng" dirty="0">
                  <a:solidFill>
                    <a:srgbClr val="000000"/>
                  </a:solidFill>
                  <a:latin typeface="Calibri Light" panose="020F0302020204030204" pitchFamily="34" charset="0"/>
                  <a:cs typeface="Calibri Light" panose="020F0302020204030204" pitchFamily="34" charset="0"/>
                </a:rPr>
                <a:t>Regularly updated</a:t>
              </a:r>
              <a:endParaRPr lang="en-GB" altLang="en-US" sz="700" b="0" dirty="0">
                <a:solidFill>
                  <a:srgbClr val="000000"/>
                </a:solidFill>
                <a:latin typeface="Calibri Light" panose="020F0302020204030204" pitchFamily="34" charset="0"/>
                <a:cs typeface="Calibri Light" panose="020F0302020204030204" pitchFamily="34" charset="0"/>
              </a:endParaRP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Risk Log</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Issue Log </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Decision Log</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Change Log </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Project Work Plan</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Requirements Document</a:t>
              </a:r>
              <a:endParaRPr lang="en-GB" altLang="en-US" sz="1050" b="0" dirty="0">
                <a:solidFill>
                  <a:srgbClr val="000000"/>
                </a:solidFill>
                <a:latin typeface="Calibri Light" panose="020F0302020204030204" pitchFamily="34" charset="0"/>
                <a:cs typeface="Calibri Light" panose="020F0302020204030204" pitchFamily="34" charset="0"/>
              </a:endParaRPr>
            </a:p>
          </p:txBody>
        </p:sp>
        <p:sp>
          <p:nvSpPr>
            <p:cNvPr id="116" name="TextBox 14">
              <a:extLst>
                <a:ext uri="{FF2B5EF4-FFF2-40B4-BE49-F238E27FC236}">
                  <a16:creationId xmlns:a16="http://schemas.microsoft.com/office/drawing/2014/main" id="{CB26EDEB-5B66-104D-BB05-C39BDBED99E1}"/>
                </a:ext>
              </a:extLst>
            </p:cNvPr>
            <p:cNvSpPr txBox="1">
              <a:spLocks noChangeArrowheads="1"/>
            </p:cNvSpPr>
            <p:nvPr/>
          </p:nvSpPr>
          <p:spPr bwMode="auto">
            <a:xfrm>
              <a:off x="6369000" y="4041262"/>
              <a:ext cx="1781087" cy="9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700" b="0" u="sng" dirty="0">
                  <a:solidFill>
                    <a:srgbClr val="000000"/>
                  </a:solidFill>
                  <a:latin typeface="Calibri Light" panose="020F0302020204030204" pitchFamily="34" charset="0"/>
                  <a:cs typeface="Calibri Light" panose="020F0302020204030204" pitchFamily="34" charset="0"/>
                </a:rPr>
                <a:t>Checklists</a:t>
              </a:r>
              <a:endParaRPr lang="en-GB" altLang="en-US" sz="700" b="0" u="sng" dirty="0">
                <a:solidFill>
                  <a:srgbClr val="000000"/>
                </a:solidFill>
                <a:latin typeface="Calibri Light" panose="020F0302020204030204" pitchFamily="34" charset="0"/>
                <a:cs typeface="Calibri Light" panose="020F0302020204030204" pitchFamily="34" charset="0"/>
              </a:endParaRP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Phase-exit Review Checklist  </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Quality Review Checklist  </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Deliverables Acceptance Checklist</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Transition Checklist</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Business Implementation Checklist</a:t>
              </a:r>
            </a:p>
            <a:p>
              <a:pPr eaLnBrk="1" hangingPunct="1">
                <a:lnSpc>
                  <a:spcPct val="120000"/>
                </a:lnSpc>
                <a:spcBef>
                  <a:spcPct val="0"/>
                </a:spcBef>
                <a:buFontTx/>
                <a:buNone/>
              </a:pPr>
              <a:r>
                <a:rPr lang="en-GB" altLang="en-US" sz="700" b="0" dirty="0">
                  <a:solidFill>
                    <a:srgbClr val="000000"/>
                  </a:solidFill>
                  <a:latin typeface="Calibri Light" panose="020F0302020204030204" pitchFamily="34" charset="0"/>
                  <a:cs typeface="Calibri Light" panose="020F0302020204030204" pitchFamily="34" charset="0"/>
                </a:rPr>
                <a:t>    Stakeholder Checklist</a:t>
              </a:r>
            </a:p>
          </p:txBody>
        </p:sp>
        <p:sp>
          <p:nvSpPr>
            <p:cNvPr id="119" name="Rectangle 53">
              <a:extLst>
                <a:ext uri="{FF2B5EF4-FFF2-40B4-BE49-F238E27FC236}">
                  <a16:creationId xmlns:a16="http://schemas.microsoft.com/office/drawing/2014/main" id="{DEE4303E-A474-5B4D-AAA6-277264722938}"/>
                </a:ext>
                <a:ext uri="{C183D7F6-B498-43B3-948B-1728B52AA6E4}">
                  <adec:decorative xmlns:adec="http://schemas.microsoft.com/office/drawing/2017/decorative" val="1"/>
                </a:ext>
              </a:extLst>
            </p:cNvPr>
            <p:cNvSpPr>
              <a:spLocks noChangeArrowheads="1"/>
            </p:cNvSpPr>
            <p:nvPr/>
          </p:nvSpPr>
          <p:spPr bwMode="auto">
            <a:xfrm>
              <a:off x="5041324" y="4563562"/>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0" name="Rectangle 54">
              <a:extLst>
                <a:ext uri="{FF2B5EF4-FFF2-40B4-BE49-F238E27FC236}">
                  <a16:creationId xmlns:a16="http://schemas.microsoft.com/office/drawing/2014/main" id="{00DD54C6-6DE5-E948-B339-98BFC528A2E7}"/>
                </a:ext>
                <a:ext uri="{C183D7F6-B498-43B3-948B-1728B52AA6E4}">
                  <adec:decorative xmlns:adec="http://schemas.microsoft.com/office/drawing/2017/decorative" val="1"/>
                </a:ext>
              </a:extLst>
            </p:cNvPr>
            <p:cNvSpPr>
              <a:spLocks noChangeArrowheads="1"/>
            </p:cNvSpPr>
            <p:nvPr/>
          </p:nvSpPr>
          <p:spPr bwMode="auto">
            <a:xfrm>
              <a:off x="5041324" y="4698835"/>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1" name="Rectangle 55">
              <a:extLst>
                <a:ext uri="{FF2B5EF4-FFF2-40B4-BE49-F238E27FC236}">
                  <a16:creationId xmlns:a16="http://schemas.microsoft.com/office/drawing/2014/main" id="{8495C1C0-1861-954E-908F-5C4A92EC09EF}"/>
                </a:ext>
                <a:ext uri="{C183D7F6-B498-43B3-948B-1728B52AA6E4}">
                  <adec:decorative xmlns:adec="http://schemas.microsoft.com/office/drawing/2017/decorative" val="1"/>
                </a:ext>
              </a:extLst>
            </p:cNvPr>
            <p:cNvSpPr>
              <a:spLocks noChangeArrowheads="1"/>
            </p:cNvSpPr>
            <p:nvPr/>
          </p:nvSpPr>
          <p:spPr bwMode="auto">
            <a:xfrm>
              <a:off x="5041324" y="4206593"/>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2" name="Rectangle 71">
              <a:extLst>
                <a:ext uri="{FF2B5EF4-FFF2-40B4-BE49-F238E27FC236}">
                  <a16:creationId xmlns:a16="http://schemas.microsoft.com/office/drawing/2014/main" id="{2D2D5EBF-F9CA-8840-885F-9CF95B7485D0}"/>
                </a:ext>
                <a:ext uri="{C183D7F6-B498-43B3-948B-1728B52AA6E4}">
                  <adec:decorative xmlns:adec="http://schemas.microsoft.com/office/drawing/2017/decorative" val="1"/>
                </a:ext>
              </a:extLst>
            </p:cNvPr>
            <p:cNvSpPr>
              <a:spLocks noChangeArrowheads="1"/>
            </p:cNvSpPr>
            <p:nvPr/>
          </p:nvSpPr>
          <p:spPr bwMode="auto">
            <a:xfrm>
              <a:off x="5041324" y="4323078"/>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3" name="Rectangle 72">
              <a:extLst>
                <a:ext uri="{FF2B5EF4-FFF2-40B4-BE49-F238E27FC236}">
                  <a16:creationId xmlns:a16="http://schemas.microsoft.com/office/drawing/2014/main" id="{92A2729E-E436-C648-A0A6-7D7FE15ADDAD}"/>
                </a:ext>
                <a:ext uri="{C183D7F6-B498-43B3-948B-1728B52AA6E4}">
                  <adec:decorative xmlns:adec="http://schemas.microsoft.com/office/drawing/2017/decorative" val="1"/>
                </a:ext>
              </a:extLst>
            </p:cNvPr>
            <p:cNvSpPr>
              <a:spLocks noChangeArrowheads="1"/>
            </p:cNvSpPr>
            <p:nvPr/>
          </p:nvSpPr>
          <p:spPr bwMode="auto">
            <a:xfrm>
              <a:off x="5041324" y="4442068"/>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0" name="Rectangle 36">
              <a:extLst>
                <a:ext uri="{FF2B5EF4-FFF2-40B4-BE49-F238E27FC236}">
                  <a16:creationId xmlns:a16="http://schemas.microsoft.com/office/drawing/2014/main" id="{2705C19D-176F-CB40-AB43-D59326FD045B}"/>
                </a:ext>
                <a:ext uri="{C183D7F6-B498-43B3-948B-1728B52AA6E4}">
                  <adec:decorative xmlns:adec="http://schemas.microsoft.com/office/drawing/2017/decorative" val="1"/>
                </a:ext>
              </a:extLst>
            </p:cNvPr>
            <p:cNvSpPr>
              <a:spLocks noChangeArrowheads="1"/>
            </p:cNvSpPr>
            <p:nvPr/>
          </p:nvSpPr>
          <p:spPr bwMode="auto">
            <a:xfrm>
              <a:off x="6417848" y="4211603"/>
              <a:ext cx="85172" cy="82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1" name="Rectangle 37">
              <a:extLst>
                <a:ext uri="{FF2B5EF4-FFF2-40B4-BE49-F238E27FC236}">
                  <a16:creationId xmlns:a16="http://schemas.microsoft.com/office/drawing/2014/main" id="{09CD69A1-FE6C-FE41-9F01-92547F6B6B5B}"/>
                </a:ext>
                <a:ext uri="{C183D7F6-B498-43B3-948B-1728B52AA6E4}">
                  <adec:decorative xmlns:adec="http://schemas.microsoft.com/office/drawing/2017/decorative" val="1"/>
                </a:ext>
              </a:extLst>
            </p:cNvPr>
            <p:cNvSpPr>
              <a:spLocks noChangeArrowheads="1"/>
            </p:cNvSpPr>
            <p:nvPr/>
          </p:nvSpPr>
          <p:spPr bwMode="auto">
            <a:xfrm>
              <a:off x="6417848" y="4586107"/>
              <a:ext cx="85172" cy="82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2" name="Rectangle 38">
              <a:extLst>
                <a:ext uri="{FF2B5EF4-FFF2-40B4-BE49-F238E27FC236}">
                  <a16:creationId xmlns:a16="http://schemas.microsoft.com/office/drawing/2014/main" id="{AC54A9CB-A871-5A49-AB67-E2DC6CBD2E96}"/>
                </a:ext>
                <a:ext uri="{C183D7F6-B498-43B3-948B-1728B52AA6E4}">
                  <adec:decorative xmlns:adec="http://schemas.microsoft.com/office/drawing/2017/decorative" val="1"/>
                </a:ext>
              </a:extLst>
            </p:cNvPr>
            <p:cNvSpPr>
              <a:spLocks noChangeArrowheads="1"/>
            </p:cNvSpPr>
            <p:nvPr/>
          </p:nvSpPr>
          <p:spPr bwMode="auto">
            <a:xfrm>
              <a:off x="6417848" y="4339361"/>
              <a:ext cx="85172" cy="82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53" name="Rectangle 38">
              <a:extLst>
                <a:ext uri="{FF2B5EF4-FFF2-40B4-BE49-F238E27FC236}">
                  <a16:creationId xmlns:a16="http://schemas.microsoft.com/office/drawing/2014/main" id="{93569664-FE06-1442-8B46-A5D69648A34A}"/>
                </a:ext>
                <a:ext uri="{C183D7F6-B498-43B3-948B-1728B52AA6E4}">
                  <adec:decorative xmlns:adec="http://schemas.microsoft.com/office/drawing/2017/decorative" val="1"/>
                </a:ext>
              </a:extLst>
            </p:cNvPr>
            <p:cNvSpPr>
              <a:spLocks noChangeArrowheads="1"/>
            </p:cNvSpPr>
            <p:nvPr/>
          </p:nvSpPr>
          <p:spPr bwMode="auto">
            <a:xfrm>
              <a:off x="6417848" y="4473380"/>
              <a:ext cx="85172" cy="82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65" name="Text Box 78">
              <a:extLst>
                <a:ext uri="{FF2B5EF4-FFF2-40B4-BE49-F238E27FC236}">
                  <a16:creationId xmlns:a16="http://schemas.microsoft.com/office/drawing/2014/main" id="{510BA76A-D145-6242-B5BB-BABE5A695225}"/>
                </a:ext>
              </a:extLst>
            </p:cNvPr>
            <p:cNvSpPr txBox="1">
              <a:spLocks noChangeArrowheads="1"/>
            </p:cNvSpPr>
            <p:nvPr/>
          </p:nvSpPr>
          <p:spPr bwMode="auto">
            <a:xfrm rot="16200000">
              <a:off x="4605674" y="4335599"/>
              <a:ext cx="5581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000000"/>
                  </a:solidFill>
                  <a:latin typeface="Calibri Light" panose="020F0302020204030204" pitchFamily="34" charset="0"/>
                  <a:cs typeface="Calibri Light" panose="020F0302020204030204" pitchFamily="34" charset="0"/>
                </a:rPr>
                <a:t>Artefacts</a:t>
              </a:r>
            </a:p>
          </p:txBody>
        </p:sp>
        <p:sp>
          <p:nvSpPr>
            <p:cNvPr id="169" name="Rectangle 38">
              <a:extLst>
                <a:ext uri="{FF2B5EF4-FFF2-40B4-BE49-F238E27FC236}">
                  <a16:creationId xmlns:a16="http://schemas.microsoft.com/office/drawing/2014/main" id="{2435C968-7D5C-AA49-8946-EC362BA6CB52}"/>
                </a:ext>
                <a:ext uri="{C183D7F6-B498-43B3-948B-1728B52AA6E4}">
                  <adec:decorative xmlns:adec="http://schemas.microsoft.com/office/drawing/2017/decorative" val="1"/>
                </a:ext>
              </a:extLst>
            </p:cNvPr>
            <p:cNvSpPr>
              <a:spLocks noChangeArrowheads="1"/>
            </p:cNvSpPr>
            <p:nvPr/>
          </p:nvSpPr>
          <p:spPr bwMode="auto">
            <a:xfrm>
              <a:off x="6417848" y="4722633"/>
              <a:ext cx="85172" cy="82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72" name="Rectangle 108">
              <a:extLst>
                <a:ext uri="{FF2B5EF4-FFF2-40B4-BE49-F238E27FC236}">
                  <a16:creationId xmlns:a16="http://schemas.microsoft.com/office/drawing/2014/main" id="{B9DA4919-0B75-0441-935A-87AFB404E859}"/>
                </a:ext>
                <a:ext uri="{C183D7F6-B498-43B3-948B-1728B52AA6E4}">
                  <adec:decorative xmlns:adec="http://schemas.microsoft.com/office/drawing/2017/decorative" val="1"/>
                </a:ext>
              </a:extLst>
            </p:cNvPr>
            <p:cNvSpPr>
              <a:spLocks noChangeArrowheads="1"/>
            </p:cNvSpPr>
            <p:nvPr/>
          </p:nvSpPr>
          <p:spPr bwMode="auto">
            <a:xfrm>
              <a:off x="4748233" y="4040007"/>
              <a:ext cx="3202703" cy="966948"/>
            </a:xfrm>
            <a:prstGeom prst="rect">
              <a:avLst/>
            </a:prstGeom>
            <a:noFill/>
            <a:ln w="9525" algn="ctr">
              <a:solidFill>
                <a:srgbClr val="00AEE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solidFill>
                  <a:srgbClr val="000000"/>
                </a:solidFill>
                <a:latin typeface="Calibri Light" panose="020F0302020204030204" pitchFamily="34" charset="0"/>
                <a:cs typeface="Calibri Light" panose="020F0302020204030204" pitchFamily="34" charset="0"/>
              </a:endParaRPr>
            </a:p>
          </p:txBody>
        </p:sp>
        <p:sp>
          <p:nvSpPr>
            <p:cNvPr id="173" name="Rectangle 72">
              <a:extLst>
                <a:ext uri="{FF2B5EF4-FFF2-40B4-BE49-F238E27FC236}">
                  <a16:creationId xmlns:a16="http://schemas.microsoft.com/office/drawing/2014/main" id="{3AF999CD-DEFE-2047-945B-55C0D5A9E5AE}"/>
                </a:ext>
                <a:ext uri="{C183D7F6-B498-43B3-948B-1728B52AA6E4}">
                  <adec:decorative xmlns:adec="http://schemas.microsoft.com/office/drawing/2017/decorative" val="1"/>
                </a:ext>
              </a:extLst>
            </p:cNvPr>
            <p:cNvSpPr>
              <a:spLocks noChangeArrowheads="1"/>
            </p:cNvSpPr>
            <p:nvPr/>
          </p:nvSpPr>
          <p:spPr bwMode="auto">
            <a:xfrm>
              <a:off x="6417848" y="4836612"/>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74" name="Rectangle 72">
              <a:extLst>
                <a:ext uri="{FF2B5EF4-FFF2-40B4-BE49-F238E27FC236}">
                  <a16:creationId xmlns:a16="http://schemas.microsoft.com/office/drawing/2014/main" id="{752B1863-4C61-8149-9569-1309F97395A0}"/>
                </a:ext>
                <a:ext uri="{C183D7F6-B498-43B3-948B-1728B52AA6E4}">
                  <adec:decorative xmlns:adec="http://schemas.microsoft.com/office/drawing/2017/decorative" val="1"/>
                </a:ext>
              </a:extLst>
            </p:cNvPr>
            <p:cNvSpPr>
              <a:spLocks noChangeArrowheads="1"/>
            </p:cNvSpPr>
            <p:nvPr/>
          </p:nvSpPr>
          <p:spPr bwMode="auto">
            <a:xfrm>
              <a:off x="5041324" y="4831602"/>
              <a:ext cx="85172" cy="826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grpSp>
      <p:grpSp>
        <p:nvGrpSpPr>
          <p:cNvPr id="14" name="Group 13">
            <a:extLst>
              <a:ext uri="{FF2B5EF4-FFF2-40B4-BE49-F238E27FC236}">
                <a16:creationId xmlns:a16="http://schemas.microsoft.com/office/drawing/2014/main" id="{6AFAB3A2-42A9-0F5F-F0A1-F2E6ABA7F13E}"/>
              </a:ext>
              <a:ext uri="{C183D7F6-B498-43B3-948B-1728B52AA6E4}">
                <adec:decorative xmlns:adec="http://schemas.microsoft.com/office/drawing/2017/decorative" val="1"/>
              </a:ext>
            </a:extLst>
          </p:cNvPr>
          <p:cNvGrpSpPr/>
          <p:nvPr/>
        </p:nvGrpSpPr>
        <p:grpSpPr>
          <a:xfrm>
            <a:off x="3672975" y="3463895"/>
            <a:ext cx="327846" cy="290585"/>
            <a:chOff x="2775509" y="3430029"/>
            <a:chExt cx="327846" cy="290585"/>
          </a:xfrm>
        </p:grpSpPr>
        <p:sp>
          <p:nvSpPr>
            <p:cNvPr id="141" name="Diamond 3">
              <a:extLst>
                <a:ext uri="{FF2B5EF4-FFF2-40B4-BE49-F238E27FC236}">
                  <a16:creationId xmlns:a16="http://schemas.microsoft.com/office/drawing/2014/main" id="{DFC7FB25-89BA-194D-9803-4B7EB012DDFE}"/>
                </a:ext>
              </a:extLst>
            </p:cNvPr>
            <p:cNvSpPr>
              <a:spLocks noChangeArrowheads="1"/>
            </p:cNvSpPr>
            <p:nvPr/>
          </p:nvSpPr>
          <p:spPr bwMode="auto">
            <a:xfrm>
              <a:off x="2775509" y="3430029"/>
              <a:ext cx="320646" cy="290585"/>
            </a:xfrm>
            <a:prstGeom prst="diamond">
              <a:avLst/>
            </a:prstGeom>
            <a:solidFill>
              <a:srgbClr val="6A2C91"/>
            </a:solidFill>
            <a:ln w="25400" algn="ctr">
              <a:solidFill>
                <a:srgbClr val="6A2C9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050" dirty="0">
                <a:solidFill>
                  <a:srgbClr val="000000"/>
                </a:solidFill>
                <a:latin typeface="Calibri Light" panose="020F0302020204030204" pitchFamily="34" charset="0"/>
                <a:cs typeface="Calibri Light" panose="020F0302020204030204" pitchFamily="34" charset="0"/>
              </a:endParaRPr>
            </a:p>
          </p:txBody>
        </p:sp>
        <p:sp>
          <p:nvSpPr>
            <p:cNvPr id="142" name="Text Box 78">
              <a:extLst>
                <a:ext uri="{FF2B5EF4-FFF2-40B4-BE49-F238E27FC236}">
                  <a16:creationId xmlns:a16="http://schemas.microsoft.com/office/drawing/2014/main" id="{8BA578DC-4D74-924C-9484-4498439669A5}"/>
                </a:ext>
              </a:extLst>
            </p:cNvPr>
            <p:cNvSpPr txBox="1">
              <a:spLocks noChangeArrowheads="1"/>
            </p:cNvSpPr>
            <p:nvPr/>
          </p:nvSpPr>
          <p:spPr bwMode="auto">
            <a:xfrm>
              <a:off x="2780831" y="3471362"/>
              <a:ext cx="3225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err="1">
                  <a:solidFill>
                    <a:srgbClr val="FFFFFF"/>
                  </a:solidFill>
                  <a:latin typeface="Calibri Light" panose="020F0302020204030204" pitchFamily="34" charset="0"/>
                  <a:cs typeface="Calibri Light" panose="020F0302020204030204" pitchFamily="34" charset="0"/>
                </a:rPr>
                <a:t>RfP</a:t>
              </a:r>
              <a:endParaRPr lang="en-GB" sz="800" dirty="0">
                <a:solidFill>
                  <a:srgbClr val="FFFFFF"/>
                </a:solidFill>
                <a:latin typeface="Calibri Light" panose="020F0302020204030204" pitchFamily="34" charset="0"/>
                <a:cs typeface="Calibri Light" panose="020F0302020204030204" pitchFamily="34" charset="0"/>
              </a:endParaRPr>
            </a:p>
          </p:txBody>
        </p:sp>
      </p:grpSp>
      <p:grpSp>
        <p:nvGrpSpPr>
          <p:cNvPr id="15" name="Group 14">
            <a:extLst>
              <a:ext uri="{FF2B5EF4-FFF2-40B4-BE49-F238E27FC236}">
                <a16:creationId xmlns:a16="http://schemas.microsoft.com/office/drawing/2014/main" id="{03AB9BB5-86DA-5824-8553-DE3803A8339E}"/>
              </a:ext>
              <a:ext uri="{C183D7F6-B498-43B3-948B-1728B52AA6E4}">
                <adec:decorative xmlns:adec="http://schemas.microsoft.com/office/drawing/2017/decorative" val="1"/>
              </a:ext>
            </a:extLst>
          </p:cNvPr>
          <p:cNvGrpSpPr/>
          <p:nvPr/>
        </p:nvGrpSpPr>
        <p:grpSpPr>
          <a:xfrm>
            <a:off x="5380164" y="3457632"/>
            <a:ext cx="323739" cy="290585"/>
            <a:chOff x="4482698" y="3423766"/>
            <a:chExt cx="323739" cy="290585"/>
          </a:xfrm>
        </p:grpSpPr>
        <p:sp>
          <p:nvSpPr>
            <p:cNvPr id="143" name="Diamond 3">
              <a:extLst>
                <a:ext uri="{FF2B5EF4-FFF2-40B4-BE49-F238E27FC236}">
                  <a16:creationId xmlns:a16="http://schemas.microsoft.com/office/drawing/2014/main" id="{3172F89E-AF32-D142-95F0-914B7673E700}"/>
                </a:ext>
              </a:extLst>
            </p:cNvPr>
            <p:cNvSpPr>
              <a:spLocks noChangeArrowheads="1"/>
            </p:cNvSpPr>
            <p:nvPr/>
          </p:nvSpPr>
          <p:spPr bwMode="auto">
            <a:xfrm>
              <a:off x="4482698" y="3423766"/>
              <a:ext cx="320646" cy="290585"/>
            </a:xfrm>
            <a:prstGeom prst="diamond">
              <a:avLst/>
            </a:prstGeom>
            <a:solidFill>
              <a:srgbClr val="6A2C91"/>
            </a:solidFill>
            <a:ln w="25400" algn="ctr">
              <a:solidFill>
                <a:srgbClr val="6A2C9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050" dirty="0">
                <a:solidFill>
                  <a:srgbClr val="000000"/>
                </a:solidFill>
                <a:latin typeface="Calibri Light" panose="020F0302020204030204" pitchFamily="34" charset="0"/>
                <a:cs typeface="Calibri Light" panose="020F0302020204030204" pitchFamily="34" charset="0"/>
              </a:endParaRPr>
            </a:p>
          </p:txBody>
        </p:sp>
        <p:sp>
          <p:nvSpPr>
            <p:cNvPr id="144" name="Text Box 78">
              <a:extLst>
                <a:ext uri="{FF2B5EF4-FFF2-40B4-BE49-F238E27FC236}">
                  <a16:creationId xmlns:a16="http://schemas.microsoft.com/office/drawing/2014/main" id="{731A61FD-5D02-5A49-8DEB-4B44F1EBAC9F}"/>
                </a:ext>
              </a:extLst>
            </p:cNvPr>
            <p:cNvSpPr txBox="1">
              <a:spLocks noChangeArrowheads="1"/>
            </p:cNvSpPr>
            <p:nvPr/>
          </p:nvSpPr>
          <p:spPr bwMode="auto">
            <a:xfrm>
              <a:off x="4487119" y="3465099"/>
              <a:ext cx="3193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FFFFFF"/>
                  </a:solidFill>
                  <a:latin typeface="Calibri Light" panose="020F0302020204030204" pitchFamily="34" charset="0"/>
                  <a:cs typeface="Calibri Light" panose="020F0302020204030204" pitchFamily="34" charset="0"/>
                </a:rPr>
                <a:t>RfE</a:t>
              </a:r>
            </a:p>
          </p:txBody>
        </p:sp>
      </p:grpSp>
      <p:sp>
        <p:nvSpPr>
          <p:cNvPr id="99" name="Rectangle 76">
            <a:extLst>
              <a:ext uri="{FF2B5EF4-FFF2-40B4-BE49-F238E27FC236}">
                <a16:creationId xmlns:a16="http://schemas.microsoft.com/office/drawing/2014/main" id="{3B62387F-A6FC-044F-92D0-8E7ECE16C3A8}"/>
              </a:ext>
              <a:ext uri="{C183D7F6-B498-43B3-948B-1728B52AA6E4}">
                <adec:decorative xmlns:adec="http://schemas.microsoft.com/office/drawing/2017/decorative" val="1"/>
              </a:ext>
            </a:extLst>
          </p:cNvPr>
          <p:cNvSpPr>
            <a:spLocks noChangeArrowheads="1"/>
          </p:cNvSpPr>
          <p:nvPr/>
        </p:nvSpPr>
        <p:spPr bwMode="auto">
          <a:xfrm>
            <a:off x="1974554" y="615657"/>
            <a:ext cx="170343" cy="3148844"/>
          </a:xfrm>
          <a:prstGeom prst="rect">
            <a:avLst/>
          </a:prstGeom>
          <a:solidFill>
            <a:schemeClr val="bg1">
              <a:lumMod val="95000"/>
            </a:schemeClr>
          </a:solidFill>
          <a:ln w="25400">
            <a:solidFill>
              <a:schemeClr val="bg1">
                <a:lumMod val="85000"/>
              </a:schemeClr>
            </a:solidFill>
            <a:miter lim="800000"/>
            <a:headEnd/>
            <a:tailEnd/>
          </a:ln>
          <a:effec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24" name="Text Box 77">
            <a:extLst>
              <a:ext uri="{FF2B5EF4-FFF2-40B4-BE49-F238E27FC236}">
                <a16:creationId xmlns:a16="http://schemas.microsoft.com/office/drawing/2014/main" id="{37D180C6-4C1C-B64F-B7ED-46D40C3C5794}"/>
              </a:ext>
              <a:ext uri="{C183D7F6-B498-43B3-948B-1728B52AA6E4}">
                <adec:decorative xmlns:adec="http://schemas.microsoft.com/office/drawing/2017/decorative" val="1"/>
              </a:ext>
            </a:extLst>
          </p:cNvPr>
          <p:cNvSpPr txBox="1">
            <a:spLocks noChangeArrowheads="1"/>
          </p:cNvSpPr>
          <p:nvPr/>
        </p:nvSpPr>
        <p:spPr bwMode="auto">
          <a:xfrm rot="16200000">
            <a:off x="1773929" y="1140459"/>
            <a:ext cx="5565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000000"/>
                </a:solidFill>
                <a:latin typeface="Calibri Light" panose="020F0302020204030204" pitchFamily="34" charset="0"/>
                <a:cs typeface="Calibri Light" panose="020F0302020204030204" pitchFamily="34" charset="0"/>
              </a:rPr>
              <a:t>Activities</a:t>
            </a:r>
          </a:p>
        </p:txBody>
      </p:sp>
      <p:sp>
        <p:nvSpPr>
          <p:cNvPr id="125" name="Text Box 78">
            <a:extLst>
              <a:ext uri="{FF2B5EF4-FFF2-40B4-BE49-F238E27FC236}">
                <a16:creationId xmlns:a16="http://schemas.microsoft.com/office/drawing/2014/main" id="{D06004BE-6E9A-DD42-AA56-A84FCEEF3FDF}"/>
              </a:ext>
              <a:ext uri="{C183D7F6-B498-43B3-948B-1728B52AA6E4}">
                <adec:decorative xmlns:adec="http://schemas.microsoft.com/office/drawing/2017/decorative" val="1"/>
              </a:ext>
            </a:extLst>
          </p:cNvPr>
          <p:cNvSpPr txBox="1">
            <a:spLocks noChangeArrowheads="1"/>
          </p:cNvSpPr>
          <p:nvPr/>
        </p:nvSpPr>
        <p:spPr bwMode="auto">
          <a:xfrm rot="16200000">
            <a:off x="1769369" y="2698598"/>
            <a:ext cx="5581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000000"/>
                </a:solidFill>
                <a:latin typeface="Calibri Light" panose="020F0302020204030204" pitchFamily="34" charset="0"/>
                <a:cs typeface="Calibri Light" panose="020F0302020204030204" pitchFamily="34" charset="0"/>
              </a:rPr>
              <a:t>Artefacts</a:t>
            </a:r>
          </a:p>
        </p:txBody>
      </p:sp>
      <p:grpSp>
        <p:nvGrpSpPr>
          <p:cNvPr id="18" name="Group 17">
            <a:extLst>
              <a:ext uri="{FF2B5EF4-FFF2-40B4-BE49-F238E27FC236}">
                <a16:creationId xmlns:a16="http://schemas.microsoft.com/office/drawing/2014/main" id="{00DE397F-4060-D9DE-91AC-E46F07E6455D}"/>
              </a:ext>
              <a:ext uri="{C183D7F6-B498-43B3-948B-1728B52AA6E4}">
                <adec:decorative xmlns:adec="http://schemas.microsoft.com/office/drawing/2017/decorative" val="1"/>
              </a:ext>
            </a:extLst>
          </p:cNvPr>
          <p:cNvGrpSpPr/>
          <p:nvPr/>
        </p:nvGrpSpPr>
        <p:grpSpPr>
          <a:xfrm>
            <a:off x="7102385" y="3456380"/>
            <a:ext cx="325517" cy="290585"/>
            <a:chOff x="6204919" y="3422514"/>
            <a:chExt cx="325517" cy="290585"/>
          </a:xfrm>
        </p:grpSpPr>
        <p:sp>
          <p:nvSpPr>
            <p:cNvPr id="145" name="Diamond 3" descr="Ready for closing gate">
              <a:extLst>
                <a:ext uri="{FF2B5EF4-FFF2-40B4-BE49-F238E27FC236}">
                  <a16:creationId xmlns:a16="http://schemas.microsoft.com/office/drawing/2014/main" id="{90493C2C-2449-C542-B732-8E8A8F1E151B}"/>
                </a:ext>
              </a:extLst>
            </p:cNvPr>
            <p:cNvSpPr>
              <a:spLocks noChangeArrowheads="1"/>
            </p:cNvSpPr>
            <p:nvPr/>
          </p:nvSpPr>
          <p:spPr bwMode="auto">
            <a:xfrm>
              <a:off x="6204919" y="3422514"/>
              <a:ext cx="320646" cy="290585"/>
            </a:xfrm>
            <a:prstGeom prst="diamond">
              <a:avLst/>
            </a:prstGeom>
            <a:solidFill>
              <a:srgbClr val="6A2C91"/>
            </a:solidFill>
            <a:ln w="25400" algn="ctr">
              <a:solidFill>
                <a:srgbClr val="6A2C9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050" dirty="0">
                <a:solidFill>
                  <a:srgbClr val="000000"/>
                </a:solidFill>
                <a:latin typeface="Calibri Light" panose="020F0302020204030204" pitchFamily="34" charset="0"/>
                <a:cs typeface="Calibri Light" panose="020F0302020204030204" pitchFamily="34" charset="0"/>
              </a:endParaRPr>
            </a:p>
          </p:txBody>
        </p:sp>
        <p:sp>
          <p:nvSpPr>
            <p:cNvPr id="146" name="Text Box 78">
              <a:extLst>
                <a:ext uri="{FF2B5EF4-FFF2-40B4-BE49-F238E27FC236}">
                  <a16:creationId xmlns:a16="http://schemas.microsoft.com/office/drawing/2014/main" id="{F09C3397-7143-9245-99CE-C278AF9BB182}"/>
                </a:ext>
              </a:extLst>
            </p:cNvPr>
            <p:cNvSpPr txBox="1">
              <a:spLocks noChangeArrowheads="1"/>
            </p:cNvSpPr>
            <p:nvPr/>
          </p:nvSpPr>
          <p:spPr bwMode="auto">
            <a:xfrm>
              <a:off x="6206309" y="3463847"/>
              <a:ext cx="3241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800" dirty="0">
                  <a:solidFill>
                    <a:srgbClr val="FFFFFF"/>
                  </a:solidFill>
                  <a:latin typeface="Calibri Light" panose="020F0302020204030204" pitchFamily="34" charset="0"/>
                  <a:cs typeface="Calibri Light" panose="020F0302020204030204" pitchFamily="34" charset="0"/>
                </a:rPr>
                <a:t>RfC</a:t>
              </a:r>
            </a:p>
          </p:txBody>
        </p:sp>
      </p:grpSp>
      <p:sp>
        <p:nvSpPr>
          <p:cNvPr id="166" name="Rectangle 76">
            <a:extLst>
              <a:ext uri="{FF2B5EF4-FFF2-40B4-BE49-F238E27FC236}">
                <a16:creationId xmlns:a16="http://schemas.microsoft.com/office/drawing/2014/main" id="{D390B90E-E310-274F-A36C-E3B6E176010E}"/>
              </a:ext>
              <a:ext uri="{C183D7F6-B498-43B3-948B-1728B52AA6E4}">
                <adec:decorative xmlns:adec="http://schemas.microsoft.com/office/drawing/2017/decorative" val="1"/>
              </a:ext>
            </a:extLst>
          </p:cNvPr>
          <p:cNvSpPr>
            <a:spLocks noChangeArrowheads="1"/>
          </p:cNvSpPr>
          <p:nvPr/>
        </p:nvSpPr>
        <p:spPr bwMode="auto">
          <a:xfrm>
            <a:off x="1974554" y="3783288"/>
            <a:ext cx="174100" cy="1303877"/>
          </a:xfrm>
          <a:prstGeom prst="rect">
            <a:avLst/>
          </a:prstGeom>
          <a:solidFill>
            <a:schemeClr val="bg1">
              <a:lumMod val="85000"/>
            </a:schemeClr>
          </a:solidFill>
          <a:ln w="19050">
            <a:solidFill>
              <a:schemeClr val="bg1">
                <a:lumMod val="85000"/>
              </a:schemeClr>
            </a:solidFill>
            <a:miter lim="800000"/>
            <a:headEnd/>
            <a:tailEnd/>
          </a:ln>
          <a:effec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67" name="Rectangle 76">
            <a:extLst>
              <a:ext uri="{FF2B5EF4-FFF2-40B4-BE49-F238E27FC236}">
                <a16:creationId xmlns:a16="http://schemas.microsoft.com/office/drawing/2014/main" id="{5560D197-710E-3642-9B6C-0F9042EB1104}"/>
              </a:ext>
              <a:ext uri="{C183D7F6-B498-43B3-948B-1728B52AA6E4}">
                <adec:decorative xmlns:adec="http://schemas.microsoft.com/office/drawing/2017/decorative" val="1"/>
              </a:ext>
            </a:extLst>
          </p:cNvPr>
          <p:cNvSpPr>
            <a:spLocks noChangeArrowheads="1"/>
          </p:cNvSpPr>
          <p:nvPr/>
        </p:nvSpPr>
        <p:spPr bwMode="auto">
          <a:xfrm>
            <a:off x="1988331" y="1793029"/>
            <a:ext cx="160323" cy="95192"/>
          </a:xfrm>
          <a:prstGeom prst="rect">
            <a:avLst/>
          </a:prstGeom>
          <a:solidFill>
            <a:schemeClr val="bg1">
              <a:lumMod val="85000"/>
            </a:schemeClr>
          </a:solidFill>
          <a:ln w="19050">
            <a:solidFill>
              <a:schemeClr val="bg1">
                <a:lumMod val="85000"/>
              </a:schemeClr>
            </a:solidFill>
            <a:miter lim="800000"/>
            <a:headEnd/>
            <a:tailEnd/>
          </a:ln>
          <a:effectLst/>
        </p:spPr>
        <p:txBody>
          <a:bodyPr wrap="none" anchor="ctr"/>
          <a:lstStyle/>
          <a:p>
            <a:pPr algn="ctr">
              <a:defRPr/>
            </a:pPr>
            <a:endParaRPr lang="en-US" sz="1200" dirty="0">
              <a:solidFill>
                <a:srgbClr val="000000"/>
              </a:solidFill>
              <a:latin typeface="Calibri Light" panose="020F0302020204030204" pitchFamily="34" charset="0"/>
              <a:cs typeface="Calibri Light" panose="020F0302020204030204" pitchFamily="34" charset="0"/>
            </a:endParaRPr>
          </a:p>
        </p:txBody>
      </p:sp>
      <p:sp>
        <p:nvSpPr>
          <p:cNvPr id="168" name="Line 47">
            <a:extLst>
              <a:ext uri="{FF2B5EF4-FFF2-40B4-BE49-F238E27FC236}">
                <a16:creationId xmlns:a16="http://schemas.microsoft.com/office/drawing/2014/main" id="{F8485ADC-B450-FE4F-994F-549A702751AC}"/>
              </a:ext>
              <a:ext uri="{C183D7F6-B498-43B3-948B-1728B52AA6E4}">
                <adec:decorative xmlns:adec="http://schemas.microsoft.com/office/drawing/2017/decorative" val="1"/>
              </a:ext>
            </a:extLst>
          </p:cNvPr>
          <p:cNvSpPr>
            <a:spLocks noChangeShapeType="1"/>
          </p:cNvSpPr>
          <p:nvPr/>
        </p:nvSpPr>
        <p:spPr bwMode="auto">
          <a:xfrm>
            <a:off x="1974554" y="1838120"/>
            <a:ext cx="6982818" cy="0"/>
          </a:xfrm>
          <a:prstGeom prst="line">
            <a:avLst/>
          </a:prstGeom>
          <a:noFill/>
          <a:ln w="12700">
            <a:solidFill>
              <a:srgbClr val="4F81B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fr-BE" sz="1200" dirty="0">
              <a:latin typeface="Calibri Light" panose="020F0302020204030204" pitchFamily="34" charset="0"/>
              <a:cs typeface="Calibri Light" panose="020F0302020204030204" pitchFamily="34" charset="0"/>
            </a:endParaRPr>
          </a:p>
        </p:txBody>
      </p:sp>
      <p:sp>
        <p:nvSpPr>
          <p:cNvPr id="170" name="Rectangle 80">
            <a:extLst>
              <a:ext uri="{FF2B5EF4-FFF2-40B4-BE49-F238E27FC236}">
                <a16:creationId xmlns:a16="http://schemas.microsoft.com/office/drawing/2014/main" id="{0FEAAAD2-A6F3-774D-BDE8-21EA58786971}"/>
              </a:ext>
              <a:ext uri="{C183D7F6-B498-43B3-948B-1728B52AA6E4}">
                <adec:decorative xmlns:adec="http://schemas.microsoft.com/office/drawing/2017/decorative" val="1"/>
              </a:ext>
            </a:extLst>
          </p:cNvPr>
          <p:cNvSpPr>
            <a:spLocks noChangeArrowheads="1"/>
          </p:cNvSpPr>
          <p:nvPr/>
        </p:nvSpPr>
        <p:spPr bwMode="auto">
          <a:xfrm>
            <a:off x="2154917" y="3761995"/>
            <a:ext cx="6734818" cy="1325170"/>
          </a:xfrm>
          <a:prstGeom prst="rect">
            <a:avLst/>
          </a:prstGeom>
          <a:noFill/>
          <a:ln w="9525" algn="ctr">
            <a:solidFill>
              <a:srgbClr val="00AEE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solidFill>
                <a:srgbClr val="000000"/>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CBFB13B0-4B4F-DF67-975A-CF02A8C46DDC}"/>
              </a:ext>
            </a:extLst>
          </p:cNvPr>
          <p:cNvSpPr>
            <a:spLocks noGrp="1"/>
          </p:cNvSpPr>
          <p:nvPr>
            <p:ph type="title"/>
          </p:nvPr>
        </p:nvSpPr>
        <p:spPr/>
        <p:txBody>
          <a:bodyPr/>
          <a:lstStyle/>
          <a:p>
            <a:r>
              <a:rPr lang="en-US" dirty="0"/>
              <a:t>PM² Phases &amp; Activities &amp; Artefacts</a:t>
            </a:r>
            <a:endParaRPr lang="el-GR" dirty="0"/>
          </a:p>
        </p:txBody>
      </p:sp>
    </p:spTree>
    <p:extLst>
      <p:ext uri="{BB962C8B-B14F-4D97-AF65-F5344CB8AC3E}">
        <p14:creationId xmlns:p14="http://schemas.microsoft.com/office/powerpoint/2010/main" val="40549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85592A5D-713F-AC41-BD59-1403BBC7C7AC}"/>
              </a:ext>
            </a:extLst>
          </p:cNvPr>
          <p:cNvSpPr>
            <a:spLocks noGrp="1"/>
          </p:cNvSpPr>
          <p:nvPr>
            <p:ph type="title"/>
          </p:nvPr>
        </p:nvSpPr>
        <p:spPr/>
        <p:txBody>
          <a:bodyPr/>
          <a:lstStyle/>
          <a:p>
            <a:r>
              <a:rPr lang="en-US"/>
              <a:t>The PM² Artefacts Landscape</a:t>
            </a:r>
            <a:endParaRPr lang="en-GB"/>
          </a:p>
        </p:txBody>
      </p:sp>
      <p:cxnSp>
        <p:nvCxnSpPr>
          <p:cNvPr id="102" name="Straight Connector 123">
            <a:extLst>
              <a:ext uri="{FF2B5EF4-FFF2-40B4-BE49-F238E27FC236}">
                <a16:creationId xmlns:a16="http://schemas.microsoft.com/office/drawing/2014/main" id="{F8826F81-95FE-B441-BA86-BFFFC7FF4F25}"/>
              </a:ext>
              <a:ext uri="{C183D7F6-B498-43B3-948B-1728B52AA6E4}">
                <adec:decorative xmlns:adec="http://schemas.microsoft.com/office/drawing/2017/decorative" val="1"/>
              </a:ext>
            </a:extLst>
          </p:cNvPr>
          <p:cNvCxnSpPr/>
          <p:nvPr/>
        </p:nvCxnSpPr>
        <p:spPr bwMode="auto">
          <a:xfrm>
            <a:off x="4934879" y="2498594"/>
            <a:ext cx="2549" cy="62757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3" name="Straight Connector 124">
            <a:extLst>
              <a:ext uri="{FF2B5EF4-FFF2-40B4-BE49-F238E27FC236}">
                <a16:creationId xmlns:a16="http://schemas.microsoft.com/office/drawing/2014/main" id="{A36E4E98-7859-364A-8E64-C4B1F65F38AD}"/>
              </a:ext>
              <a:ext uri="{C183D7F6-B498-43B3-948B-1728B52AA6E4}">
                <adec:decorative xmlns:adec="http://schemas.microsoft.com/office/drawing/2017/decorative" val="1"/>
              </a:ext>
            </a:extLst>
          </p:cNvPr>
          <p:cNvCxnSpPr/>
          <p:nvPr/>
        </p:nvCxnSpPr>
        <p:spPr bwMode="auto">
          <a:xfrm>
            <a:off x="7288690" y="2591810"/>
            <a:ext cx="1912" cy="628930"/>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Connector 125">
            <a:extLst>
              <a:ext uri="{FF2B5EF4-FFF2-40B4-BE49-F238E27FC236}">
                <a16:creationId xmlns:a16="http://schemas.microsoft.com/office/drawing/2014/main" id="{BB7A7DAD-8E7D-8842-8495-17A1DC575614}"/>
              </a:ext>
              <a:ext uri="{C183D7F6-B498-43B3-948B-1728B52AA6E4}">
                <adec:decorative xmlns:adec="http://schemas.microsoft.com/office/drawing/2017/decorative" val="1"/>
              </a:ext>
            </a:extLst>
          </p:cNvPr>
          <p:cNvCxnSpPr>
            <a:stCxn id="143" idx="0"/>
          </p:cNvCxnSpPr>
          <p:nvPr/>
        </p:nvCxnSpPr>
        <p:spPr bwMode="auto">
          <a:xfrm flipH="1" flipV="1">
            <a:off x="6201437" y="3343134"/>
            <a:ext cx="412444" cy="309295"/>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Connector 126">
            <a:extLst>
              <a:ext uri="{FF2B5EF4-FFF2-40B4-BE49-F238E27FC236}">
                <a16:creationId xmlns:a16="http://schemas.microsoft.com/office/drawing/2014/main" id="{86E3A713-8ECA-9B4C-897B-0211EF871973}"/>
              </a:ext>
              <a:ext uri="{C183D7F6-B498-43B3-948B-1728B52AA6E4}">
                <adec:decorative xmlns:adec="http://schemas.microsoft.com/office/drawing/2017/decorative" val="1"/>
              </a:ext>
            </a:extLst>
          </p:cNvPr>
          <p:cNvCxnSpPr/>
          <p:nvPr/>
        </p:nvCxnSpPr>
        <p:spPr bwMode="auto">
          <a:xfrm flipV="1">
            <a:off x="4170441" y="3377558"/>
            <a:ext cx="0" cy="406708"/>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27">
            <a:extLst>
              <a:ext uri="{FF2B5EF4-FFF2-40B4-BE49-F238E27FC236}">
                <a16:creationId xmlns:a16="http://schemas.microsoft.com/office/drawing/2014/main" id="{7CCA4245-B67C-2743-BA76-48E30880812E}"/>
              </a:ext>
              <a:ext uri="{C183D7F6-B498-43B3-948B-1728B52AA6E4}">
                <adec:decorative xmlns:adec="http://schemas.microsoft.com/office/drawing/2017/decorative" val="1"/>
              </a:ext>
            </a:extLst>
          </p:cNvPr>
          <p:cNvCxnSpPr/>
          <p:nvPr/>
        </p:nvCxnSpPr>
        <p:spPr bwMode="auto">
          <a:xfrm flipV="1">
            <a:off x="1755688" y="3377558"/>
            <a:ext cx="577552" cy="269014"/>
          </a:xfrm>
          <a:prstGeom prst="line">
            <a:avLst/>
          </a:prstGeom>
          <a:solidFill>
            <a:schemeClr val="accent1"/>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28">
            <a:extLst>
              <a:ext uri="{FF2B5EF4-FFF2-40B4-BE49-F238E27FC236}">
                <a16:creationId xmlns:a16="http://schemas.microsoft.com/office/drawing/2014/main" id="{56448CCA-8538-F249-9D92-B673C3A28332}"/>
              </a:ext>
              <a:ext uri="{C183D7F6-B498-43B3-948B-1728B52AA6E4}">
                <adec:decorative xmlns:adec="http://schemas.microsoft.com/office/drawing/2017/decorative" val="1"/>
              </a:ext>
            </a:extLst>
          </p:cNvPr>
          <p:cNvCxnSpPr>
            <a:endCxn id="133" idx="2"/>
          </p:cNvCxnSpPr>
          <p:nvPr/>
        </p:nvCxnSpPr>
        <p:spPr bwMode="auto">
          <a:xfrm flipH="1" flipV="1">
            <a:off x="3127419" y="1721139"/>
            <a:ext cx="2" cy="1376949"/>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29">
            <a:extLst>
              <a:ext uri="{FF2B5EF4-FFF2-40B4-BE49-F238E27FC236}">
                <a16:creationId xmlns:a16="http://schemas.microsoft.com/office/drawing/2014/main" id="{B09136ED-EB5C-FF49-93B8-09D84A613B11}"/>
              </a:ext>
              <a:ext uri="{C183D7F6-B498-43B3-948B-1728B52AA6E4}">
                <adec:decorative xmlns:adec="http://schemas.microsoft.com/office/drawing/2017/decorative" val="1"/>
              </a:ext>
            </a:extLst>
          </p:cNvPr>
          <p:cNvCxnSpPr/>
          <p:nvPr/>
        </p:nvCxnSpPr>
        <p:spPr bwMode="auto">
          <a:xfrm flipH="1" flipV="1">
            <a:off x="2290334" y="2031991"/>
            <a:ext cx="452687" cy="996231"/>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 name="Straight Connector 130">
            <a:extLst>
              <a:ext uri="{FF2B5EF4-FFF2-40B4-BE49-F238E27FC236}">
                <a16:creationId xmlns:a16="http://schemas.microsoft.com/office/drawing/2014/main" id="{112DFDBE-02B3-534D-84B0-76AC4B9C7295}"/>
              </a:ext>
              <a:ext uri="{C183D7F6-B498-43B3-948B-1728B52AA6E4}">
                <adec:decorative xmlns:adec="http://schemas.microsoft.com/office/drawing/2017/decorative" val="1"/>
              </a:ext>
            </a:extLst>
          </p:cNvPr>
          <p:cNvCxnSpPr/>
          <p:nvPr/>
        </p:nvCxnSpPr>
        <p:spPr bwMode="auto">
          <a:xfrm flipV="1">
            <a:off x="3519466" y="1983286"/>
            <a:ext cx="505796" cy="1153308"/>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13" name="Picture 47">
            <a:extLst>
              <a:ext uri="{FF2B5EF4-FFF2-40B4-BE49-F238E27FC236}">
                <a16:creationId xmlns:a16="http://schemas.microsoft.com/office/drawing/2014/main" id="{D75C71AC-2DDE-DA4F-B4BE-176F277DF1B4}"/>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4568" y="2372899"/>
            <a:ext cx="841467" cy="78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0" name="Straight Connector 233">
            <a:extLst>
              <a:ext uri="{FF2B5EF4-FFF2-40B4-BE49-F238E27FC236}">
                <a16:creationId xmlns:a16="http://schemas.microsoft.com/office/drawing/2014/main" id="{1D0A2846-BB82-8446-97CC-9C53552A3362}"/>
              </a:ext>
              <a:ext uri="{C183D7F6-B498-43B3-948B-1728B52AA6E4}">
                <adec:decorative xmlns:adec="http://schemas.microsoft.com/office/drawing/2017/decorative" val="1"/>
              </a:ext>
            </a:extLst>
          </p:cNvPr>
          <p:cNvCxnSpPr/>
          <p:nvPr/>
        </p:nvCxnSpPr>
        <p:spPr bwMode="auto">
          <a:xfrm>
            <a:off x="5865129" y="2846499"/>
            <a:ext cx="2919" cy="216854"/>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1" descr="Initiating phase">
            <a:extLst>
              <a:ext uri="{FF2B5EF4-FFF2-40B4-BE49-F238E27FC236}">
                <a16:creationId xmlns:a16="http://schemas.microsoft.com/office/drawing/2014/main" id="{05C10483-B60E-0161-15F8-D7E279E2EB14}"/>
              </a:ext>
            </a:extLst>
          </p:cNvPr>
          <p:cNvGrpSpPr/>
          <p:nvPr/>
        </p:nvGrpSpPr>
        <p:grpSpPr>
          <a:xfrm>
            <a:off x="980429" y="2997414"/>
            <a:ext cx="1146851" cy="261610"/>
            <a:chOff x="980429" y="2997414"/>
            <a:chExt cx="1146851" cy="261610"/>
          </a:xfrm>
        </p:grpSpPr>
        <p:pic>
          <p:nvPicPr>
            <p:cNvPr id="164" name="Picture 2" descr="\\NET1.cec.eu.int\HOMES\109\mialexa\Desktop\Image updates\Initiating1.png">
              <a:extLst>
                <a:ext uri="{FF2B5EF4-FFF2-40B4-BE49-F238E27FC236}">
                  <a16:creationId xmlns:a16="http://schemas.microsoft.com/office/drawing/2014/main" id="{655B62C9-8D9D-254C-97EA-2E282F05E19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980429" y="3007452"/>
              <a:ext cx="1146851" cy="202386"/>
            </a:xfrm>
            <a:prstGeom prst="rect">
              <a:avLst/>
            </a:prstGeom>
            <a:noFill/>
            <a:extLst>
              <a:ext uri="{909E8E84-426E-40DD-AFC4-6F175D3DCCD1}">
                <a14:hiddenFill xmlns:a14="http://schemas.microsoft.com/office/drawing/2010/main">
                  <a:solidFill>
                    <a:srgbClr val="FFFFFF"/>
                  </a:solidFill>
                </a14:hiddenFill>
              </a:ext>
            </a:extLst>
          </p:spPr>
        </p:pic>
        <p:sp>
          <p:nvSpPr>
            <p:cNvPr id="167" name="Rectangle 240">
              <a:extLst>
                <a:ext uri="{FF2B5EF4-FFF2-40B4-BE49-F238E27FC236}">
                  <a16:creationId xmlns:a16="http://schemas.microsoft.com/office/drawing/2014/main" id="{3258DEDC-998D-9049-BE0A-F7D0C97007F1}"/>
                </a:ext>
              </a:extLst>
            </p:cNvPr>
            <p:cNvSpPr/>
            <p:nvPr/>
          </p:nvSpPr>
          <p:spPr>
            <a:xfrm>
              <a:off x="1258190" y="2997414"/>
              <a:ext cx="689612" cy="261610"/>
            </a:xfrm>
            <a:prstGeom prst="rect">
              <a:avLst/>
            </a:prstGeom>
          </p:spPr>
          <p:txBody>
            <a:bodyPr wrap="none">
              <a:spAutoFit/>
            </a:bodyPr>
            <a:lstStyle/>
            <a:p>
              <a:pPr>
                <a:defRPr/>
              </a:pPr>
              <a:r>
                <a:rPr lang="en-GB" sz="1050" dirty="0">
                  <a:solidFill>
                    <a:srgbClr val="FFFFFF"/>
                  </a:solidFill>
                  <a:effectLst>
                    <a:outerShdw blurRad="38100" dist="38100" dir="2700000" algn="tl">
                      <a:srgbClr val="000000">
                        <a:alpha val="43137"/>
                      </a:srgbClr>
                    </a:outerShdw>
                  </a:effectLst>
                  <a:latin typeface="Calibri Light" panose="020F0302020204030204" pitchFamily="34" charset="0"/>
                  <a:ea typeface="ＭＳ Ｐゴシック"/>
                  <a:cs typeface="Calibri Light" panose="020F0302020204030204" pitchFamily="34" charset="0"/>
                </a:rPr>
                <a:t>Initiating</a:t>
              </a:r>
            </a:p>
          </p:txBody>
        </p:sp>
      </p:grpSp>
      <p:grpSp>
        <p:nvGrpSpPr>
          <p:cNvPr id="9" name="Group 8" descr="Initiating Artefacts:&#10;- Project Initiation Request&#10;- Business Case&#10;- Project Charter">
            <a:extLst>
              <a:ext uri="{FF2B5EF4-FFF2-40B4-BE49-F238E27FC236}">
                <a16:creationId xmlns:a16="http://schemas.microsoft.com/office/drawing/2014/main" id="{4BC95B6E-5C3A-890A-B19B-E9EA7266055E}"/>
              </a:ext>
            </a:extLst>
          </p:cNvPr>
          <p:cNvGrpSpPr/>
          <p:nvPr/>
        </p:nvGrpSpPr>
        <p:grpSpPr>
          <a:xfrm>
            <a:off x="744792" y="2143846"/>
            <a:ext cx="1510397" cy="761085"/>
            <a:chOff x="744792" y="2143846"/>
            <a:chExt cx="1510397" cy="761085"/>
          </a:xfrm>
        </p:grpSpPr>
        <p:grpSp>
          <p:nvGrpSpPr>
            <p:cNvPr id="114" name="Group 149">
              <a:extLst>
                <a:ext uri="{FF2B5EF4-FFF2-40B4-BE49-F238E27FC236}">
                  <a16:creationId xmlns:a16="http://schemas.microsoft.com/office/drawing/2014/main" id="{A5323DF0-3F76-4F4C-8CA9-EBECCA7B1945}"/>
                </a:ext>
              </a:extLst>
            </p:cNvPr>
            <p:cNvGrpSpPr/>
            <p:nvPr/>
          </p:nvGrpSpPr>
          <p:grpSpPr>
            <a:xfrm>
              <a:off x="744792" y="2568344"/>
              <a:ext cx="758595" cy="331487"/>
              <a:chOff x="45020" y="3687242"/>
              <a:chExt cx="944563" cy="412750"/>
            </a:xfrm>
          </p:grpSpPr>
          <p:pic>
            <p:nvPicPr>
              <p:cNvPr id="210" name="Picture 10">
                <a:extLst>
                  <a:ext uri="{FF2B5EF4-FFF2-40B4-BE49-F238E27FC236}">
                    <a16:creationId xmlns:a16="http://schemas.microsoft.com/office/drawing/2014/main" id="{DBE85F73-FE10-B345-9F0A-CED9D8D4C26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996" y="368724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 name="Rectangle 139">
                <a:extLst>
                  <a:ext uri="{FF2B5EF4-FFF2-40B4-BE49-F238E27FC236}">
                    <a16:creationId xmlns:a16="http://schemas.microsoft.com/office/drawing/2014/main" id="{2F8ECA4C-A88E-7A49-B73C-391F79703790}"/>
                  </a:ext>
                </a:extLst>
              </p:cNvPr>
              <p:cNvSpPr>
                <a:spLocks noChangeArrowheads="1"/>
              </p:cNvSpPr>
              <p:nvPr/>
            </p:nvSpPr>
            <p:spPr bwMode="auto">
              <a:xfrm>
                <a:off x="45020" y="3709210"/>
                <a:ext cx="944563" cy="3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 Initiation </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Request</a:t>
                </a:r>
              </a:p>
            </p:txBody>
          </p:sp>
        </p:grpSp>
        <p:grpSp>
          <p:nvGrpSpPr>
            <p:cNvPr id="115" name="Group 152">
              <a:extLst>
                <a:ext uri="{FF2B5EF4-FFF2-40B4-BE49-F238E27FC236}">
                  <a16:creationId xmlns:a16="http://schemas.microsoft.com/office/drawing/2014/main" id="{7B7AF936-D62F-F94D-A642-08E540727B16}"/>
                </a:ext>
              </a:extLst>
            </p:cNvPr>
            <p:cNvGrpSpPr/>
            <p:nvPr/>
          </p:nvGrpSpPr>
          <p:grpSpPr>
            <a:xfrm>
              <a:off x="1198894" y="2143846"/>
              <a:ext cx="671898" cy="332761"/>
              <a:chOff x="722884" y="3245917"/>
              <a:chExt cx="836612" cy="414337"/>
            </a:xfrm>
          </p:grpSpPr>
          <p:pic>
            <p:nvPicPr>
              <p:cNvPr id="208" name="Picture 9">
                <a:extLst>
                  <a:ext uri="{FF2B5EF4-FFF2-40B4-BE49-F238E27FC236}">
                    <a16:creationId xmlns:a16="http://schemas.microsoft.com/office/drawing/2014/main" id="{354CF977-7E2A-9E4F-8157-5CEAD4E2A8F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884" y="3245917"/>
                <a:ext cx="8366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Rectangle 141">
                <a:extLst>
                  <a:ext uri="{FF2B5EF4-FFF2-40B4-BE49-F238E27FC236}">
                    <a16:creationId xmlns:a16="http://schemas.microsoft.com/office/drawing/2014/main" id="{C915580C-12C9-BE4F-B57F-FB8728587733}"/>
                  </a:ext>
                </a:extLst>
              </p:cNvPr>
              <p:cNvSpPr>
                <a:spLocks noChangeArrowheads="1"/>
              </p:cNvSpPr>
              <p:nvPr/>
            </p:nvSpPr>
            <p:spPr bwMode="auto">
              <a:xfrm>
                <a:off x="755768" y="3327771"/>
                <a:ext cx="770846" cy="22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Business Case</a:t>
                </a:r>
              </a:p>
            </p:txBody>
          </p:sp>
        </p:grpSp>
        <p:grpSp>
          <p:nvGrpSpPr>
            <p:cNvPr id="116" name="Group 155">
              <a:extLst>
                <a:ext uri="{FF2B5EF4-FFF2-40B4-BE49-F238E27FC236}">
                  <a16:creationId xmlns:a16="http://schemas.microsoft.com/office/drawing/2014/main" id="{67F73261-1208-444B-BE91-8D67036E4FBD}"/>
                </a:ext>
              </a:extLst>
            </p:cNvPr>
            <p:cNvGrpSpPr/>
            <p:nvPr/>
          </p:nvGrpSpPr>
          <p:grpSpPr>
            <a:xfrm>
              <a:off x="1583291" y="2573444"/>
              <a:ext cx="671898" cy="331487"/>
              <a:chOff x="1351534" y="3693592"/>
              <a:chExt cx="836612" cy="412750"/>
            </a:xfrm>
          </p:grpSpPr>
          <p:pic>
            <p:nvPicPr>
              <p:cNvPr id="206" name="Picture 8">
                <a:extLst>
                  <a:ext uri="{FF2B5EF4-FFF2-40B4-BE49-F238E27FC236}">
                    <a16:creationId xmlns:a16="http://schemas.microsoft.com/office/drawing/2014/main" id="{3F31C149-D5B1-D549-BC97-AE330EAB0BF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534" y="3693592"/>
                <a:ext cx="836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143">
                <a:extLst>
                  <a:ext uri="{FF2B5EF4-FFF2-40B4-BE49-F238E27FC236}">
                    <a16:creationId xmlns:a16="http://schemas.microsoft.com/office/drawing/2014/main" id="{97772059-E2D5-3647-9D9D-304DC505C3E4}"/>
                  </a:ext>
                </a:extLst>
              </p:cNvPr>
              <p:cNvSpPr>
                <a:spLocks noChangeArrowheads="1"/>
              </p:cNvSpPr>
              <p:nvPr/>
            </p:nvSpPr>
            <p:spPr bwMode="auto">
              <a:xfrm>
                <a:off x="1358469" y="3770765"/>
                <a:ext cx="822741" cy="22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 Charter</a:t>
                </a:r>
              </a:p>
            </p:txBody>
          </p:sp>
        </p:grpSp>
      </p:grpSp>
      <p:grpSp>
        <p:nvGrpSpPr>
          <p:cNvPr id="3" name="Group 2" descr="Planning phase">
            <a:extLst>
              <a:ext uri="{FF2B5EF4-FFF2-40B4-BE49-F238E27FC236}">
                <a16:creationId xmlns:a16="http://schemas.microsoft.com/office/drawing/2014/main" id="{2A115838-76B7-1485-3877-7D0903B63D82}"/>
              </a:ext>
            </a:extLst>
          </p:cNvPr>
          <p:cNvGrpSpPr/>
          <p:nvPr/>
        </p:nvGrpSpPr>
        <p:grpSpPr>
          <a:xfrm>
            <a:off x="2017913" y="2997414"/>
            <a:ext cx="1878031" cy="261610"/>
            <a:chOff x="2017913" y="2997414"/>
            <a:chExt cx="1878031" cy="261610"/>
          </a:xfrm>
        </p:grpSpPr>
        <p:pic>
          <p:nvPicPr>
            <p:cNvPr id="163" name="Picture 3" descr="\\NET1.cec.eu.int\HOMES\109\mialexa\Desktop\Image updates\planning2.png">
              <a:extLst>
                <a:ext uri="{FF2B5EF4-FFF2-40B4-BE49-F238E27FC236}">
                  <a16:creationId xmlns:a16="http://schemas.microsoft.com/office/drawing/2014/main" id="{C7DB97D5-4A2A-A240-B0D5-B3428EEF92B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2017913" y="3007452"/>
              <a:ext cx="1878031" cy="202386"/>
            </a:xfrm>
            <a:prstGeom prst="rect">
              <a:avLst/>
            </a:prstGeom>
            <a:noFill/>
            <a:extLst>
              <a:ext uri="{909E8E84-426E-40DD-AFC4-6F175D3DCCD1}">
                <a14:hiddenFill xmlns:a14="http://schemas.microsoft.com/office/drawing/2010/main">
                  <a:solidFill>
                    <a:srgbClr val="FFFFFF"/>
                  </a:solidFill>
                </a14:hiddenFill>
              </a:ext>
            </a:extLst>
          </p:spPr>
        </p:pic>
        <p:sp>
          <p:nvSpPr>
            <p:cNvPr id="168" name="Rectangle 241">
              <a:extLst>
                <a:ext uri="{FF2B5EF4-FFF2-40B4-BE49-F238E27FC236}">
                  <a16:creationId xmlns:a16="http://schemas.microsoft.com/office/drawing/2014/main" id="{21275AFF-1C20-D04A-8671-BB6076158E5E}"/>
                </a:ext>
              </a:extLst>
            </p:cNvPr>
            <p:cNvSpPr/>
            <p:nvPr/>
          </p:nvSpPr>
          <p:spPr>
            <a:xfrm>
              <a:off x="2652871" y="2997414"/>
              <a:ext cx="675185" cy="261610"/>
            </a:xfrm>
            <a:prstGeom prst="rect">
              <a:avLst/>
            </a:prstGeom>
          </p:spPr>
          <p:txBody>
            <a:bodyPr wrap="none">
              <a:spAutoFit/>
            </a:bodyPr>
            <a:lstStyle/>
            <a:p>
              <a:pPr>
                <a:defRPr/>
              </a:pPr>
              <a:r>
                <a:rPr lang="en-GB" sz="1050" dirty="0">
                  <a:solidFill>
                    <a:srgbClr val="FFFFFF"/>
                  </a:solidFill>
                  <a:effectLst>
                    <a:outerShdw blurRad="38100" dist="38100" dir="2700000" algn="tl">
                      <a:srgbClr val="000000">
                        <a:alpha val="43137"/>
                      </a:srgbClr>
                    </a:outerShdw>
                  </a:effectLst>
                  <a:latin typeface="Calibri Light" panose="020F0302020204030204" pitchFamily="34" charset="0"/>
                  <a:ea typeface="ＭＳ Ｐゴシック"/>
                  <a:cs typeface="Calibri Light" panose="020F0302020204030204" pitchFamily="34" charset="0"/>
                </a:rPr>
                <a:t>Planning</a:t>
              </a:r>
            </a:p>
          </p:txBody>
        </p:sp>
      </p:grpSp>
      <p:grpSp>
        <p:nvGrpSpPr>
          <p:cNvPr id="11" name="Group 10" descr="Planning phase artefacts:&#10;- Outsourcing Plan&#10;- Project Work Plan&#10;- Project Stakeholder Matrix&#10;- Deliverables Acceptance Plan&#10;- Transition Plan&#10;- Business Implementation Plan&#10;- Project Handbook&#10;-- MANAGEMENT PLANS&#10;--- Requirements Management Plan&#10;--- Issue Management Plan&#10;--- Quality Management Plan&#10;--- Project Change Management Plan&#10;--- Risk Management Plan&#10;--- Communications Management Plan">
            <a:extLst>
              <a:ext uri="{FF2B5EF4-FFF2-40B4-BE49-F238E27FC236}">
                <a16:creationId xmlns:a16="http://schemas.microsoft.com/office/drawing/2014/main" id="{DAEE3279-0B5C-525D-D373-514593923B5A}"/>
              </a:ext>
            </a:extLst>
          </p:cNvPr>
          <p:cNvGrpSpPr/>
          <p:nvPr/>
        </p:nvGrpSpPr>
        <p:grpSpPr>
          <a:xfrm>
            <a:off x="1955022" y="626019"/>
            <a:ext cx="2372273" cy="2273812"/>
            <a:chOff x="1955022" y="626019"/>
            <a:chExt cx="2372273" cy="2273812"/>
          </a:xfrm>
        </p:grpSpPr>
        <p:sp>
          <p:nvSpPr>
            <p:cNvPr id="133" name="Rectangle 193">
              <a:extLst>
                <a:ext uri="{FF2B5EF4-FFF2-40B4-BE49-F238E27FC236}">
                  <a16:creationId xmlns:a16="http://schemas.microsoft.com/office/drawing/2014/main" id="{D3CCDEAB-C4E6-1A48-B21D-2757493A0779}"/>
                </a:ext>
              </a:extLst>
            </p:cNvPr>
            <p:cNvSpPr>
              <a:spLocks noChangeArrowheads="1"/>
            </p:cNvSpPr>
            <p:nvPr/>
          </p:nvSpPr>
          <p:spPr bwMode="auto">
            <a:xfrm>
              <a:off x="2559429" y="1521084"/>
              <a:ext cx="11359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00" dirty="0">
                  <a:solidFill>
                    <a:srgbClr val="000000"/>
                  </a:solidFill>
                  <a:latin typeface="Calibri Light" panose="020F0302020204030204" pitchFamily="34" charset="0"/>
                  <a:cs typeface="Calibri Light" panose="020F0302020204030204" pitchFamily="34" charset="0"/>
                </a:rPr>
                <a:t>MANAGEMENT PLANS</a:t>
              </a:r>
            </a:p>
          </p:txBody>
        </p:sp>
        <p:sp>
          <p:nvSpPr>
            <p:cNvPr id="134" name="Rectangle 215">
              <a:extLst>
                <a:ext uri="{FF2B5EF4-FFF2-40B4-BE49-F238E27FC236}">
                  <a16:creationId xmlns:a16="http://schemas.microsoft.com/office/drawing/2014/main" id="{5FED0A64-069C-3948-8C38-FF88F0B5010F}"/>
                </a:ext>
              </a:extLst>
            </p:cNvPr>
            <p:cNvSpPr>
              <a:spLocks noChangeArrowheads="1"/>
            </p:cNvSpPr>
            <p:nvPr/>
          </p:nvSpPr>
          <p:spPr bwMode="auto">
            <a:xfrm>
              <a:off x="1956228" y="626019"/>
              <a:ext cx="2371067" cy="1069423"/>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latin typeface="Calibri Light" panose="020F0302020204030204" pitchFamily="34" charset="0"/>
                <a:cs typeface="Calibri Light" panose="020F0302020204030204" pitchFamily="34" charset="0"/>
              </a:endParaRPr>
            </a:p>
          </p:txBody>
        </p:sp>
        <p:grpSp>
          <p:nvGrpSpPr>
            <p:cNvPr id="139" name="Group 190">
              <a:extLst>
                <a:ext uri="{FF2B5EF4-FFF2-40B4-BE49-F238E27FC236}">
                  <a16:creationId xmlns:a16="http://schemas.microsoft.com/office/drawing/2014/main" id="{DA985C08-E702-6241-B934-65714DC59DF4}"/>
                </a:ext>
              </a:extLst>
            </p:cNvPr>
            <p:cNvGrpSpPr/>
            <p:nvPr/>
          </p:nvGrpSpPr>
          <p:grpSpPr>
            <a:xfrm>
              <a:off x="2022943" y="673649"/>
              <a:ext cx="2266324" cy="840763"/>
              <a:chOff x="2326156" y="1328067"/>
              <a:chExt cx="2821907" cy="1046874"/>
            </a:xfrm>
          </p:grpSpPr>
          <p:grpSp>
            <p:nvGrpSpPr>
              <p:cNvPr id="178" name="Group 144">
                <a:extLst>
                  <a:ext uri="{FF2B5EF4-FFF2-40B4-BE49-F238E27FC236}">
                    <a16:creationId xmlns:a16="http://schemas.microsoft.com/office/drawing/2014/main" id="{A780C732-1A5D-1441-A3F9-3BDE1A362B58}"/>
                  </a:ext>
                </a:extLst>
              </p:cNvPr>
              <p:cNvGrpSpPr>
                <a:grpSpLocks/>
              </p:cNvGrpSpPr>
              <p:nvPr/>
            </p:nvGrpSpPr>
            <p:grpSpPr bwMode="auto">
              <a:xfrm>
                <a:off x="3285015" y="1328068"/>
                <a:ext cx="818748" cy="509526"/>
                <a:chOff x="2579356" y="3552596"/>
                <a:chExt cx="838441" cy="440587"/>
              </a:xfrm>
            </p:grpSpPr>
            <p:pic>
              <p:nvPicPr>
                <p:cNvPr id="194" name="Picture 23">
                  <a:extLst>
                    <a:ext uri="{FF2B5EF4-FFF2-40B4-BE49-F238E27FC236}">
                      <a16:creationId xmlns:a16="http://schemas.microsoft.com/office/drawing/2014/main" id="{0A06E544-9FD4-204F-A22E-24FAC21EE9C8}"/>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Rectangle 146">
                  <a:extLst>
                    <a:ext uri="{FF2B5EF4-FFF2-40B4-BE49-F238E27FC236}">
                      <a16:creationId xmlns:a16="http://schemas.microsoft.com/office/drawing/2014/main" id="{B73E7720-7953-CE47-9E45-CF76C5436E08}"/>
                    </a:ext>
                  </a:extLst>
                </p:cNvPr>
                <p:cNvSpPr>
                  <a:spLocks noChangeArrowheads="1"/>
                </p:cNvSpPr>
                <p:nvPr/>
              </p:nvSpPr>
              <p:spPr bwMode="auto">
                <a:xfrm>
                  <a:off x="2579356" y="3552596"/>
                  <a:ext cx="838441" cy="39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Project Change</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Plan</a:t>
                  </a:r>
                </a:p>
              </p:txBody>
            </p:sp>
          </p:grpSp>
          <p:grpSp>
            <p:nvGrpSpPr>
              <p:cNvPr id="179" name="Group 150">
                <a:extLst>
                  <a:ext uri="{FF2B5EF4-FFF2-40B4-BE49-F238E27FC236}">
                    <a16:creationId xmlns:a16="http://schemas.microsoft.com/office/drawing/2014/main" id="{ED034A58-60A7-374D-B350-3938C472660B}"/>
                  </a:ext>
                </a:extLst>
              </p:cNvPr>
              <p:cNvGrpSpPr>
                <a:grpSpLocks/>
              </p:cNvGrpSpPr>
              <p:nvPr/>
            </p:nvGrpSpPr>
            <p:grpSpPr bwMode="auto">
              <a:xfrm>
                <a:off x="2348191" y="1328067"/>
                <a:ext cx="835025" cy="513200"/>
                <a:chOff x="2422510" y="3039070"/>
                <a:chExt cx="835601" cy="443233"/>
              </a:xfrm>
            </p:grpSpPr>
            <p:pic>
              <p:nvPicPr>
                <p:cNvPr id="192" name="Picture 11">
                  <a:extLst>
                    <a:ext uri="{FF2B5EF4-FFF2-40B4-BE49-F238E27FC236}">
                      <a16:creationId xmlns:a16="http://schemas.microsoft.com/office/drawing/2014/main" id="{9F9E4133-0040-D342-A343-EBD669A18E9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152">
                  <a:extLst>
                    <a:ext uri="{FF2B5EF4-FFF2-40B4-BE49-F238E27FC236}">
                      <a16:creationId xmlns:a16="http://schemas.microsoft.com/office/drawing/2014/main" id="{59545C06-6519-B643-9A79-E864F24BD1E8}"/>
                    </a:ext>
                  </a:extLst>
                </p:cNvPr>
                <p:cNvSpPr>
                  <a:spLocks noChangeArrowheads="1"/>
                </p:cNvSpPr>
                <p:nvPr/>
              </p:nvSpPr>
              <p:spPr bwMode="auto">
                <a:xfrm>
                  <a:off x="2451257" y="3039070"/>
                  <a:ext cx="777369" cy="39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Requirements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Plan</a:t>
                  </a:r>
                  <a:endParaRPr lang="en-GB" altLang="en-US" sz="600" b="0" dirty="0">
                    <a:solidFill>
                      <a:srgbClr val="000000"/>
                    </a:solidFill>
                    <a:latin typeface="Calibri Light" panose="020F0302020204030204" pitchFamily="34" charset="0"/>
                    <a:cs typeface="Calibri Light" panose="020F0302020204030204" pitchFamily="34" charset="0"/>
                  </a:endParaRPr>
                </a:p>
              </p:txBody>
            </p:sp>
          </p:grpSp>
          <p:grpSp>
            <p:nvGrpSpPr>
              <p:cNvPr id="180" name="Group 167">
                <a:extLst>
                  <a:ext uri="{FF2B5EF4-FFF2-40B4-BE49-F238E27FC236}">
                    <a16:creationId xmlns:a16="http://schemas.microsoft.com/office/drawing/2014/main" id="{B5FBA6B0-F0B7-F24B-870C-F29A4B6D7CD2}"/>
                  </a:ext>
                </a:extLst>
              </p:cNvPr>
              <p:cNvGrpSpPr>
                <a:grpSpLocks/>
              </p:cNvGrpSpPr>
              <p:nvPr/>
            </p:nvGrpSpPr>
            <p:grpSpPr bwMode="auto">
              <a:xfrm>
                <a:off x="4232074" y="1332451"/>
                <a:ext cx="854556" cy="505152"/>
                <a:chOff x="4334205" y="2292186"/>
                <a:chExt cx="854837" cy="388703"/>
              </a:xfrm>
            </p:grpSpPr>
            <p:pic>
              <p:nvPicPr>
                <p:cNvPr id="190" name="Picture 20">
                  <a:extLst>
                    <a:ext uri="{FF2B5EF4-FFF2-40B4-BE49-F238E27FC236}">
                      <a16:creationId xmlns:a16="http://schemas.microsoft.com/office/drawing/2014/main" id="{E09C1B9A-8081-E44B-9CC0-ADE6FDC0EB9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Rectangle 169">
                  <a:extLst>
                    <a:ext uri="{FF2B5EF4-FFF2-40B4-BE49-F238E27FC236}">
                      <a16:creationId xmlns:a16="http://schemas.microsoft.com/office/drawing/2014/main" id="{762E58ED-B401-8B45-9034-F85ABFD5EC64}"/>
                    </a:ext>
                  </a:extLst>
                </p:cNvPr>
                <p:cNvSpPr>
                  <a:spLocks noChangeArrowheads="1"/>
                </p:cNvSpPr>
                <p:nvPr/>
              </p:nvSpPr>
              <p:spPr bwMode="auto">
                <a:xfrm>
                  <a:off x="4334205" y="2292186"/>
                  <a:ext cx="853199" cy="35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Risk</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Plan</a:t>
                  </a:r>
                </a:p>
              </p:txBody>
            </p:sp>
          </p:grpSp>
          <p:grpSp>
            <p:nvGrpSpPr>
              <p:cNvPr id="181" name="Group 144">
                <a:extLst>
                  <a:ext uri="{FF2B5EF4-FFF2-40B4-BE49-F238E27FC236}">
                    <a16:creationId xmlns:a16="http://schemas.microsoft.com/office/drawing/2014/main" id="{98F649C0-4974-0846-8513-B44EF3D370A1}"/>
                  </a:ext>
                </a:extLst>
              </p:cNvPr>
              <p:cNvGrpSpPr>
                <a:grpSpLocks/>
              </p:cNvGrpSpPr>
              <p:nvPr/>
            </p:nvGrpSpPr>
            <p:grpSpPr bwMode="auto">
              <a:xfrm>
                <a:off x="3264368" y="1861739"/>
                <a:ext cx="815975" cy="509527"/>
                <a:chOff x="2580777" y="3552596"/>
                <a:chExt cx="835601" cy="440588"/>
              </a:xfrm>
            </p:grpSpPr>
            <p:pic>
              <p:nvPicPr>
                <p:cNvPr id="188" name="Picture 23">
                  <a:extLst>
                    <a:ext uri="{FF2B5EF4-FFF2-40B4-BE49-F238E27FC236}">
                      <a16:creationId xmlns:a16="http://schemas.microsoft.com/office/drawing/2014/main" id="{4F9C337E-5936-A840-B7A5-7B529A687A4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Rectangle 146">
                  <a:extLst>
                    <a:ext uri="{FF2B5EF4-FFF2-40B4-BE49-F238E27FC236}">
                      <a16:creationId xmlns:a16="http://schemas.microsoft.com/office/drawing/2014/main" id="{D8E7723C-72A3-7042-AC8C-34582F9DFCB9}"/>
                    </a:ext>
                  </a:extLst>
                </p:cNvPr>
                <p:cNvSpPr>
                  <a:spLocks noChangeArrowheads="1"/>
                </p:cNvSpPr>
                <p:nvPr/>
              </p:nvSpPr>
              <p:spPr bwMode="auto">
                <a:xfrm>
                  <a:off x="2613083" y="3552596"/>
                  <a:ext cx="770991" cy="39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Quality</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Plan</a:t>
                  </a:r>
                </a:p>
              </p:txBody>
            </p:sp>
          </p:grpSp>
          <p:grpSp>
            <p:nvGrpSpPr>
              <p:cNvPr id="182" name="Group 150">
                <a:extLst>
                  <a:ext uri="{FF2B5EF4-FFF2-40B4-BE49-F238E27FC236}">
                    <a16:creationId xmlns:a16="http://schemas.microsoft.com/office/drawing/2014/main" id="{33A33CD5-31B1-B54D-9487-E65871AB21AE}"/>
                  </a:ext>
                </a:extLst>
              </p:cNvPr>
              <p:cNvGrpSpPr>
                <a:grpSpLocks/>
              </p:cNvGrpSpPr>
              <p:nvPr/>
            </p:nvGrpSpPr>
            <p:grpSpPr bwMode="auto">
              <a:xfrm>
                <a:off x="2326156" y="1861742"/>
                <a:ext cx="835025" cy="513199"/>
                <a:chOff x="2422510" y="3039071"/>
                <a:chExt cx="835601" cy="443232"/>
              </a:xfrm>
            </p:grpSpPr>
            <p:pic>
              <p:nvPicPr>
                <p:cNvPr id="186" name="Picture 11">
                  <a:extLst>
                    <a:ext uri="{FF2B5EF4-FFF2-40B4-BE49-F238E27FC236}">
                      <a16:creationId xmlns:a16="http://schemas.microsoft.com/office/drawing/2014/main" id="{F72F936D-080B-7649-8C34-FC42B5E646F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Rectangle 152">
                  <a:extLst>
                    <a:ext uri="{FF2B5EF4-FFF2-40B4-BE49-F238E27FC236}">
                      <a16:creationId xmlns:a16="http://schemas.microsoft.com/office/drawing/2014/main" id="{D8A3CE4D-A9ED-1143-9705-369F3ADC5456}"/>
                    </a:ext>
                  </a:extLst>
                </p:cNvPr>
                <p:cNvSpPr>
                  <a:spLocks noChangeArrowheads="1"/>
                </p:cNvSpPr>
                <p:nvPr/>
              </p:nvSpPr>
              <p:spPr bwMode="auto">
                <a:xfrm>
                  <a:off x="2463240" y="3039071"/>
                  <a:ext cx="753402" cy="39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Issue</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Plan</a:t>
                  </a:r>
                  <a:endParaRPr lang="en-GB" altLang="en-US" sz="600" b="0" dirty="0">
                    <a:solidFill>
                      <a:srgbClr val="000000"/>
                    </a:solidFill>
                    <a:latin typeface="Calibri Light" panose="020F0302020204030204" pitchFamily="34" charset="0"/>
                    <a:cs typeface="Calibri Light" panose="020F0302020204030204" pitchFamily="34" charset="0"/>
                  </a:endParaRPr>
                </a:p>
              </p:txBody>
            </p:sp>
          </p:grpSp>
          <p:grpSp>
            <p:nvGrpSpPr>
              <p:cNvPr id="183" name="Group 167">
                <a:extLst>
                  <a:ext uri="{FF2B5EF4-FFF2-40B4-BE49-F238E27FC236}">
                    <a16:creationId xmlns:a16="http://schemas.microsoft.com/office/drawing/2014/main" id="{263F9CDC-C3E7-064B-AC6A-0BFDF1A30CA3}"/>
                  </a:ext>
                </a:extLst>
              </p:cNvPr>
              <p:cNvGrpSpPr>
                <a:grpSpLocks/>
              </p:cNvGrpSpPr>
              <p:nvPr/>
            </p:nvGrpSpPr>
            <p:grpSpPr bwMode="auto">
              <a:xfrm>
                <a:off x="4142594" y="1866123"/>
                <a:ext cx="1005469" cy="505152"/>
                <a:chOff x="4266735" y="2292186"/>
                <a:chExt cx="1005799" cy="388703"/>
              </a:xfrm>
            </p:grpSpPr>
            <p:pic>
              <p:nvPicPr>
                <p:cNvPr id="184" name="Picture 20">
                  <a:extLst>
                    <a:ext uri="{FF2B5EF4-FFF2-40B4-BE49-F238E27FC236}">
                      <a16:creationId xmlns:a16="http://schemas.microsoft.com/office/drawing/2014/main" id="{4D6714AF-F6F5-AA42-AA0C-62D0CC4D2F0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Rectangle 169">
                  <a:extLst>
                    <a:ext uri="{FF2B5EF4-FFF2-40B4-BE49-F238E27FC236}">
                      <a16:creationId xmlns:a16="http://schemas.microsoft.com/office/drawing/2014/main" id="{31BCF26D-F041-9F41-8AB7-B3B93EE2BE04}"/>
                    </a:ext>
                  </a:extLst>
                </p:cNvPr>
                <p:cNvSpPr>
                  <a:spLocks noChangeArrowheads="1"/>
                </p:cNvSpPr>
                <p:nvPr/>
              </p:nvSpPr>
              <p:spPr bwMode="auto">
                <a:xfrm>
                  <a:off x="4266735" y="2292186"/>
                  <a:ext cx="1005799" cy="35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Communications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Plan</a:t>
                  </a:r>
                </a:p>
              </p:txBody>
            </p:sp>
          </p:grpSp>
        </p:grpSp>
        <p:grpSp>
          <p:nvGrpSpPr>
            <p:cNvPr id="117" name="Group 144">
              <a:extLst>
                <a:ext uri="{FF2B5EF4-FFF2-40B4-BE49-F238E27FC236}">
                  <a16:creationId xmlns:a16="http://schemas.microsoft.com/office/drawing/2014/main" id="{8D1FAD1B-3796-924E-9CDB-0392779C9BAC}"/>
                </a:ext>
              </a:extLst>
            </p:cNvPr>
            <p:cNvGrpSpPr>
              <a:grpSpLocks/>
            </p:cNvGrpSpPr>
            <p:nvPr/>
          </p:nvGrpSpPr>
          <p:grpSpPr bwMode="auto">
            <a:xfrm>
              <a:off x="2799120" y="2144247"/>
              <a:ext cx="655324" cy="331729"/>
              <a:chOff x="2580777" y="3579520"/>
              <a:chExt cx="835601" cy="412871"/>
            </a:xfrm>
          </p:grpSpPr>
          <p:pic>
            <p:nvPicPr>
              <p:cNvPr id="204" name="Picture 23">
                <a:extLst>
                  <a:ext uri="{FF2B5EF4-FFF2-40B4-BE49-F238E27FC236}">
                    <a16:creationId xmlns:a16="http://schemas.microsoft.com/office/drawing/2014/main" id="{D09F65CE-EBA7-8248-B0C8-3F1C4067D94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 name="Rectangle 146">
                <a:extLst>
                  <a:ext uri="{FF2B5EF4-FFF2-40B4-BE49-F238E27FC236}">
                    <a16:creationId xmlns:a16="http://schemas.microsoft.com/office/drawing/2014/main" id="{DD5A59AE-5CF3-D448-B32D-C572213AF61A}"/>
                  </a:ext>
                </a:extLst>
              </p:cNvPr>
              <p:cNvSpPr>
                <a:spLocks noChangeArrowheads="1"/>
              </p:cNvSpPr>
              <p:nvPr/>
            </p:nvSpPr>
            <p:spPr bwMode="auto">
              <a:xfrm>
                <a:off x="2676447" y="3599167"/>
                <a:ext cx="644264" cy="34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 </a:t>
                </a:r>
                <a:br>
                  <a:rPr lang="en-GB" altLang="en-US" sz="600" b="0" dirty="0">
                    <a:solidFill>
                      <a:srgbClr val="000000"/>
                    </a:solidFill>
                    <a:latin typeface="Calibri Light" panose="020F0302020204030204" pitchFamily="34" charset="0"/>
                    <a:cs typeface="Calibri Light" panose="020F0302020204030204" pitchFamily="34" charset="0"/>
                  </a:rPr>
                </a:br>
                <a:r>
                  <a:rPr lang="en-GB" altLang="en-US" sz="600" b="0" dirty="0">
                    <a:solidFill>
                      <a:srgbClr val="000000"/>
                    </a:solidFill>
                    <a:latin typeface="Calibri Light" panose="020F0302020204030204" pitchFamily="34" charset="0"/>
                    <a:cs typeface="Calibri Light" panose="020F0302020204030204" pitchFamily="34" charset="0"/>
                  </a:rPr>
                  <a:t>Handbook</a:t>
                </a:r>
              </a:p>
            </p:txBody>
          </p:sp>
        </p:grpSp>
        <p:pic>
          <p:nvPicPr>
            <p:cNvPr id="118" name="Picture 21">
              <a:extLst>
                <a:ext uri="{FF2B5EF4-FFF2-40B4-BE49-F238E27FC236}">
                  <a16:creationId xmlns:a16="http://schemas.microsoft.com/office/drawing/2014/main" id="{64136111-7889-4E44-A962-3BF1A60DA98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3020" y="2576353"/>
              <a:ext cx="671218" cy="32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tangle 162">
              <a:extLst>
                <a:ext uri="{FF2B5EF4-FFF2-40B4-BE49-F238E27FC236}">
                  <a16:creationId xmlns:a16="http://schemas.microsoft.com/office/drawing/2014/main" id="{A3FB9564-4752-C74E-AC3D-AE193CB533AC}"/>
                </a:ext>
              </a:extLst>
            </p:cNvPr>
            <p:cNvSpPr/>
            <p:nvPr/>
          </p:nvSpPr>
          <p:spPr bwMode="auto">
            <a:xfrm>
              <a:off x="2139527" y="2585987"/>
              <a:ext cx="1018684" cy="276999"/>
            </a:xfrm>
            <a:prstGeom prst="rect">
              <a:avLst/>
            </a:prstGeom>
          </p:spPr>
          <p:txBody>
            <a:bodyPr>
              <a:spAutoFit/>
            </a:bodyPr>
            <a:lstStyle/>
            <a:p>
              <a:pPr algn="ctr">
                <a:defRPr/>
              </a:pPr>
              <a:r>
                <a:rPr lang="en-GB" sz="600" b="0" spc="-40" dirty="0">
                  <a:solidFill>
                    <a:srgbClr val="000000"/>
                  </a:solidFill>
                  <a:latin typeface="Calibri Light" panose="020F0302020204030204" pitchFamily="34" charset="0"/>
                  <a:ea typeface="ＭＳ Ｐゴシック"/>
                  <a:cs typeface="Calibri Light" panose="020F0302020204030204" pitchFamily="34" charset="0"/>
                </a:rPr>
                <a:t>Project </a:t>
              </a:r>
            </a:p>
            <a:p>
              <a:pPr algn="ctr">
                <a:defRPr/>
              </a:pPr>
              <a:r>
                <a:rPr lang="en-GB" sz="600" b="0" spc="-40" dirty="0">
                  <a:solidFill>
                    <a:srgbClr val="000000"/>
                  </a:solidFill>
                  <a:latin typeface="Calibri Light" panose="020F0302020204030204" pitchFamily="34" charset="0"/>
                  <a:ea typeface="ＭＳ Ｐゴシック"/>
                  <a:cs typeface="Calibri Light" panose="020F0302020204030204" pitchFamily="34" charset="0"/>
                </a:rPr>
                <a:t>Stakeholder Matrix</a:t>
              </a:r>
            </a:p>
          </p:txBody>
        </p:sp>
        <p:grpSp>
          <p:nvGrpSpPr>
            <p:cNvPr id="120" name="Group 150">
              <a:extLst>
                <a:ext uri="{FF2B5EF4-FFF2-40B4-BE49-F238E27FC236}">
                  <a16:creationId xmlns:a16="http://schemas.microsoft.com/office/drawing/2014/main" id="{D6C75C27-A731-7043-8D17-5FC8B59BED7D}"/>
                </a:ext>
              </a:extLst>
            </p:cNvPr>
            <p:cNvGrpSpPr>
              <a:grpSpLocks/>
            </p:cNvGrpSpPr>
            <p:nvPr/>
          </p:nvGrpSpPr>
          <p:grpSpPr bwMode="auto">
            <a:xfrm>
              <a:off x="2045625" y="2143845"/>
              <a:ext cx="670623" cy="332762"/>
              <a:chOff x="2422510" y="3068639"/>
              <a:chExt cx="835601" cy="413664"/>
            </a:xfrm>
          </p:grpSpPr>
          <p:pic>
            <p:nvPicPr>
              <p:cNvPr id="202" name="Picture 11">
                <a:extLst>
                  <a:ext uri="{FF2B5EF4-FFF2-40B4-BE49-F238E27FC236}">
                    <a16:creationId xmlns:a16="http://schemas.microsoft.com/office/drawing/2014/main" id="{65C81BF0-E385-824A-A920-7F4B051BBEC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Rectangle 152">
                <a:extLst>
                  <a:ext uri="{FF2B5EF4-FFF2-40B4-BE49-F238E27FC236}">
                    <a16:creationId xmlns:a16="http://schemas.microsoft.com/office/drawing/2014/main" id="{27824DE0-B30D-394C-AEEB-E9294B8ED1AA}"/>
                  </a:ext>
                </a:extLst>
              </p:cNvPr>
              <p:cNvSpPr>
                <a:spLocks noChangeArrowheads="1"/>
              </p:cNvSpPr>
              <p:nvPr/>
            </p:nvSpPr>
            <p:spPr bwMode="auto">
              <a:xfrm>
                <a:off x="2523160" y="3088906"/>
                <a:ext cx="633561" cy="34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 </a:t>
                </a:r>
                <a:br>
                  <a:rPr lang="en-GB" altLang="en-US" sz="600" b="0" dirty="0">
                    <a:solidFill>
                      <a:srgbClr val="000000"/>
                    </a:solidFill>
                    <a:latin typeface="Calibri Light" panose="020F0302020204030204" pitchFamily="34" charset="0"/>
                    <a:cs typeface="Calibri Light" panose="020F0302020204030204" pitchFamily="34" charset="0"/>
                  </a:rPr>
                </a:br>
                <a:r>
                  <a:rPr lang="en-GB" altLang="en-US" sz="600" b="0" dirty="0">
                    <a:solidFill>
                      <a:srgbClr val="000000"/>
                    </a:solidFill>
                    <a:latin typeface="Calibri Light" panose="020F0302020204030204" pitchFamily="34" charset="0"/>
                    <a:cs typeface="Calibri Light" panose="020F0302020204030204" pitchFamily="34" charset="0"/>
                  </a:rPr>
                  <a:t>Work Plan</a:t>
                </a:r>
              </a:p>
            </p:txBody>
          </p:sp>
        </p:grpSp>
        <p:grpSp>
          <p:nvGrpSpPr>
            <p:cNvPr id="121" name="Group 164">
              <a:extLst>
                <a:ext uri="{FF2B5EF4-FFF2-40B4-BE49-F238E27FC236}">
                  <a16:creationId xmlns:a16="http://schemas.microsoft.com/office/drawing/2014/main" id="{638C249B-B98E-3744-B5BD-90AE8C010747}"/>
                </a:ext>
              </a:extLst>
            </p:cNvPr>
            <p:cNvGrpSpPr>
              <a:grpSpLocks/>
            </p:cNvGrpSpPr>
            <p:nvPr/>
          </p:nvGrpSpPr>
          <p:grpSpPr bwMode="auto">
            <a:xfrm>
              <a:off x="3282326" y="2527546"/>
              <a:ext cx="869515" cy="369332"/>
              <a:chOff x="4218308" y="3512300"/>
              <a:chExt cx="1083326" cy="459577"/>
            </a:xfrm>
          </p:grpSpPr>
          <p:pic>
            <p:nvPicPr>
              <p:cNvPr id="200" name="Picture 19">
                <a:extLst>
                  <a:ext uri="{FF2B5EF4-FFF2-40B4-BE49-F238E27FC236}">
                    <a16:creationId xmlns:a16="http://schemas.microsoft.com/office/drawing/2014/main" id="{AFAF13CF-9270-FB49-8452-C1768E4FA9C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Rectangle 166">
                <a:extLst>
                  <a:ext uri="{FF2B5EF4-FFF2-40B4-BE49-F238E27FC236}">
                    <a16:creationId xmlns:a16="http://schemas.microsoft.com/office/drawing/2014/main" id="{3BF6CCBC-1741-2D40-B35C-AA944A58904E}"/>
                  </a:ext>
                </a:extLst>
              </p:cNvPr>
              <p:cNvSpPr>
                <a:spLocks noChangeArrowheads="1"/>
              </p:cNvSpPr>
              <p:nvPr/>
            </p:nvSpPr>
            <p:spPr bwMode="auto">
              <a:xfrm>
                <a:off x="4218308" y="3512300"/>
                <a:ext cx="1083326" cy="45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Business </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Implementation </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Plan</a:t>
                </a:r>
              </a:p>
            </p:txBody>
          </p:sp>
        </p:grpSp>
        <p:grpSp>
          <p:nvGrpSpPr>
            <p:cNvPr id="122" name="Group 167">
              <a:extLst>
                <a:ext uri="{FF2B5EF4-FFF2-40B4-BE49-F238E27FC236}">
                  <a16:creationId xmlns:a16="http://schemas.microsoft.com/office/drawing/2014/main" id="{1EEDCB10-B761-FF43-8170-0B17F0A2B28F}"/>
                </a:ext>
              </a:extLst>
            </p:cNvPr>
            <p:cNvGrpSpPr>
              <a:grpSpLocks/>
            </p:cNvGrpSpPr>
            <p:nvPr/>
          </p:nvGrpSpPr>
          <p:grpSpPr bwMode="auto">
            <a:xfrm>
              <a:off x="3566981" y="2144483"/>
              <a:ext cx="684994" cy="331487"/>
              <a:chOff x="4344642" y="2317479"/>
              <a:chExt cx="853199" cy="413664"/>
            </a:xfrm>
          </p:grpSpPr>
          <p:pic>
            <p:nvPicPr>
              <p:cNvPr id="198" name="Picture 20">
                <a:extLst>
                  <a:ext uri="{FF2B5EF4-FFF2-40B4-BE49-F238E27FC236}">
                    <a16:creationId xmlns:a16="http://schemas.microsoft.com/office/drawing/2014/main" id="{B309C3CA-A8CC-BA45-8257-4E884370848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Rectangle 169">
                <a:extLst>
                  <a:ext uri="{FF2B5EF4-FFF2-40B4-BE49-F238E27FC236}">
                    <a16:creationId xmlns:a16="http://schemas.microsoft.com/office/drawing/2014/main" id="{08E72C67-3F0D-3048-873C-6C07906005F0}"/>
                  </a:ext>
                </a:extLst>
              </p:cNvPr>
              <p:cNvSpPr>
                <a:spLocks noChangeArrowheads="1"/>
              </p:cNvSpPr>
              <p:nvPr/>
            </p:nvSpPr>
            <p:spPr bwMode="auto">
              <a:xfrm>
                <a:off x="4344642" y="2411376"/>
                <a:ext cx="853199" cy="2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Transition Plan</a:t>
                </a:r>
              </a:p>
            </p:txBody>
          </p:sp>
        </p:grpSp>
        <p:grpSp>
          <p:nvGrpSpPr>
            <p:cNvPr id="140" name="Group 150">
              <a:extLst>
                <a:ext uri="{FF2B5EF4-FFF2-40B4-BE49-F238E27FC236}">
                  <a16:creationId xmlns:a16="http://schemas.microsoft.com/office/drawing/2014/main" id="{F6D26A33-9B01-334C-9258-787A9E2D5AEA}"/>
                </a:ext>
              </a:extLst>
            </p:cNvPr>
            <p:cNvGrpSpPr>
              <a:grpSpLocks/>
            </p:cNvGrpSpPr>
            <p:nvPr/>
          </p:nvGrpSpPr>
          <p:grpSpPr bwMode="auto">
            <a:xfrm>
              <a:off x="1955022" y="1752615"/>
              <a:ext cx="670623" cy="332762"/>
              <a:chOff x="2422510" y="3068639"/>
              <a:chExt cx="835601" cy="413664"/>
            </a:xfrm>
          </p:grpSpPr>
          <p:pic>
            <p:nvPicPr>
              <p:cNvPr id="176" name="Picture 11">
                <a:extLst>
                  <a:ext uri="{FF2B5EF4-FFF2-40B4-BE49-F238E27FC236}">
                    <a16:creationId xmlns:a16="http://schemas.microsoft.com/office/drawing/2014/main" id="{D97905AD-4051-CC48-817B-ACEDAFB35A1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Rectangle 152">
                <a:extLst>
                  <a:ext uri="{FF2B5EF4-FFF2-40B4-BE49-F238E27FC236}">
                    <a16:creationId xmlns:a16="http://schemas.microsoft.com/office/drawing/2014/main" id="{0164E770-50AB-CF4B-802F-71FDC7C06BE5}"/>
                  </a:ext>
                </a:extLst>
              </p:cNvPr>
              <p:cNvSpPr>
                <a:spLocks noChangeArrowheads="1"/>
              </p:cNvSpPr>
              <p:nvPr/>
            </p:nvSpPr>
            <p:spPr bwMode="auto">
              <a:xfrm>
                <a:off x="2487208" y="3080036"/>
                <a:ext cx="705466" cy="34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Outsourcing</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Plan</a:t>
                </a:r>
                <a:endParaRPr lang="en-GB" altLang="en-US" sz="600" b="0" dirty="0">
                  <a:solidFill>
                    <a:srgbClr val="000000"/>
                  </a:solidFill>
                  <a:latin typeface="Calibri Light" panose="020F0302020204030204" pitchFamily="34" charset="0"/>
                  <a:cs typeface="Calibri Light" panose="020F0302020204030204" pitchFamily="34" charset="0"/>
                </a:endParaRPr>
              </a:p>
            </p:txBody>
          </p:sp>
        </p:grpSp>
        <p:grpSp>
          <p:nvGrpSpPr>
            <p:cNvPr id="141" name="Group 167">
              <a:extLst>
                <a:ext uri="{FF2B5EF4-FFF2-40B4-BE49-F238E27FC236}">
                  <a16:creationId xmlns:a16="http://schemas.microsoft.com/office/drawing/2014/main" id="{6E2BC5A9-3AD9-0840-A7BE-CB5E89ABB6C0}"/>
                </a:ext>
              </a:extLst>
            </p:cNvPr>
            <p:cNvGrpSpPr>
              <a:grpSpLocks/>
            </p:cNvGrpSpPr>
            <p:nvPr/>
          </p:nvGrpSpPr>
          <p:grpSpPr bwMode="auto">
            <a:xfrm>
              <a:off x="3617637" y="1738393"/>
              <a:ext cx="702498" cy="369331"/>
              <a:chOff x="4314042" y="2287297"/>
              <a:chExt cx="875001" cy="460890"/>
            </a:xfrm>
          </p:grpSpPr>
          <p:pic>
            <p:nvPicPr>
              <p:cNvPr id="174" name="Picture 20">
                <a:extLst>
                  <a:ext uri="{FF2B5EF4-FFF2-40B4-BE49-F238E27FC236}">
                    <a16:creationId xmlns:a16="http://schemas.microsoft.com/office/drawing/2014/main" id="{C2A0650D-7A18-4045-BE4A-38404A50580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ctangle 169">
                <a:extLst>
                  <a:ext uri="{FF2B5EF4-FFF2-40B4-BE49-F238E27FC236}">
                    <a16:creationId xmlns:a16="http://schemas.microsoft.com/office/drawing/2014/main" id="{C8928272-F79D-4B43-8A15-E88CC3DFAA1F}"/>
                  </a:ext>
                </a:extLst>
              </p:cNvPr>
              <p:cNvSpPr>
                <a:spLocks noChangeArrowheads="1"/>
              </p:cNvSpPr>
              <p:nvPr/>
            </p:nvSpPr>
            <p:spPr bwMode="auto">
              <a:xfrm>
                <a:off x="4314042" y="2287297"/>
                <a:ext cx="853199"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Deliverables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Acceptance</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Plan</a:t>
                </a:r>
              </a:p>
            </p:txBody>
          </p:sp>
        </p:grpSp>
      </p:grpSp>
      <p:grpSp>
        <p:nvGrpSpPr>
          <p:cNvPr id="4" name="Group 3" descr="Executing phase">
            <a:extLst>
              <a:ext uri="{FF2B5EF4-FFF2-40B4-BE49-F238E27FC236}">
                <a16:creationId xmlns:a16="http://schemas.microsoft.com/office/drawing/2014/main" id="{77F2FCF6-EEE6-D08A-55F0-622E86E25BE0}"/>
              </a:ext>
            </a:extLst>
          </p:cNvPr>
          <p:cNvGrpSpPr/>
          <p:nvPr/>
        </p:nvGrpSpPr>
        <p:grpSpPr>
          <a:xfrm>
            <a:off x="3777358" y="2997087"/>
            <a:ext cx="3275638" cy="261610"/>
            <a:chOff x="3777358" y="2997087"/>
            <a:chExt cx="3275638" cy="261610"/>
          </a:xfrm>
        </p:grpSpPr>
        <p:grpSp>
          <p:nvGrpSpPr>
            <p:cNvPr id="165" name="Group 238">
              <a:extLst>
                <a:ext uri="{FF2B5EF4-FFF2-40B4-BE49-F238E27FC236}">
                  <a16:creationId xmlns:a16="http://schemas.microsoft.com/office/drawing/2014/main" id="{47F2E676-C82D-7E43-9B8A-E38D7A4AC41B}"/>
                </a:ext>
              </a:extLst>
            </p:cNvPr>
            <p:cNvGrpSpPr/>
            <p:nvPr/>
          </p:nvGrpSpPr>
          <p:grpSpPr>
            <a:xfrm>
              <a:off x="3777358" y="3007452"/>
              <a:ext cx="3275638" cy="202386"/>
              <a:chOff x="3779912" y="690539"/>
              <a:chExt cx="4078652" cy="252000"/>
            </a:xfrm>
          </p:grpSpPr>
          <p:pic>
            <p:nvPicPr>
              <p:cNvPr id="172" name="Picture 4" descr="\\NET1.cec.eu.int\HOMES\109\mialexa\Desktop\Image updates\executing2.png">
                <a:extLst>
                  <a:ext uri="{FF2B5EF4-FFF2-40B4-BE49-F238E27FC236}">
                    <a16:creationId xmlns:a16="http://schemas.microsoft.com/office/drawing/2014/main" id="{60AA8FF7-A2C8-C045-AD4D-27D6DCBC83A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NET1.cec.eu.int\HOMES\109\mialexa\Desktop\Image updates\executing2.png">
                <a:extLst>
                  <a:ext uri="{FF2B5EF4-FFF2-40B4-BE49-F238E27FC236}">
                    <a16:creationId xmlns:a16="http://schemas.microsoft.com/office/drawing/2014/main" id="{6F15D2CC-8CD3-0945-A9C1-E58D63AE808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Rectangle 242">
              <a:extLst>
                <a:ext uri="{FF2B5EF4-FFF2-40B4-BE49-F238E27FC236}">
                  <a16:creationId xmlns:a16="http://schemas.microsoft.com/office/drawing/2014/main" id="{B4E52445-9E33-8742-9B4A-3D752A87078C}"/>
                </a:ext>
              </a:extLst>
            </p:cNvPr>
            <p:cNvSpPr/>
            <p:nvPr/>
          </p:nvSpPr>
          <p:spPr>
            <a:xfrm>
              <a:off x="4769854" y="2997087"/>
              <a:ext cx="1184428" cy="261610"/>
            </a:xfrm>
            <a:prstGeom prst="rect">
              <a:avLst/>
            </a:prstGeom>
          </p:spPr>
          <p:txBody>
            <a:bodyPr>
              <a:spAutoFit/>
            </a:bodyPr>
            <a:lstStyle/>
            <a:p>
              <a:pPr algn="ctr">
                <a:defRPr/>
              </a:pPr>
              <a:r>
                <a:rPr lang="en-GB" sz="1050" dirty="0">
                  <a:solidFill>
                    <a:srgbClr val="FFFFFF"/>
                  </a:solidFill>
                  <a:effectLst>
                    <a:outerShdw blurRad="38100" dist="38100" dir="2700000" algn="tl">
                      <a:srgbClr val="000000">
                        <a:alpha val="43137"/>
                      </a:srgbClr>
                    </a:outerShdw>
                  </a:effectLst>
                  <a:latin typeface="Calibri Light" panose="020F0302020204030204" pitchFamily="34" charset="0"/>
                  <a:ea typeface="ＭＳ Ｐゴシック"/>
                  <a:cs typeface="Calibri Light" panose="020F0302020204030204" pitchFamily="34" charset="0"/>
                </a:rPr>
                <a:t>Executing</a:t>
              </a:r>
            </a:p>
          </p:txBody>
        </p:sp>
      </p:grpSp>
      <p:grpSp>
        <p:nvGrpSpPr>
          <p:cNvPr id="12" name="Group 11" descr="Executing phase artefacts:&#10;- Change Request Form&#10;- Minutes Of Meetings&#10;- Meetings Agendas&#10;- Project Progress Report&#10;- Quality Review Report &#10;- Project Status Report">
            <a:extLst>
              <a:ext uri="{FF2B5EF4-FFF2-40B4-BE49-F238E27FC236}">
                <a16:creationId xmlns:a16="http://schemas.microsoft.com/office/drawing/2014/main" id="{43AB3084-1AFB-59AE-3A83-7AF2D590011F}"/>
              </a:ext>
            </a:extLst>
          </p:cNvPr>
          <p:cNvGrpSpPr/>
          <p:nvPr/>
        </p:nvGrpSpPr>
        <p:grpSpPr>
          <a:xfrm>
            <a:off x="4511391" y="1536989"/>
            <a:ext cx="1785265" cy="1349621"/>
            <a:chOff x="4511391" y="1536989"/>
            <a:chExt cx="1785265" cy="1349621"/>
          </a:xfrm>
        </p:grpSpPr>
        <p:pic>
          <p:nvPicPr>
            <p:cNvPr id="144" name="Picture 2">
              <a:extLst>
                <a:ext uri="{FF2B5EF4-FFF2-40B4-BE49-F238E27FC236}">
                  <a16:creationId xmlns:a16="http://schemas.microsoft.com/office/drawing/2014/main" id="{D3066275-D6EB-F642-BB92-6A4685A419BA}"/>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15744" y="2106105"/>
              <a:ext cx="671345" cy="33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286">
              <a:extLst>
                <a:ext uri="{FF2B5EF4-FFF2-40B4-BE49-F238E27FC236}">
                  <a16:creationId xmlns:a16="http://schemas.microsoft.com/office/drawing/2014/main" id="{66D96752-2D69-F242-9E00-0A07F42CA90F}"/>
                </a:ext>
              </a:extLst>
            </p:cNvPr>
            <p:cNvSpPr>
              <a:spLocks noChangeArrowheads="1"/>
            </p:cNvSpPr>
            <p:nvPr/>
          </p:nvSpPr>
          <p:spPr bwMode="auto">
            <a:xfrm>
              <a:off x="5454040" y="1548743"/>
              <a:ext cx="8354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00" b="1" dirty="0">
                  <a:solidFill>
                    <a:srgbClr val="000000"/>
                  </a:solidFill>
                  <a:latin typeface="Calibri Light" panose="020F0302020204030204" pitchFamily="34" charset="0"/>
                  <a:cs typeface="Calibri Light" panose="020F0302020204030204" pitchFamily="34" charset="0"/>
                </a:rPr>
                <a:t>PROJECT REPORTS</a:t>
              </a:r>
            </a:p>
          </p:txBody>
        </p:sp>
        <p:pic>
          <p:nvPicPr>
            <p:cNvPr id="146" name="Picture 2">
              <a:extLst>
                <a:ext uri="{FF2B5EF4-FFF2-40B4-BE49-F238E27FC236}">
                  <a16:creationId xmlns:a16="http://schemas.microsoft.com/office/drawing/2014/main" id="{A3C8801F-B5C7-8C46-844B-7986469B90FC}"/>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538524" y="2480061"/>
              <a:ext cx="655253" cy="3240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2">
              <a:extLst>
                <a:ext uri="{FF2B5EF4-FFF2-40B4-BE49-F238E27FC236}">
                  <a16:creationId xmlns:a16="http://schemas.microsoft.com/office/drawing/2014/main" id="{3655A5E9-3B37-5741-8053-8E585F13812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535633" y="2099779"/>
              <a:ext cx="655253" cy="3032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Rectangle 292">
              <a:extLst>
                <a:ext uri="{FF2B5EF4-FFF2-40B4-BE49-F238E27FC236}">
                  <a16:creationId xmlns:a16="http://schemas.microsoft.com/office/drawing/2014/main" id="{67F84DF6-6D84-C34E-8622-0E6DD97BBB11}"/>
                </a:ext>
              </a:extLst>
            </p:cNvPr>
            <p:cNvSpPr>
              <a:spLocks noChangeArrowheads="1"/>
            </p:cNvSpPr>
            <p:nvPr/>
          </p:nvSpPr>
          <p:spPr bwMode="auto">
            <a:xfrm>
              <a:off x="5528070" y="2093591"/>
              <a:ext cx="67037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Quality Review </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Report </a:t>
              </a:r>
            </a:p>
          </p:txBody>
        </p:sp>
        <p:sp>
          <p:nvSpPr>
            <p:cNvPr id="149" name="Rectangle 293">
              <a:extLst>
                <a:ext uri="{FF2B5EF4-FFF2-40B4-BE49-F238E27FC236}">
                  <a16:creationId xmlns:a16="http://schemas.microsoft.com/office/drawing/2014/main" id="{FA73E2FB-BFA4-4F4C-ADC4-8A6CE03095E8}"/>
                </a:ext>
              </a:extLst>
            </p:cNvPr>
            <p:cNvSpPr>
              <a:spLocks noChangeArrowheads="1"/>
            </p:cNvSpPr>
            <p:nvPr/>
          </p:nvSpPr>
          <p:spPr bwMode="auto">
            <a:xfrm>
              <a:off x="5515139" y="2485673"/>
              <a:ext cx="68290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Project Status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 Report</a:t>
              </a:r>
            </a:p>
          </p:txBody>
        </p:sp>
        <p:pic>
          <p:nvPicPr>
            <p:cNvPr id="150" name="Picture 2">
              <a:extLst>
                <a:ext uri="{FF2B5EF4-FFF2-40B4-BE49-F238E27FC236}">
                  <a16:creationId xmlns:a16="http://schemas.microsoft.com/office/drawing/2014/main" id="{17453104-2AA0-6142-AC1E-03CE3B09B45C}"/>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541975" y="1735877"/>
              <a:ext cx="655253" cy="2932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Rectangle 295">
              <a:extLst>
                <a:ext uri="{FF2B5EF4-FFF2-40B4-BE49-F238E27FC236}">
                  <a16:creationId xmlns:a16="http://schemas.microsoft.com/office/drawing/2014/main" id="{FF3F066F-6463-AE4B-982E-BDB6D2BD20B3}"/>
                </a:ext>
              </a:extLst>
            </p:cNvPr>
            <p:cNvSpPr>
              <a:spLocks noChangeArrowheads="1"/>
            </p:cNvSpPr>
            <p:nvPr/>
          </p:nvSpPr>
          <p:spPr bwMode="auto">
            <a:xfrm>
              <a:off x="5479867" y="1731240"/>
              <a:ext cx="77044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Project Progress </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Report</a:t>
              </a:r>
            </a:p>
          </p:txBody>
        </p:sp>
        <p:sp>
          <p:nvSpPr>
            <p:cNvPr id="152" name="Rectangle 225">
              <a:extLst>
                <a:ext uri="{FF2B5EF4-FFF2-40B4-BE49-F238E27FC236}">
                  <a16:creationId xmlns:a16="http://schemas.microsoft.com/office/drawing/2014/main" id="{AD796116-FC0E-6F48-AE8C-08C1693230B9}"/>
                </a:ext>
              </a:extLst>
            </p:cNvPr>
            <p:cNvSpPr/>
            <p:nvPr/>
          </p:nvSpPr>
          <p:spPr bwMode="auto">
            <a:xfrm>
              <a:off x="5433516" y="1536989"/>
              <a:ext cx="863140" cy="1306341"/>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noAutofit/>
            </a:bodyPr>
            <a:lstStyle/>
            <a:p>
              <a:pPr eaLnBrk="0" hangingPunct="0">
                <a:spcBef>
                  <a:spcPct val="50000"/>
                </a:spcBef>
                <a:defRPr/>
              </a:pPr>
              <a:endParaRPr lang="en-GB" sz="1100" dirty="0">
                <a:solidFill>
                  <a:srgbClr val="000000"/>
                </a:solidFill>
                <a:latin typeface="Calibri Light" panose="020F0302020204030204" pitchFamily="34" charset="0"/>
                <a:ea typeface="ＭＳ Ｐゴシック" pitchFamily="34" charset="-128"/>
                <a:cs typeface="Calibri Light" panose="020F0302020204030204" pitchFamily="34" charset="0"/>
              </a:endParaRPr>
            </a:p>
          </p:txBody>
        </p:sp>
        <p:pic>
          <p:nvPicPr>
            <p:cNvPr id="153" name="Picture 2">
              <a:extLst>
                <a:ext uri="{FF2B5EF4-FFF2-40B4-BE49-F238E27FC236}">
                  <a16:creationId xmlns:a16="http://schemas.microsoft.com/office/drawing/2014/main" id="{C5A4A191-F5D3-D644-B630-B1D3A31687A4}"/>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15744" y="2562496"/>
              <a:ext cx="654433" cy="32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Rectangle 304">
              <a:extLst>
                <a:ext uri="{FF2B5EF4-FFF2-40B4-BE49-F238E27FC236}">
                  <a16:creationId xmlns:a16="http://schemas.microsoft.com/office/drawing/2014/main" id="{DB1A3BE3-7659-B74D-82C2-2EC78B92DAB3}"/>
                </a:ext>
              </a:extLst>
            </p:cNvPr>
            <p:cNvSpPr>
              <a:spLocks noChangeArrowheads="1"/>
            </p:cNvSpPr>
            <p:nvPr/>
          </p:nvSpPr>
          <p:spPr bwMode="auto">
            <a:xfrm>
              <a:off x="4626845" y="2570332"/>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Change </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Request Form</a:t>
              </a:r>
            </a:p>
          </p:txBody>
        </p:sp>
        <p:pic>
          <p:nvPicPr>
            <p:cNvPr id="155" name="Picture 2">
              <a:extLst>
                <a:ext uri="{FF2B5EF4-FFF2-40B4-BE49-F238E27FC236}">
                  <a16:creationId xmlns:a16="http://schemas.microsoft.com/office/drawing/2014/main" id="{3FDF9EF5-454F-F54A-B371-1147CC88E61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607287" y="1723725"/>
              <a:ext cx="671345" cy="33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 name="Rectangle 306">
              <a:extLst>
                <a:ext uri="{FF2B5EF4-FFF2-40B4-BE49-F238E27FC236}">
                  <a16:creationId xmlns:a16="http://schemas.microsoft.com/office/drawing/2014/main" id="{BD8FC669-C2FE-1643-AA76-C9AEF0B8E400}"/>
                </a:ext>
              </a:extLst>
            </p:cNvPr>
            <p:cNvSpPr>
              <a:spLocks noChangeArrowheads="1"/>
            </p:cNvSpPr>
            <p:nvPr/>
          </p:nvSpPr>
          <p:spPr bwMode="auto">
            <a:xfrm>
              <a:off x="4657465" y="2110655"/>
              <a:ext cx="570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Minutes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Of Meetings</a:t>
              </a:r>
            </a:p>
          </p:txBody>
        </p:sp>
        <p:sp>
          <p:nvSpPr>
            <p:cNvPr id="157" name="Rectangle 307">
              <a:extLst>
                <a:ext uri="{FF2B5EF4-FFF2-40B4-BE49-F238E27FC236}">
                  <a16:creationId xmlns:a16="http://schemas.microsoft.com/office/drawing/2014/main" id="{40743801-1A00-8044-B8C0-FC3882F19EFC}"/>
                </a:ext>
              </a:extLst>
            </p:cNvPr>
            <p:cNvSpPr>
              <a:spLocks noChangeArrowheads="1"/>
            </p:cNvSpPr>
            <p:nvPr/>
          </p:nvSpPr>
          <p:spPr bwMode="auto">
            <a:xfrm>
              <a:off x="4703953" y="1730919"/>
              <a:ext cx="478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Meetings</a:t>
              </a:r>
            </a:p>
            <a:p>
              <a:pPr algn="ctr" eaLnBrk="1" hangingPunct="1">
                <a:spcBef>
                  <a:spcPct val="0"/>
                </a:spcBef>
                <a:buFontTx/>
                <a:buNone/>
              </a:pPr>
              <a:r>
                <a:rPr lang="en-GB" altLang="en-US" sz="600" dirty="0">
                  <a:solidFill>
                    <a:srgbClr val="000000"/>
                  </a:solidFill>
                  <a:latin typeface="Calibri Light" panose="020F0302020204030204" pitchFamily="34" charset="0"/>
                  <a:cs typeface="Calibri Light" panose="020F0302020204030204" pitchFamily="34" charset="0"/>
                </a:rPr>
                <a:t>Agendas</a:t>
              </a:r>
            </a:p>
          </p:txBody>
        </p:sp>
        <p:sp>
          <p:nvSpPr>
            <p:cNvPr id="158" name="Rectangle 231">
              <a:extLst>
                <a:ext uri="{FF2B5EF4-FFF2-40B4-BE49-F238E27FC236}">
                  <a16:creationId xmlns:a16="http://schemas.microsoft.com/office/drawing/2014/main" id="{5546431E-6399-994C-B48D-F3E1ABE362EF}"/>
                </a:ext>
              </a:extLst>
            </p:cNvPr>
            <p:cNvSpPr/>
            <p:nvPr/>
          </p:nvSpPr>
          <p:spPr bwMode="auto">
            <a:xfrm>
              <a:off x="4511391" y="1542279"/>
              <a:ext cx="863140" cy="956316"/>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0" hangingPunct="0">
                <a:spcBef>
                  <a:spcPct val="50000"/>
                </a:spcBef>
                <a:defRPr/>
              </a:pPr>
              <a:endParaRPr lang="en-GB" sz="1100" dirty="0">
                <a:solidFill>
                  <a:srgbClr val="000000"/>
                </a:solidFill>
                <a:latin typeface="Calibri Light" panose="020F0302020204030204" pitchFamily="34" charset="0"/>
                <a:ea typeface="ＭＳ Ｐゴシック" pitchFamily="34" charset="-128"/>
                <a:cs typeface="Calibri Light" panose="020F0302020204030204" pitchFamily="34" charset="0"/>
              </a:endParaRPr>
            </a:p>
          </p:txBody>
        </p:sp>
        <p:sp>
          <p:nvSpPr>
            <p:cNvPr id="159" name="Rectangle 314">
              <a:extLst>
                <a:ext uri="{FF2B5EF4-FFF2-40B4-BE49-F238E27FC236}">
                  <a16:creationId xmlns:a16="http://schemas.microsoft.com/office/drawing/2014/main" id="{00E9D043-1DF6-8343-8F97-E5896C2E58EE}"/>
                </a:ext>
              </a:extLst>
            </p:cNvPr>
            <p:cNvSpPr>
              <a:spLocks noChangeArrowheads="1"/>
            </p:cNvSpPr>
            <p:nvPr/>
          </p:nvSpPr>
          <p:spPr bwMode="auto">
            <a:xfrm>
              <a:off x="4561286" y="1548536"/>
              <a:ext cx="7633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00" b="1" dirty="0">
                  <a:solidFill>
                    <a:srgbClr val="000000"/>
                  </a:solidFill>
                  <a:latin typeface="Calibri Light" panose="020F0302020204030204" pitchFamily="34" charset="0"/>
                  <a:cs typeface="Calibri Light" panose="020F0302020204030204" pitchFamily="34" charset="0"/>
                </a:rPr>
                <a:t>MEETING DOCS</a:t>
              </a:r>
            </a:p>
          </p:txBody>
        </p:sp>
      </p:grpSp>
      <p:grpSp>
        <p:nvGrpSpPr>
          <p:cNvPr id="5" name="Group 4" descr="Closing phase">
            <a:extLst>
              <a:ext uri="{FF2B5EF4-FFF2-40B4-BE49-F238E27FC236}">
                <a16:creationId xmlns:a16="http://schemas.microsoft.com/office/drawing/2014/main" id="{09440F8E-22A7-595B-9F96-591E28A3C0E9}"/>
              </a:ext>
            </a:extLst>
          </p:cNvPr>
          <p:cNvGrpSpPr/>
          <p:nvPr/>
        </p:nvGrpSpPr>
        <p:grpSpPr>
          <a:xfrm>
            <a:off x="6944608" y="2986856"/>
            <a:ext cx="702873" cy="261610"/>
            <a:chOff x="6944608" y="2986856"/>
            <a:chExt cx="702873" cy="261610"/>
          </a:xfrm>
        </p:grpSpPr>
        <p:pic>
          <p:nvPicPr>
            <p:cNvPr id="162" name="Picture 5" descr="\\NET1.cec.eu.int\HOMES\109\mialexa\Desktop\Image updates\Closing2.png">
              <a:extLst>
                <a:ext uri="{FF2B5EF4-FFF2-40B4-BE49-F238E27FC236}">
                  <a16:creationId xmlns:a16="http://schemas.microsoft.com/office/drawing/2014/main" id="{F7FCDAB9-89AB-924F-855F-602E5AA6D8C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944608" y="3007452"/>
              <a:ext cx="683052" cy="202386"/>
            </a:xfrm>
            <a:prstGeom prst="rect">
              <a:avLst/>
            </a:prstGeom>
            <a:noFill/>
            <a:extLst>
              <a:ext uri="{909E8E84-426E-40DD-AFC4-6F175D3DCCD1}">
                <a14:hiddenFill xmlns:a14="http://schemas.microsoft.com/office/drawing/2010/main">
                  <a:solidFill>
                    <a:srgbClr val="FFFFFF"/>
                  </a:solidFill>
                </a14:hiddenFill>
              </a:ext>
            </a:extLst>
          </p:spPr>
        </p:pic>
        <p:sp>
          <p:nvSpPr>
            <p:cNvPr id="170" name="Rectangle 243">
              <a:extLst>
                <a:ext uri="{FF2B5EF4-FFF2-40B4-BE49-F238E27FC236}">
                  <a16:creationId xmlns:a16="http://schemas.microsoft.com/office/drawing/2014/main" id="{63933751-97BC-F543-A84A-BA8331CED8F0}"/>
                </a:ext>
              </a:extLst>
            </p:cNvPr>
            <p:cNvSpPr/>
            <p:nvPr/>
          </p:nvSpPr>
          <p:spPr>
            <a:xfrm>
              <a:off x="7055652" y="2986856"/>
              <a:ext cx="591829" cy="261610"/>
            </a:xfrm>
            <a:prstGeom prst="rect">
              <a:avLst/>
            </a:prstGeom>
          </p:spPr>
          <p:txBody>
            <a:bodyPr wrap="none">
              <a:spAutoFit/>
            </a:bodyPr>
            <a:lstStyle/>
            <a:p>
              <a:pPr>
                <a:defRPr/>
              </a:pPr>
              <a:r>
                <a:rPr lang="en-GB" sz="1050" dirty="0">
                  <a:solidFill>
                    <a:srgbClr val="FFFFFF"/>
                  </a:solidFill>
                  <a:effectLst>
                    <a:outerShdw blurRad="38100" dist="38100" dir="2700000" algn="tl">
                      <a:srgbClr val="000000">
                        <a:alpha val="43137"/>
                      </a:srgbClr>
                    </a:outerShdw>
                  </a:effectLst>
                  <a:latin typeface="Calibri Light" panose="020F0302020204030204" pitchFamily="34" charset="0"/>
                  <a:ea typeface="ＭＳ Ｐゴシック"/>
                  <a:cs typeface="Calibri Light" panose="020F0302020204030204" pitchFamily="34" charset="0"/>
                </a:rPr>
                <a:t>Closing</a:t>
              </a:r>
            </a:p>
          </p:txBody>
        </p:sp>
      </p:grpSp>
      <p:grpSp>
        <p:nvGrpSpPr>
          <p:cNvPr id="110" name="Group 131" descr="Closing phase artefacts:&#10;- Project-End Report">
            <a:extLst>
              <a:ext uri="{FF2B5EF4-FFF2-40B4-BE49-F238E27FC236}">
                <a16:creationId xmlns:a16="http://schemas.microsoft.com/office/drawing/2014/main" id="{08B9ABD4-8D00-DC4E-A45D-7A5B1DE29466}"/>
              </a:ext>
            </a:extLst>
          </p:cNvPr>
          <p:cNvGrpSpPr/>
          <p:nvPr/>
        </p:nvGrpSpPr>
        <p:grpSpPr>
          <a:xfrm>
            <a:off x="6881661" y="2548959"/>
            <a:ext cx="815968" cy="331487"/>
            <a:chOff x="7925371" y="3734395"/>
            <a:chExt cx="1016000" cy="412750"/>
          </a:xfrm>
        </p:grpSpPr>
        <p:pic>
          <p:nvPicPr>
            <p:cNvPr id="224" name="Picture 26">
              <a:extLst>
                <a:ext uri="{FF2B5EF4-FFF2-40B4-BE49-F238E27FC236}">
                  <a16:creationId xmlns:a16="http://schemas.microsoft.com/office/drawing/2014/main" id="{BC4BA3BA-B9EE-F14B-A5C1-D6A1CAF651C6}"/>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Rectangle 116">
              <a:extLst>
                <a:ext uri="{FF2B5EF4-FFF2-40B4-BE49-F238E27FC236}">
                  <a16:creationId xmlns:a16="http://schemas.microsoft.com/office/drawing/2014/main" id="{70FBC753-E786-5A4C-9557-D19399CA272F}"/>
                </a:ext>
              </a:extLst>
            </p:cNvPr>
            <p:cNvSpPr>
              <a:spLocks noChangeArrowheads="1"/>
            </p:cNvSpPr>
            <p:nvPr/>
          </p:nvSpPr>
          <p:spPr bwMode="auto">
            <a:xfrm>
              <a:off x="7925371" y="3742333"/>
              <a:ext cx="1016000" cy="3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Project-End</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Report</a:t>
              </a:r>
            </a:p>
          </p:txBody>
        </p:sp>
      </p:grpSp>
      <p:grpSp>
        <p:nvGrpSpPr>
          <p:cNvPr id="7" name="Group 6" descr="Monitor &amp; Control">
            <a:extLst>
              <a:ext uri="{FF2B5EF4-FFF2-40B4-BE49-F238E27FC236}">
                <a16:creationId xmlns:a16="http://schemas.microsoft.com/office/drawing/2014/main" id="{97B56AAF-4673-52C1-E560-F61ED708CFA8}"/>
              </a:ext>
            </a:extLst>
          </p:cNvPr>
          <p:cNvGrpSpPr/>
          <p:nvPr/>
        </p:nvGrpSpPr>
        <p:grpSpPr>
          <a:xfrm>
            <a:off x="955835" y="3231986"/>
            <a:ext cx="6671825" cy="253916"/>
            <a:chOff x="955835" y="3231986"/>
            <a:chExt cx="6671825" cy="253916"/>
          </a:xfrm>
        </p:grpSpPr>
        <p:pic>
          <p:nvPicPr>
            <p:cNvPr id="166" name="Picture 6" descr="\\NET1.cec.eu.int\HOMES\109\mialexa\Desktop\Image updates\M&amp;C.png">
              <a:extLst>
                <a:ext uri="{FF2B5EF4-FFF2-40B4-BE49-F238E27FC236}">
                  <a16:creationId xmlns:a16="http://schemas.microsoft.com/office/drawing/2014/main" id="{8292FE58-78F0-4E49-BA0F-DCD08DDD3E29}"/>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955835" y="3242025"/>
              <a:ext cx="6671825" cy="202386"/>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244">
              <a:extLst>
                <a:ext uri="{FF2B5EF4-FFF2-40B4-BE49-F238E27FC236}">
                  <a16:creationId xmlns:a16="http://schemas.microsoft.com/office/drawing/2014/main" id="{33AE55C0-229C-8C4D-8B35-32B1A9579F85}"/>
                </a:ext>
              </a:extLst>
            </p:cNvPr>
            <p:cNvSpPr/>
            <p:nvPr/>
          </p:nvSpPr>
          <p:spPr>
            <a:xfrm>
              <a:off x="3746810" y="3231986"/>
              <a:ext cx="1191352" cy="253916"/>
            </a:xfrm>
            <a:prstGeom prst="rect">
              <a:avLst/>
            </a:prstGeom>
          </p:spPr>
          <p:txBody>
            <a:bodyPr wrap="none">
              <a:spAutoFit/>
            </a:bodyPr>
            <a:lstStyle/>
            <a:p>
              <a:pPr>
                <a:defRPr/>
              </a:pPr>
              <a:r>
                <a:rPr lang="en-GB" sz="1050" dirty="0">
                  <a:solidFill>
                    <a:srgbClr val="FFFFFF"/>
                  </a:solidFill>
                  <a:effectLst>
                    <a:outerShdw blurRad="38100" dist="38100" dir="2700000" algn="tl">
                      <a:srgbClr val="000000">
                        <a:alpha val="43137"/>
                      </a:srgbClr>
                    </a:outerShdw>
                  </a:effectLst>
                  <a:latin typeface="Calibri Light" panose="020F0302020204030204" pitchFamily="34" charset="0"/>
                  <a:ea typeface="ＭＳ Ｐゴシック"/>
                  <a:cs typeface="Calibri Light" panose="020F0302020204030204" pitchFamily="34" charset="0"/>
                </a:rPr>
                <a:t>Monitor &amp; Control</a:t>
              </a:r>
            </a:p>
          </p:txBody>
        </p:sp>
      </p:grpSp>
      <p:grpSp>
        <p:nvGrpSpPr>
          <p:cNvPr id="6" name="Group 5" descr="PROJECT LOGS:&#10;- Change Log&#10;- Risk Log&#10;- Issue Log&#10;- Decision Log">
            <a:extLst>
              <a:ext uri="{FF2B5EF4-FFF2-40B4-BE49-F238E27FC236}">
                <a16:creationId xmlns:a16="http://schemas.microsoft.com/office/drawing/2014/main" id="{7CD187AB-8D42-0508-C74C-ECA6EE99DAD3}"/>
              </a:ext>
            </a:extLst>
          </p:cNvPr>
          <p:cNvGrpSpPr/>
          <p:nvPr/>
        </p:nvGrpSpPr>
        <p:grpSpPr>
          <a:xfrm>
            <a:off x="1044025" y="3652429"/>
            <a:ext cx="1519981" cy="884217"/>
            <a:chOff x="1044025" y="3652429"/>
            <a:chExt cx="1519981" cy="884217"/>
          </a:xfrm>
        </p:grpSpPr>
        <p:sp>
          <p:nvSpPr>
            <p:cNvPr id="111" name="Rectangle 119">
              <a:extLst>
                <a:ext uri="{FF2B5EF4-FFF2-40B4-BE49-F238E27FC236}">
                  <a16:creationId xmlns:a16="http://schemas.microsoft.com/office/drawing/2014/main" id="{7A436941-B4F0-444C-BA09-EF6175EBB0E6}"/>
                </a:ext>
              </a:extLst>
            </p:cNvPr>
            <p:cNvSpPr>
              <a:spLocks noChangeArrowheads="1"/>
            </p:cNvSpPr>
            <p:nvPr/>
          </p:nvSpPr>
          <p:spPr bwMode="auto">
            <a:xfrm>
              <a:off x="1456378" y="3652429"/>
              <a:ext cx="7184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00" dirty="0">
                  <a:solidFill>
                    <a:srgbClr val="000000"/>
                  </a:solidFill>
                  <a:latin typeface="Calibri Light" panose="020F0302020204030204" pitchFamily="34" charset="0"/>
                  <a:cs typeface="Calibri Light" panose="020F0302020204030204" pitchFamily="34" charset="0"/>
                </a:rPr>
                <a:t>PROJECT LOGS</a:t>
              </a:r>
            </a:p>
          </p:txBody>
        </p:sp>
        <p:grpSp>
          <p:nvGrpSpPr>
            <p:cNvPr id="112" name="Group 135">
              <a:extLst>
                <a:ext uri="{FF2B5EF4-FFF2-40B4-BE49-F238E27FC236}">
                  <a16:creationId xmlns:a16="http://schemas.microsoft.com/office/drawing/2014/main" id="{F9EFD6F7-536C-354B-8E7A-498EAD210626}"/>
                </a:ext>
              </a:extLst>
            </p:cNvPr>
            <p:cNvGrpSpPr/>
            <p:nvPr/>
          </p:nvGrpSpPr>
          <p:grpSpPr>
            <a:xfrm>
              <a:off x="1044025" y="3795223"/>
              <a:ext cx="1459817" cy="698672"/>
              <a:chOff x="383159" y="5183783"/>
              <a:chExt cx="1817687" cy="869950"/>
            </a:xfrm>
          </p:grpSpPr>
          <p:grpSp>
            <p:nvGrpSpPr>
              <p:cNvPr id="212" name="Group 120">
                <a:extLst>
                  <a:ext uri="{FF2B5EF4-FFF2-40B4-BE49-F238E27FC236}">
                    <a16:creationId xmlns:a16="http://schemas.microsoft.com/office/drawing/2014/main" id="{B9C10612-8346-D344-8EC2-CA873C684EAA}"/>
                  </a:ext>
                </a:extLst>
              </p:cNvPr>
              <p:cNvGrpSpPr>
                <a:grpSpLocks/>
              </p:cNvGrpSpPr>
              <p:nvPr/>
            </p:nvGrpSpPr>
            <p:grpSpPr bwMode="auto">
              <a:xfrm>
                <a:off x="1365821" y="5634633"/>
                <a:ext cx="835025" cy="412750"/>
                <a:chOff x="525946" y="5047540"/>
                <a:chExt cx="835601" cy="413664"/>
              </a:xfrm>
            </p:grpSpPr>
            <p:pic>
              <p:nvPicPr>
                <p:cNvPr id="222" name="Picture 30">
                  <a:extLst>
                    <a:ext uri="{FF2B5EF4-FFF2-40B4-BE49-F238E27FC236}">
                      <a16:creationId xmlns:a16="http://schemas.microsoft.com/office/drawing/2014/main" id="{7863D5D7-E974-624C-B023-404D6CEB1C9D}"/>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 name="Rectangle 122">
                  <a:extLst>
                    <a:ext uri="{FF2B5EF4-FFF2-40B4-BE49-F238E27FC236}">
                      <a16:creationId xmlns:a16="http://schemas.microsoft.com/office/drawing/2014/main" id="{271BB50D-7EBA-754E-8BED-D06F46716EF7}"/>
                    </a:ext>
                  </a:extLst>
                </p:cNvPr>
                <p:cNvSpPr>
                  <a:spLocks noChangeArrowheads="1"/>
                </p:cNvSpPr>
                <p:nvPr/>
              </p:nvSpPr>
              <p:spPr bwMode="auto">
                <a:xfrm>
                  <a:off x="568576" y="5115556"/>
                  <a:ext cx="717449" cy="2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Decision Log</a:t>
                  </a:r>
                </a:p>
              </p:txBody>
            </p:sp>
          </p:grpSp>
          <p:grpSp>
            <p:nvGrpSpPr>
              <p:cNvPr id="213" name="Group 123">
                <a:extLst>
                  <a:ext uri="{FF2B5EF4-FFF2-40B4-BE49-F238E27FC236}">
                    <a16:creationId xmlns:a16="http://schemas.microsoft.com/office/drawing/2014/main" id="{12F330CC-8434-8347-B50E-86389D8F59C8}"/>
                  </a:ext>
                </a:extLst>
              </p:cNvPr>
              <p:cNvGrpSpPr>
                <a:grpSpLocks/>
              </p:cNvGrpSpPr>
              <p:nvPr/>
            </p:nvGrpSpPr>
            <p:grpSpPr bwMode="auto">
              <a:xfrm>
                <a:off x="1359471" y="5190133"/>
                <a:ext cx="835025" cy="414337"/>
                <a:chOff x="1401570" y="5505758"/>
                <a:chExt cx="835601" cy="413664"/>
              </a:xfrm>
            </p:grpSpPr>
            <p:pic>
              <p:nvPicPr>
                <p:cNvPr id="220" name="Picture 39">
                  <a:extLst>
                    <a:ext uri="{FF2B5EF4-FFF2-40B4-BE49-F238E27FC236}">
                      <a16:creationId xmlns:a16="http://schemas.microsoft.com/office/drawing/2014/main" id="{88CAD81E-934B-9C48-B68A-220791F8B427}"/>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 name="Rectangle 125">
                  <a:extLst>
                    <a:ext uri="{FF2B5EF4-FFF2-40B4-BE49-F238E27FC236}">
                      <a16:creationId xmlns:a16="http://schemas.microsoft.com/office/drawing/2014/main" id="{76F9BA76-9EA8-EC4B-9D38-5D512DAEE53C}"/>
                    </a:ext>
                  </a:extLst>
                </p:cNvPr>
                <p:cNvSpPr>
                  <a:spLocks noChangeArrowheads="1"/>
                </p:cNvSpPr>
                <p:nvPr/>
              </p:nvSpPr>
              <p:spPr bwMode="auto">
                <a:xfrm>
                  <a:off x="1533245" y="5589448"/>
                  <a:ext cx="543679" cy="22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Risk Log</a:t>
                  </a:r>
                </a:p>
              </p:txBody>
            </p:sp>
          </p:grpSp>
          <p:grpSp>
            <p:nvGrpSpPr>
              <p:cNvPr id="214" name="Group 126">
                <a:extLst>
                  <a:ext uri="{FF2B5EF4-FFF2-40B4-BE49-F238E27FC236}">
                    <a16:creationId xmlns:a16="http://schemas.microsoft.com/office/drawing/2014/main" id="{EF5A1C86-0445-F949-B40D-1DF493347941}"/>
                  </a:ext>
                </a:extLst>
              </p:cNvPr>
              <p:cNvGrpSpPr>
                <a:grpSpLocks/>
              </p:cNvGrpSpPr>
              <p:nvPr/>
            </p:nvGrpSpPr>
            <p:grpSpPr bwMode="auto">
              <a:xfrm>
                <a:off x="383159" y="5183783"/>
                <a:ext cx="960437" cy="412750"/>
                <a:chOff x="417906" y="5505758"/>
                <a:chExt cx="960726" cy="413664"/>
              </a:xfrm>
            </p:grpSpPr>
            <p:pic>
              <p:nvPicPr>
                <p:cNvPr id="218" name="Picture 32">
                  <a:extLst>
                    <a:ext uri="{FF2B5EF4-FFF2-40B4-BE49-F238E27FC236}">
                      <a16:creationId xmlns:a16="http://schemas.microsoft.com/office/drawing/2014/main" id="{8567A1EE-B7CB-CC4C-9CBD-01137836CE92}"/>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Rectangle 128">
                  <a:extLst>
                    <a:ext uri="{FF2B5EF4-FFF2-40B4-BE49-F238E27FC236}">
                      <a16:creationId xmlns:a16="http://schemas.microsoft.com/office/drawing/2014/main" id="{D9464635-F4F3-5B4D-A3C0-C59DDA01B7A1}"/>
                    </a:ext>
                  </a:extLst>
                </p:cNvPr>
                <p:cNvSpPr>
                  <a:spLocks noChangeArrowheads="1"/>
                </p:cNvSpPr>
                <p:nvPr/>
              </p:nvSpPr>
              <p:spPr bwMode="auto">
                <a:xfrm>
                  <a:off x="417906" y="5596103"/>
                  <a:ext cx="960726" cy="2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Change Log</a:t>
                  </a:r>
                </a:p>
              </p:txBody>
            </p:sp>
          </p:grpSp>
          <p:grpSp>
            <p:nvGrpSpPr>
              <p:cNvPr id="215" name="Group 129">
                <a:extLst>
                  <a:ext uri="{FF2B5EF4-FFF2-40B4-BE49-F238E27FC236}">
                    <a16:creationId xmlns:a16="http://schemas.microsoft.com/office/drawing/2014/main" id="{070E2607-5DE8-C640-B924-BFBF984456ED}"/>
                  </a:ext>
                </a:extLst>
              </p:cNvPr>
              <p:cNvGrpSpPr>
                <a:grpSpLocks/>
              </p:cNvGrpSpPr>
              <p:nvPr/>
            </p:nvGrpSpPr>
            <p:grpSpPr bwMode="auto">
              <a:xfrm>
                <a:off x="491109" y="5639395"/>
                <a:ext cx="835025" cy="414338"/>
                <a:chOff x="1398724" y="5047540"/>
                <a:chExt cx="835601" cy="413664"/>
              </a:xfrm>
            </p:grpSpPr>
            <p:pic>
              <p:nvPicPr>
                <p:cNvPr id="216" name="Picture 31">
                  <a:extLst>
                    <a:ext uri="{FF2B5EF4-FFF2-40B4-BE49-F238E27FC236}">
                      <a16:creationId xmlns:a16="http://schemas.microsoft.com/office/drawing/2014/main" id="{58FBC1AC-E8FB-6D43-85A1-11A7281CBD6A}"/>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 name="Rectangle 131">
                  <a:extLst>
                    <a:ext uri="{FF2B5EF4-FFF2-40B4-BE49-F238E27FC236}">
                      <a16:creationId xmlns:a16="http://schemas.microsoft.com/office/drawing/2014/main" id="{7362ACD8-057B-9D43-95AD-EA81ECB9B1D1}"/>
                    </a:ext>
                  </a:extLst>
                </p:cNvPr>
                <p:cNvSpPr>
                  <a:spLocks noChangeArrowheads="1"/>
                </p:cNvSpPr>
                <p:nvPr/>
              </p:nvSpPr>
              <p:spPr bwMode="auto">
                <a:xfrm>
                  <a:off x="1514255" y="5121037"/>
                  <a:ext cx="585622" cy="22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Issue Log</a:t>
                  </a:r>
                </a:p>
              </p:txBody>
            </p:sp>
          </p:grpSp>
        </p:grpSp>
        <p:sp>
          <p:nvSpPr>
            <p:cNvPr id="142" name="Rectangle 215">
              <a:extLst>
                <a:ext uri="{FF2B5EF4-FFF2-40B4-BE49-F238E27FC236}">
                  <a16:creationId xmlns:a16="http://schemas.microsoft.com/office/drawing/2014/main" id="{E7E54B1E-ABCB-064F-8953-A7D8FC1A4C2D}"/>
                </a:ext>
              </a:extLst>
            </p:cNvPr>
            <p:cNvSpPr>
              <a:spLocks noChangeArrowheads="1"/>
            </p:cNvSpPr>
            <p:nvPr/>
          </p:nvSpPr>
          <p:spPr bwMode="auto">
            <a:xfrm>
              <a:off x="1065940" y="3652429"/>
              <a:ext cx="1498066" cy="884217"/>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latin typeface="Calibri Light" panose="020F0302020204030204" pitchFamily="34" charset="0"/>
                <a:cs typeface="Calibri Light" panose="020F0302020204030204" pitchFamily="34" charset="0"/>
              </a:endParaRPr>
            </a:p>
          </p:txBody>
        </p:sp>
      </p:grpSp>
      <p:grpSp>
        <p:nvGrpSpPr>
          <p:cNvPr id="123" name="Group 172" descr="Project Work Plan (updates)">
            <a:extLst>
              <a:ext uri="{FF2B5EF4-FFF2-40B4-BE49-F238E27FC236}">
                <a16:creationId xmlns:a16="http://schemas.microsoft.com/office/drawing/2014/main" id="{5534EF2E-687F-B44B-AEA3-94EFEDCBC8D5}"/>
              </a:ext>
            </a:extLst>
          </p:cNvPr>
          <p:cNvGrpSpPr/>
          <p:nvPr/>
        </p:nvGrpSpPr>
        <p:grpSpPr>
          <a:xfrm>
            <a:off x="3842468" y="3652431"/>
            <a:ext cx="672210" cy="395234"/>
            <a:chOff x="3860983" y="5080595"/>
            <a:chExt cx="837001" cy="492125"/>
          </a:xfrm>
        </p:grpSpPr>
        <p:pic>
          <p:nvPicPr>
            <p:cNvPr id="196" name="Picture 29">
              <a:extLst>
                <a:ext uri="{FF2B5EF4-FFF2-40B4-BE49-F238E27FC236}">
                  <a16:creationId xmlns:a16="http://schemas.microsoft.com/office/drawing/2014/main" id="{459ECB9D-0E3F-4C42-86D8-A36E6D20846A}"/>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Rectangle 174">
              <a:extLst>
                <a:ext uri="{FF2B5EF4-FFF2-40B4-BE49-F238E27FC236}">
                  <a16:creationId xmlns:a16="http://schemas.microsoft.com/office/drawing/2014/main" id="{66E02DFA-43E4-1A44-9221-983CFC1FC046}"/>
                </a:ext>
              </a:extLst>
            </p:cNvPr>
            <p:cNvSpPr>
              <a:spLocks noChangeArrowheads="1"/>
            </p:cNvSpPr>
            <p:nvPr/>
          </p:nvSpPr>
          <p:spPr bwMode="auto">
            <a:xfrm>
              <a:off x="3860983" y="5105995"/>
              <a:ext cx="816753" cy="3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Project Work</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 Plan </a:t>
              </a:r>
              <a:r>
                <a:rPr lang="en-GB" altLang="en-US" sz="600" b="0" i="1" dirty="0">
                  <a:solidFill>
                    <a:srgbClr val="000000"/>
                  </a:solidFill>
                  <a:latin typeface="Calibri Light" panose="020F0302020204030204" pitchFamily="34" charset="0"/>
                  <a:cs typeface="Calibri Light" panose="020F0302020204030204" pitchFamily="34" charset="0"/>
                </a:rPr>
                <a:t>(updates)</a:t>
              </a:r>
            </a:p>
          </p:txBody>
        </p:sp>
      </p:grpSp>
      <p:grpSp>
        <p:nvGrpSpPr>
          <p:cNvPr id="8" name="Group 7" descr="CHECKLISTS:&#10;- Phase-exit Review Checklist&#10;- Deliverables Acceptance Checklist&#10;- Transition Checklist&#10;- Stakeholders Checklist&#10;- Business Implementation Checklist">
            <a:extLst>
              <a:ext uri="{FF2B5EF4-FFF2-40B4-BE49-F238E27FC236}">
                <a16:creationId xmlns:a16="http://schemas.microsoft.com/office/drawing/2014/main" id="{A55E07F3-1162-B854-C25D-4FA047FF0DFC}"/>
              </a:ext>
            </a:extLst>
          </p:cNvPr>
          <p:cNvGrpSpPr/>
          <p:nvPr/>
        </p:nvGrpSpPr>
        <p:grpSpPr>
          <a:xfrm>
            <a:off x="5452324" y="3637130"/>
            <a:ext cx="2333875" cy="1062034"/>
            <a:chOff x="5452324" y="3637130"/>
            <a:chExt cx="2333875" cy="1062034"/>
          </a:xfrm>
        </p:grpSpPr>
        <p:sp>
          <p:nvSpPr>
            <p:cNvPr id="124" name="Rectangle 175">
              <a:extLst>
                <a:ext uri="{FF2B5EF4-FFF2-40B4-BE49-F238E27FC236}">
                  <a16:creationId xmlns:a16="http://schemas.microsoft.com/office/drawing/2014/main" id="{F162CBF9-94FE-C041-A9F0-BA6EAD19CBAE}"/>
                </a:ext>
              </a:extLst>
            </p:cNvPr>
            <p:cNvSpPr>
              <a:spLocks noChangeArrowheads="1"/>
            </p:cNvSpPr>
            <p:nvPr/>
          </p:nvSpPr>
          <p:spPr bwMode="auto">
            <a:xfrm>
              <a:off x="6367307" y="3637130"/>
              <a:ext cx="6142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00" dirty="0">
                  <a:solidFill>
                    <a:srgbClr val="000000"/>
                  </a:solidFill>
                  <a:latin typeface="Calibri Light" panose="020F0302020204030204" pitchFamily="34" charset="0"/>
                  <a:cs typeface="Calibri Light" panose="020F0302020204030204" pitchFamily="34" charset="0"/>
                </a:rPr>
                <a:t>CHECKLISTS</a:t>
              </a:r>
            </a:p>
          </p:txBody>
        </p:sp>
        <p:pic>
          <p:nvPicPr>
            <p:cNvPr id="125" name="Picture 35">
              <a:extLst>
                <a:ext uri="{FF2B5EF4-FFF2-40B4-BE49-F238E27FC236}">
                  <a16:creationId xmlns:a16="http://schemas.microsoft.com/office/drawing/2014/main" id="{BB3CEF52-BEB4-9D4A-B797-75BA6F9502CF}"/>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38462" y="3786299"/>
              <a:ext cx="670623" cy="33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Rectangle 177">
              <a:extLst>
                <a:ext uri="{FF2B5EF4-FFF2-40B4-BE49-F238E27FC236}">
                  <a16:creationId xmlns:a16="http://schemas.microsoft.com/office/drawing/2014/main" id="{BC52240D-DF9C-374F-8E04-6E82560E0BEC}"/>
                </a:ext>
              </a:extLst>
            </p:cNvPr>
            <p:cNvSpPr/>
            <p:nvPr/>
          </p:nvSpPr>
          <p:spPr>
            <a:xfrm>
              <a:off x="5492565" y="3784388"/>
              <a:ext cx="758595" cy="276999"/>
            </a:xfrm>
            <a:prstGeom prst="rect">
              <a:avLst/>
            </a:prstGeom>
          </p:spPr>
          <p:txBody>
            <a:bodyPr>
              <a:spAutoFit/>
            </a:bodyPr>
            <a:lstStyle/>
            <a:p>
              <a:pPr algn="ctr">
                <a:defRPr/>
              </a:pPr>
              <a:r>
                <a:rPr lang="en-GB" sz="600" b="0" spc="-30" dirty="0">
                  <a:solidFill>
                    <a:srgbClr val="000000"/>
                  </a:solidFill>
                  <a:latin typeface="Calibri Light" panose="020F0302020204030204" pitchFamily="34" charset="0"/>
                  <a:ea typeface="ＭＳ Ｐゴシック"/>
                  <a:cs typeface="Calibri Light" panose="020F0302020204030204" pitchFamily="34" charset="0"/>
                </a:rPr>
                <a:t>Phase-exit </a:t>
              </a:r>
            </a:p>
            <a:p>
              <a:pPr algn="ctr">
                <a:defRPr/>
              </a:pPr>
              <a:r>
                <a:rPr lang="en-GB" sz="600" b="0" spc="-30" dirty="0">
                  <a:solidFill>
                    <a:srgbClr val="000000"/>
                  </a:solidFill>
                  <a:latin typeface="Calibri Light" panose="020F0302020204030204" pitchFamily="34" charset="0"/>
                  <a:ea typeface="ＭＳ Ｐゴシック"/>
                  <a:cs typeface="Calibri Light" panose="020F0302020204030204" pitchFamily="34" charset="0"/>
                </a:rPr>
                <a:t>Review Checklist</a:t>
              </a:r>
            </a:p>
          </p:txBody>
        </p:sp>
        <p:pic>
          <p:nvPicPr>
            <p:cNvPr id="127" name="Picture 36">
              <a:extLst>
                <a:ext uri="{FF2B5EF4-FFF2-40B4-BE49-F238E27FC236}">
                  <a16:creationId xmlns:a16="http://schemas.microsoft.com/office/drawing/2014/main" id="{EBF19B8A-0433-374A-960C-AAB54746F4BB}"/>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42287" y="4161135"/>
              <a:ext cx="671898" cy="42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Rectangle 179">
              <a:extLst>
                <a:ext uri="{FF2B5EF4-FFF2-40B4-BE49-F238E27FC236}">
                  <a16:creationId xmlns:a16="http://schemas.microsoft.com/office/drawing/2014/main" id="{BABF055D-A533-EE4D-8CE7-E0271C68B5DA}"/>
                </a:ext>
              </a:extLst>
            </p:cNvPr>
            <p:cNvSpPr>
              <a:spLocks noChangeArrowheads="1"/>
            </p:cNvSpPr>
            <p:nvPr/>
          </p:nvSpPr>
          <p:spPr bwMode="auto">
            <a:xfrm>
              <a:off x="5568518" y="4161135"/>
              <a:ext cx="570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Deliverables</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Acceptance </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Checklist</a:t>
              </a:r>
            </a:p>
          </p:txBody>
        </p:sp>
        <p:pic>
          <p:nvPicPr>
            <p:cNvPr id="129" name="Picture 38">
              <a:extLst>
                <a:ext uri="{FF2B5EF4-FFF2-40B4-BE49-F238E27FC236}">
                  <a16:creationId xmlns:a16="http://schemas.microsoft.com/office/drawing/2014/main" id="{879A039C-5285-B846-8787-84105EDDA79A}"/>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2633" y="4152211"/>
              <a:ext cx="670623" cy="43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181">
              <a:extLst>
                <a:ext uri="{FF2B5EF4-FFF2-40B4-BE49-F238E27FC236}">
                  <a16:creationId xmlns:a16="http://schemas.microsoft.com/office/drawing/2014/main" id="{E101CFD6-AEEB-B94E-9027-0EFEE2188943}"/>
                </a:ext>
              </a:extLst>
            </p:cNvPr>
            <p:cNvSpPr>
              <a:spLocks noChangeArrowheads="1"/>
            </p:cNvSpPr>
            <p:nvPr/>
          </p:nvSpPr>
          <p:spPr bwMode="auto">
            <a:xfrm>
              <a:off x="6251160" y="4161134"/>
              <a:ext cx="669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Transition Checklist</a:t>
              </a:r>
            </a:p>
          </p:txBody>
        </p:sp>
        <p:pic>
          <p:nvPicPr>
            <p:cNvPr id="131" name="Picture 37">
              <a:extLst>
                <a:ext uri="{FF2B5EF4-FFF2-40B4-BE49-F238E27FC236}">
                  <a16:creationId xmlns:a16="http://schemas.microsoft.com/office/drawing/2014/main" id="{3F550A5B-75AF-064A-9AC0-EB2FD5EB6F5B}"/>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6659" y="3786299"/>
              <a:ext cx="670623" cy="33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ectangle 183">
              <a:extLst>
                <a:ext uri="{FF2B5EF4-FFF2-40B4-BE49-F238E27FC236}">
                  <a16:creationId xmlns:a16="http://schemas.microsoft.com/office/drawing/2014/main" id="{B5D1950F-6C42-0F41-90F2-C695CBF18C26}"/>
                </a:ext>
              </a:extLst>
            </p:cNvPr>
            <p:cNvSpPr>
              <a:spLocks noChangeArrowheads="1"/>
            </p:cNvSpPr>
            <p:nvPr/>
          </p:nvSpPr>
          <p:spPr bwMode="auto">
            <a:xfrm>
              <a:off x="6172113" y="3784388"/>
              <a:ext cx="883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Quality </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Review Checklist</a:t>
              </a:r>
            </a:p>
          </p:txBody>
        </p:sp>
        <p:pic>
          <p:nvPicPr>
            <p:cNvPr id="135" name="Picture 38">
              <a:extLst>
                <a:ext uri="{FF2B5EF4-FFF2-40B4-BE49-F238E27FC236}">
                  <a16:creationId xmlns:a16="http://schemas.microsoft.com/office/drawing/2014/main" id="{2FD5314A-B450-354E-8956-F0793D7E7590}"/>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93180" y="4147111"/>
              <a:ext cx="670623" cy="43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tangle 226">
              <a:extLst>
                <a:ext uri="{FF2B5EF4-FFF2-40B4-BE49-F238E27FC236}">
                  <a16:creationId xmlns:a16="http://schemas.microsoft.com/office/drawing/2014/main" id="{1C954AEC-9A16-A149-BD4A-CBF78A0C0198}"/>
                </a:ext>
              </a:extLst>
            </p:cNvPr>
            <p:cNvSpPr>
              <a:spLocks noChangeArrowheads="1"/>
            </p:cNvSpPr>
            <p:nvPr/>
          </p:nvSpPr>
          <p:spPr bwMode="auto">
            <a:xfrm>
              <a:off x="6947282" y="4157311"/>
              <a:ext cx="731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Business Implementation</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Checklist</a:t>
              </a:r>
            </a:p>
          </p:txBody>
        </p:sp>
        <p:pic>
          <p:nvPicPr>
            <p:cNvPr id="137" name="Picture 37">
              <a:extLst>
                <a:ext uri="{FF2B5EF4-FFF2-40B4-BE49-F238E27FC236}">
                  <a16:creationId xmlns:a16="http://schemas.microsoft.com/office/drawing/2014/main" id="{988098E9-26D8-AB4E-AFDD-B4251AE668DF}"/>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07204" y="3782474"/>
              <a:ext cx="671899" cy="33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Rectangle 228">
              <a:extLst>
                <a:ext uri="{FF2B5EF4-FFF2-40B4-BE49-F238E27FC236}">
                  <a16:creationId xmlns:a16="http://schemas.microsoft.com/office/drawing/2014/main" id="{3B78705F-4B2E-504E-9A0B-8DE66A7FA7F4}"/>
                </a:ext>
              </a:extLst>
            </p:cNvPr>
            <p:cNvSpPr>
              <a:spLocks noChangeArrowheads="1"/>
            </p:cNvSpPr>
            <p:nvPr/>
          </p:nvSpPr>
          <p:spPr bwMode="auto">
            <a:xfrm>
              <a:off x="6902659" y="3785026"/>
              <a:ext cx="883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Stakeholders</a:t>
              </a:r>
            </a:p>
            <a:p>
              <a:pPr algn="ctr" eaLnBrk="1" hangingPunct="1">
                <a:spcBef>
                  <a:spcPct val="0"/>
                </a:spcBef>
                <a:buFontTx/>
                <a:buNone/>
              </a:pPr>
              <a:r>
                <a:rPr lang="en-GB" altLang="en-US" sz="600" b="0" dirty="0">
                  <a:solidFill>
                    <a:srgbClr val="000000"/>
                  </a:solidFill>
                  <a:latin typeface="Calibri Light" panose="020F0302020204030204" pitchFamily="34" charset="0"/>
                  <a:cs typeface="Calibri Light" panose="020F0302020204030204" pitchFamily="34" charset="0"/>
                </a:rPr>
                <a:t>Checklist</a:t>
              </a:r>
            </a:p>
          </p:txBody>
        </p:sp>
        <p:sp>
          <p:nvSpPr>
            <p:cNvPr id="143" name="Rectangle 215">
              <a:extLst>
                <a:ext uri="{FF2B5EF4-FFF2-40B4-BE49-F238E27FC236}">
                  <a16:creationId xmlns:a16="http://schemas.microsoft.com/office/drawing/2014/main" id="{1306A3D5-4252-184A-9A8B-5DACB67AA6E8}"/>
                </a:ext>
              </a:extLst>
            </p:cNvPr>
            <p:cNvSpPr>
              <a:spLocks noChangeArrowheads="1"/>
            </p:cNvSpPr>
            <p:nvPr/>
          </p:nvSpPr>
          <p:spPr bwMode="auto">
            <a:xfrm>
              <a:off x="5452324" y="3652431"/>
              <a:ext cx="2323116" cy="1046733"/>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400"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45866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B4D3A-802A-3946-945E-E9FA3F3713E1}"/>
              </a:ext>
            </a:extLst>
          </p:cNvPr>
          <p:cNvSpPr>
            <a:spLocks noGrp="1"/>
          </p:cNvSpPr>
          <p:nvPr>
            <p:ph type="title"/>
          </p:nvPr>
        </p:nvSpPr>
        <p:spPr/>
        <p:txBody>
          <a:bodyPr/>
          <a:lstStyle/>
          <a:p>
            <a:r>
              <a:rPr lang="en-GB"/>
              <a:t>Tailoring</a:t>
            </a:r>
          </a:p>
        </p:txBody>
      </p:sp>
      <p:sp>
        <p:nvSpPr>
          <p:cNvPr id="3" name="Tijdelijke aanduiding voor inhoud 2">
            <a:extLst>
              <a:ext uri="{FF2B5EF4-FFF2-40B4-BE49-F238E27FC236}">
                <a16:creationId xmlns:a16="http://schemas.microsoft.com/office/drawing/2014/main" id="{006A9E49-8D14-DE4E-9C12-50D5E3D330E9}"/>
              </a:ext>
            </a:extLst>
          </p:cNvPr>
          <p:cNvSpPr>
            <a:spLocks noGrp="1"/>
          </p:cNvSpPr>
          <p:nvPr>
            <p:ph idx="1"/>
          </p:nvPr>
        </p:nvSpPr>
        <p:spPr/>
        <p:txBody>
          <a:bodyPr/>
          <a:lstStyle/>
          <a:p>
            <a:r>
              <a:rPr lang="en-US"/>
              <a:t>First, </a:t>
            </a:r>
            <a:r>
              <a:rPr lang="en-US">
                <a:solidFill>
                  <a:srgbClr val="C00000"/>
                </a:solidFill>
              </a:rPr>
              <a:t>understand</a:t>
            </a:r>
            <a:r>
              <a:rPr lang="en-US"/>
              <a:t> purpose and value of the </a:t>
            </a:r>
            <a:r>
              <a:rPr lang="en-GB"/>
              <a:t>PM² </a:t>
            </a:r>
            <a:r>
              <a:rPr lang="en-US"/>
              <a:t>methodology</a:t>
            </a:r>
          </a:p>
          <a:p>
            <a:r>
              <a:rPr lang="en-US"/>
              <a:t>Don’t cut, but </a:t>
            </a:r>
            <a:r>
              <a:rPr lang="en-US" err="1">
                <a:solidFill>
                  <a:srgbClr val="C00000"/>
                </a:solidFill>
              </a:rPr>
              <a:t>customise</a:t>
            </a:r>
            <a:endParaRPr lang="en-US">
              <a:solidFill>
                <a:srgbClr val="C00000"/>
              </a:solidFill>
            </a:endParaRPr>
          </a:p>
          <a:p>
            <a:r>
              <a:rPr lang="en-US">
                <a:solidFill>
                  <a:srgbClr val="C00000"/>
                </a:solidFill>
              </a:rPr>
              <a:t>Balance</a:t>
            </a:r>
            <a:r>
              <a:rPr lang="en-US"/>
              <a:t> control gained against effort required</a:t>
            </a:r>
          </a:p>
          <a:p>
            <a:r>
              <a:rPr lang="en-US"/>
              <a:t>Eliminate waste, but </a:t>
            </a:r>
            <a:r>
              <a:rPr lang="en-US">
                <a:solidFill>
                  <a:srgbClr val="C00000"/>
                </a:solidFill>
              </a:rPr>
              <a:t>respect</a:t>
            </a:r>
            <a:r>
              <a:rPr lang="en-US"/>
              <a:t> the integrity of the method</a:t>
            </a:r>
          </a:p>
          <a:p>
            <a:endParaRPr lang="en-GB"/>
          </a:p>
          <a:p>
            <a:endParaRPr lang="en-GB"/>
          </a:p>
        </p:txBody>
      </p:sp>
      <p:pic>
        <p:nvPicPr>
          <p:cNvPr id="4" name="Image 4">
            <a:extLst>
              <a:ext uri="{FF2B5EF4-FFF2-40B4-BE49-F238E27FC236}">
                <a16:creationId xmlns:a16="http://schemas.microsoft.com/office/drawing/2014/main" id="{1D185DB0-3CBB-484B-875C-3CA9C673476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15928" y="891756"/>
            <a:ext cx="3918549" cy="2605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40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D7F0B3-3CE1-0C42-B9B9-D4C66794BFBB}"/>
              </a:ext>
            </a:extLst>
          </p:cNvPr>
          <p:cNvSpPr>
            <a:spLocks noGrp="1"/>
          </p:cNvSpPr>
          <p:nvPr>
            <p:ph type="title"/>
          </p:nvPr>
        </p:nvSpPr>
        <p:spPr/>
        <p:txBody>
          <a:bodyPr/>
          <a:lstStyle/>
          <a:p>
            <a:r>
              <a:rPr lang="en-GB" dirty="0">
                <a:solidFill>
                  <a:schemeClr val="bg1"/>
                </a:solidFill>
              </a:rPr>
              <a:t>Introduction</a:t>
            </a:r>
          </a:p>
        </p:txBody>
      </p:sp>
    </p:spTree>
    <p:extLst>
      <p:ext uri="{BB962C8B-B14F-4D97-AF65-F5344CB8AC3E}">
        <p14:creationId xmlns:p14="http://schemas.microsoft.com/office/powerpoint/2010/main" val="398807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60BF8-18C8-974A-A29A-5C22001D924F}"/>
              </a:ext>
            </a:extLst>
          </p:cNvPr>
          <p:cNvSpPr>
            <a:spLocks noGrp="1"/>
          </p:cNvSpPr>
          <p:nvPr>
            <p:ph type="title"/>
          </p:nvPr>
        </p:nvSpPr>
        <p:spPr/>
        <p:txBody>
          <a:bodyPr/>
          <a:lstStyle/>
          <a:p>
            <a:r>
              <a:rPr lang="en-GB">
                <a:solidFill>
                  <a:schemeClr val="tx1"/>
                </a:solidFill>
              </a:rPr>
              <a:t>The purpose of documentation is to…</a:t>
            </a:r>
          </a:p>
        </p:txBody>
      </p:sp>
      <p:sp>
        <p:nvSpPr>
          <p:cNvPr id="6" name="Tijdelijke aanduiding voor inhoud 5">
            <a:extLst>
              <a:ext uri="{FF2B5EF4-FFF2-40B4-BE49-F238E27FC236}">
                <a16:creationId xmlns:a16="http://schemas.microsoft.com/office/drawing/2014/main" id="{43F0EC61-EDF8-324F-AED0-072771070A38}"/>
              </a:ext>
            </a:extLst>
          </p:cNvPr>
          <p:cNvSpPr>
            <a:spLocks noGrp="1"/>
          </p:cNvSpPr>
          <p:nvPr>
            <p:ph idx="1"/>
          </p:nvPr>
        </p:nvSpPr>
        <p:spPr>
          <a:xfrm>
            <a:off x="457200" y="971551"/>
            <a:ext cx="4781006" cy="3622676"/>
          </a:xfrm>
        </p:spPr>
        <p:txBody>
          <a:bodyPr/>
          <a:lstStyle/>
          <a:p>
            <a:r>
              <a:rPr lang="en-GB" sz="1600" dirty="0">
                <a:solidFill>
                  <a:schemeClr val="tx1"/>
                </a:solidFill>
              </a:rPr>
              <a:t>Help people think something through</a:t>
            </a:r>
          </a:p>
          <a:p>
            <a:r>
              <a:rPr lang="en-GB" sz="1600" dirty="0">
                <a:solidFill>
                  <a:schemeClr val="tx1"/>
                </a:solidFill>
              </a:rPr>
              <a:t>Provide a clear picture of the project requirements.</a:t>
            </a:r>
          </a:p>
          <a:p>
            <a:r>
              <a:rPr lang="en-GB" sz="1600" dirty="0">
                <a:solidFill>
                  <a:schemeClr val="tx1"/>
                </a:solidFill>
              </a:rPr>
              <a:t>Facilitate communication.</a:t>
            </a:r>
          </a:p>
          <a:p>
            <a:r>
              <a:rPr lang="en-GB" sz="1600" dirty="0">
                <a:solidFill>
                  <a:schemeClr val="tx1"/>
                </a:solidFill>
              </a:rPr>
              <a:t>Facilitate agreement by all project stakeholders.</a:t>
            </a:r>
          </a:p>
          <a:p>
            <a:r>
              <a:rPr lang="en-GB" sz="1600" dirty="0">
                <a:solidFill>
                  <a:schemeClr val="tx1"/>
                </a:solidFill>
              </a:rPr>
              <a:t>Offer a baseline for the monitoring &amp; controlling.</a:t>
            </a:r>
          </a:p>
          <a:p>
            <a:r>
              <a:rPr lang="en-GB" sz="1600" dirty="0">
                <a:solidFill>
                  <a:schemeClr val="tx1"/>
                </a:solidFill>
              </a:rPr>
              <a:t>Document important decisions made (and track changes).</a:t>
            </a:r>
          </a:p>
          <a:p>
            <a:r>
              <a:rPr lang="en-GB" sz="1600" dirty="0">
                <a:solidFill>
                  <a:schemeClr val="tx1"/>
                </a:solidFill>
              </a:rPr>
              <a:t>Respond to Audit requirements.</a:t>
            </a:r>
          </a:p>
          <a:p>
            <a:r>
              <a:rPr lang="en-GB" sz="1600" dirty="0">
                <a:solidFill>
                  <a:schemeClr val="tx1"/>
                </a:solidFill>
              </a:rPr>
              <a:t>Integrate new-team members.</a:t>
            </a:r>
          </a:p>
          <a:p>
            <a:r>
              <a:rPr lang="en-GB" sz="1600" dirty="0">
                <a:solidFill>
                  <a:schemeClr val="tx1"/>
                </a:solidFill>
              </a:rPr>
              <a:t>Support organizational memory.</a:t>
            </a:r>
          </a:p>
          <a:p>
            <a:r>
              <a:rPr lang="en-GB" sz="1600" dirty="0">
                <a:solidFill>
                  <a:schemeClr val="tx1"/>
                </a:solidFill>
              </a:rPr>
              <a:t>Support maintenance</a:t>
            </a:r>
          </a:p>
          <a:p>
            <a:endParaRPr lang="en-GB" sz="1600" dirty="0">
              <a:solidFill>
                <a:schemeClr val="tx1"/>
              </a:solidFill>
            </a:endParaRPr>
          </a:p>
        </p:txBody>
      </p:sp>
      <p:pic>
        <p:nvPicPr>
          <p:cNvPr id="4" name="Image 4">
            <a:extLst>
              <a:ext uri="{FF2B5EF4-FFF2-40B4-BE49-F238E27FC236}">
                <a16:creationId xmlns:a16="http://schemas.microsoft.com/office/drawing/2014/main" id="{939D22E1-1648-4659-8D91-D6BCCF34C1F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51098" y="2196501"/>
            <a:ext cx="3260784" cy="2173856"/>
          </a:xfrm>
          <a:prstGeom prst="rect">
            <a:avLst/>
          </a:prstGeom>
          <a:ln>
            <a:noFill/>
          </a:ln>
          <a:effectLst>
            <a:softEdge rad="112500"/>
          </a:effectLst>
        </p:spPr>
      </p:pic>
    </p:spTree>
    <p:extLst>
      <p:ext uri="{BB962C8B-B14F-4D97-AF65-F5344CB8AC3E}">
        <p14:creationId xmlns:p14="http://schemas.microsoft.com/office/powerpoint/2010/main" val="13513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0" y="545578"/>
            <a:ext cx="6042376" cy="4240421"/>
          </a:xfrm>
          <a:prstGeom prst="rect">
            <a:avLst/>
          </a:prstGeom>
        </p:spPr>
      </p:pic>
      <p:sp>
        <p:nvSpPr>
          <p:cNvPr id="17" name="Titel 16">
            <a:extLst>
              <a:ext uri="{FF2B5EF4-FFF2-40B4-BE49-F238E27FC236}">
                <a16:creationId xmlns:a16="http://schemas.microsoft.com/office/drawing/2014/main" id="{32BAE7F7-27D2-864E-8357-A251DAAC5D6F}"/>
              </a:ext>
            </a:extLst>
          </p:cNvPr>
          <p:cNvSpPr>
            <a:spLocks noGrp="1"/>
          </p:cNvSpPr>
          <p:nvPr>
            <p:ph type="title"/>
          </p:nvPr>
        </p:nvSpPr>
        <p:spPr/>
        <p:txBody>
          <a:bodyPr/>
          <a:lstStyle/>
          <a:p>
            <a:r>
              <a:rPr lang="fr-BE"/>
              <a:t>The </a:t>
            </a:r>
            <a:r>
              <a:rPr lang="en-US"/>
              <a:t>Expanding</a:t>
            </a:r>
            <a:r>
              <a:rPr lang="fr-BE"/>
              <a:t> </a:t>
            </a:r>
            <a:r>
              <a:rPr lang="en-US"/>
              <a:t>Reach</a:t>
            </a:r>
            <a:r>
              <a:rPr lang="fr-BE"/>
              <a:t> of PM²</a:t>
            </a:r>
            <a:endParaRPr lang="en-GB"/>
          </a:p>
        </p:txBody>
      </p:sp>
      <p:sp>
        <p:nvSpPr>
          <p:cNvPr id="37" name="TextBox 36">
            <a:extLst>
              <a:ext uri="{FF2B5EF4-FFF2-40B4-BE49-F238E27FC236}">
                <a16:creationId xmlns:a16="http://schemas.microsoft.com/office/drawing/2014/main" id="{1D5ECDC6-8010-4B85-A126-AF32A49A0B0D}"/>
              </a:ext>
            </a:extLst>
          </p:cNvPr>
          <p:cNvSpPr txBox="1"/>
          <p:nvPr/>
        </p:nvSpPr>
        <p:spPr>
          <a:xfrm>
            <a:off x="-6106" y="2573454"/>
            <a:ext cx="1257785" cy="646331"/>
          </a:xfrm>
          <a:prstGeom prst="rect">
            <a:avLst/>
          </a:prstGeom>
          <a:noFill/>
        </p:spPr>
        <p:txBody>
          <a:bodyPr wrap="square" rtlCol="0">
            <a:spAutoFit/>
          </a:bodyPr>
          <a:lstStyle/>
          <a:p>
            <a:pPr algn="ctr" defTabSz="342892" eaLnBrk="0" hangingPunct="0"/>
            <a:r>
              <a:rPr lang="en-US" sz="1200" b="1" dirty="0">
                <a:solidFill>
                  <a:srgbClr val="646567"/>
                </a:solidFill>
                <a:latin typeface="Calibri Light" panose="020F0302020204030204" pitchFamily="34" charset="0"/>
                <a:cs typeface="Calibri Light" panose="020F0302020204030204" pitchFamily="34" charset="0"/>
              </a:rPr>
              <a:t>PM² v1.0</a:t>
            </a:r>
          </a:p>
          <a:p>
            <a:pPr algn="ctr" defTabSz="342892" eaLnBrk="0" hangingPunct="0"/>
            <a:r>
              <a:rPr lang="en-US" sz="1200" b="1" dirty="0">
                <a:solidFill>
                  <a:srgbClr val="646567"/>
                </a:solidFill>
                <a:latin typeface="Calibri Light" panose="020F0302020204030204" pitchFamily="34" charset="0"/>
                <a:cs typeface="Calibri Light" panose="020F0302020204030204" pitchFamily="34" charset="0"/>
              </a:rPr>
              <a:t>DIGIT</a:t>
            </a:r>
          </a:p>
          <a:p>
            <a:pPr algn="ctr" defTabSz="342892" eaLnBrk="0" hangingPunct="0"/>
            <a:r>
              <a:rPr lang="en-US" sz="1200" b="1" dirty="0">
                <a:solidFill>
                  <a:srgbClr val="646567"/>
                </a:solidFill>
                <a:latin typeface="Calibri Light" panose="020F0302020204030204" pitchFamily="34" charset="0"/>
                <a:cs typeface="Calibri Light" panose="020F0302020204030204" pitchFamily="34" charset="0"/>
              </a:rPr>
              <a:t>(IT Projects)</a:t>
            </a:r>
          </a:p>
        </p:txBody>
      </p:sp>
      <p:sp>
        <p:nvSpPr>
          <p:cNvPr id="36" name="TextBox 35">
            <a:extLst>
              <a:ext uri="{FF2B5EF4-FFF2-40B4-BE49-F238E27FC236}">
                <a16:creationId xmlns:a16="http://schemas.microsoft.com/office/drawing/2014/main" id="{67F12612-5FE2-47DC-8790-249DDD821A7B}"/>
              </a:ext>
            </a:extLst>
          </p:cNvPr>
          <p:cNvSpPr txBox="1"/>
          <p:nvPr/>
        </p:nvSpPr>
        <p:spPr>
          <a:xfrm>
            <a:off x="939716" y="2528526"/>
            <a:ext cx="1792474" cy="646331"/>
          </a:xfrm>
          <a:prstGeom prst="rect">
            <a:avLst/>
          </a:prstGeom>
          <a:noFill/>
        </p:spPr>
        <p:txBody>
          <a:bodyPr wrap="square" rtlCol="0">
            <a:spAutoFit/>
          </a:bodyPr>
          <a:lstStyle/>
          <a:p>
            <a:pPr algn="ctr" defTabSz="342892" eaLnBrk="0" hangingPunct="0"/>
            <a:r>
              <a:rPr lang="en-US" sz="1200" b="1" dirty="0">
                <a:solidFill>
                  <a:srgbClr val="646567"/>
                </a:solidFill>
                <a:latin typeface="Calibri Light" panose="020F0302020204030204" pitchFamily="34" charset="0"/>
                <a:cs typeface="Calibri Light" panose="020F0302020204030204" pitchFamily="34" charset="0"/>
              </a:rPr>
              <a:t>PM² v2.0</a:t>
            </a:r>
          </a:p>
          <a:p>
            <a:pPr algn="ctr" defTabSz="342892" eaLnBrk="0" hangingPunct="0"/>
            <a:r>
              <a:rPr lang="en-US" sz="1200" dirty="0">
                <a:solidFill>
                  <a:srgbClr val="646567"/>
                </a:solidFill>
                <a:latin typeface="Calibri Light" panose="020F0302020204030204" pitchFamily="34" charset="0"/>
                <a:cs typeface="Calibri Light" panose="020F0302020204030204" pitchFamily="34" charset="0"/>
              </a:rPr>
              <a:t>European </a:t>
            </a:r>
          </a:p>
          <a:p>
            <a:pPr algn="ctr" defTabSz="342892" eaLnBrk="0" hangingPunct="0"/>
            <a:r>
              <a:rPr lang="en-US" sz="1200" dirty="0">
                <a:solidFill>
                  <a:srgbClr val="646567"/>
                </a:solidFill>
                <a:latin typeface="Calibri Light" panose="020F0302020204030204" pitchFamily="34" charset="0"/>
                <a:cs typeface="Calibri Light" panose="020F0302020204030204" pitchFamily="34" charset="0"/>
              </a:rPr>
              <a:t>Commission</a:t>
            </a:r>
          </a:p>
        </p:txBody>
      </p:sp>
      <p:sp>
        <p:nvSpPr>
          <p:cNvPr id="32" name="TextBox 31">
            <a:extLst>
              <a:ext uri="{FF2B5EF4-FFF2-40B4-BE49-F238E27FC236}">
                <a16:creationId xmlns:a16="http://schemas.microsoft.com/office/drawing/2014/main" id="{86FDDB91-7D17-4360-BE6C-8F25130298C9}"/>
              </a:ext>
            </a:extLst>
          </p:cNvPr>
          <p:cNvSpPr txBox="1"/>
          <p:nvPr/>
        </p:nvSpPr>
        <p:spPr>
          <a:xfrm>
            <a:off x="1505520" y="1124439"/>
            <a:ext cx="1764549" cy="600164"/>
          </a:xfrm>
          <a:prstGeom prst="rect">
            <a:avLst/>
          </a:prstGeom>
          <a:noFill/>
        </p:spPr>
        <p:txBody>
          <a:bodyPr wrap="square" rtlCol="0">
            <a:spAutoFit/>
          </a:bodyPr>
          <a:lstStyle/>
          <a:p>
            <a:pPr algn="ctr" defTabSz="342892" eaLnBrk="0" hangingPunct="0"/>
            <a:r>
              <a:rPr lang="en-US" sz="1100" b="1" dirty="0">
                <a:solidFill>
                  <a:srgbClr val="646567"/>
                </a:solidFill>
                <a:latin typeface="Calibri Light" panose="020F0302020204030204" pitchFamily="34" charset="0"/>
                <a:cs typeface="Calibri Light" panose="020F0302020204030204" pitchFamily="34" charset="0"/>
              </a:rPr>
              <a:t>PM² v2.5</a:t>
            </a:r>
          </a:p>
          <a:p>
            <a:pPr algn="ctr" defTabSz="342892" eaLnBrk="0" hangingPunct="0"/>
            <a:r>
              <a:rPr lang="en-US" sz="1100" dirty="0">
                <a:solidFill>
                  <a:srgbClr val="646567"/>
                </a:solidFill>
                <a:latin typeface="Calibri Light" panose="020F0302020204030204" pitchFamily="34" charset="0"/>
                <a:cs typeface="Calibri Light" panose="020F0302020204030204" pitchFamily="34" charset="0"/>
              </a:rPr>
              <a:t>European </a:t>
            </a:r>
          </a:p>
          <a:p>
            <a:pPr algn="ctr" defTabSz="342892" eaLnBrk="0" hangingPunct="0"/>
            <a:r>
              <a:rPr lang="en-US" sz="1100" dirty="0">
                <a:solidFill>
                  <a:srgbClr val="646567"/>
                </a:solidFill>
                <a:latin typeface="Calibri Light" panose="020F0302020204030204" pitchFamily="34" charset="0"/>
                <a:cs typeface="Calibri Light" panose="020F0302020204030204" pitchFamily="34" charset="0"/>
              </a:rPr>
              <a:t>Institutions</a:t>
            </a:r>
          </a:p>
        </p:txBody>
      </p:sp>
      <p:sp>
        <p:nvSpPr>
          <p:cNvPr id="33" name="TextBox 32">
            <a:extLst>
              <a:ext uri="{FF2B5EF4-FFF2-40B4-BE49-F238E27FC236}">
                <a16:creationId xmlns:a16="http://schemas.microsoft.com/office/drawing/2014/main" id="{EF748EF6-F956-4F27-BFDD-C5E06CCCE677}"/>
              </a:ext>
            </a:extLst>
          </p:cNvPr>
          <p:cNvSpPr txBox="1"/>
          <p:nvPr/>
        </p:nvSpPr>
        <p:spPr>
          <a:xfrm>
            <a:off x="1988765" y="2269378"/>
            <a:ext cx="1486850" cy="261610"/>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EU Agencies</a:t>
            </a:r>
          </a:p>
        </p:txBody>
      </p:sp>
      <p:sp>
        <p:nvSpPr>
          <p:cNvPr id="35" name="TextBox 34">
            <a:extLst>
              <a:ext uri="{FF2B5EF4-FFF2-40B4-BE49-F238E27FC236}">
                <a16:creationId xmlns:a16="http://schemas.microsoft.com/office/drawing/2014/main" id="{B1CFF375-67C0-496A-94FC-1205243C0018}"/>
              </a:ext>
            </a:extLst>
          </p:cNvPr>
          <p:cNvSpPr txBox="1"/>
          <p:nvPr/>
        </p:nvSpPr>
        <p:spPr>
          <a:xfrm>
            <a:off x="2187424" y="3075763"/>
            <a:ext cx="1486850" cy="261610"/>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European</a:t>
            </a:r>
            <a:r>
              <a:rPr lang="en-US" sz="1100" b="0" dirty="0">
                <a:solidFill>
                  <a:srgbClr val="646567"/>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1100" b="0" dirty="0">
                <a:solidFill>
                  <a:srgbClr val="646567"/>
                </a:solidFill>
                <a:latin typeface="Calibri Light" panose="020F0302020204030204" pitchFamily="34" charset="0"/>
                <a:cs typeface="Calibri Light" panose="020F0302020204030204" pitchFamily="34" charset="0"/>
              </a:rPr>
              <a:t>Council</a:t>
            </a:r>
          </a:p>
        </p:txBody>
      </p:sp>
      <p:sp>
        <p:nvSpPr>
          <p:cNvPr id="34" name="TextBox 33">
            <a:extLst>
              <a:ext uri="{FF2B5EF4-FFF2-40B4-BE49-F238E27FC236}">
                <a16:creationId xmlns:a16="http://schemas.microsoft.com/office/drawing/2014/main" id="{054DB090-BB91-471C-A6CC-67D383A6BB95}"/>
              </a:ext>
            </a:extLst>
          </p:cNvPr>
          <p:cNvSpPr txBox="1"/>
          <p:nvPr/>
        </p:nvSpPr>
        <p:spPr>
          <a:xfrm>
            <a:off x="1851733" y="3882148"/>
            <a:ext cx="1551802" cy="461665"/>
          </a:xfrm>
          <a:prstGeom prst="rect">
            <a:avLst/>
          </a:prstGeom>
          <a:noFill/>
        </p:spPr>
        <p:txBody>
          <a:bodyPr wrap="square" rtlCol="0">
            <a:spAutoFit/>
          </a:bodyPr>
          <a:lstStyle/>
          <a:p>
            <a:pPr algn="ctr" defTabSz="342892" eaLnBrk="0" hangingPunct="0"/>
            <a:r>
              <a:rPr lang="en-US" sz="1200" b="0" dirty="0">
                <a:solidFill>
                  <a:srgbClr val="646567"/>
                </a:solidFill>
                <a:latin typeface="Calibri Light" panose="020F0302020204030204" pitchFamily="34" charset="0"/>
                <a:cs typeface="Calibri Light" panose="020F0302020204030204" pitchFamily="34" charset="0"/>
              </a:rPr>
              <a:t>European Financial Institutions</a:t>
            </a:r>
          </a:p>
        </p:txBody>
      </p:sp>
      <p:sp>
        <p:nvSpPr>
          <p:cNvPr id="26" name="TextBox 25">
            <a:extLst>
              <a:ext uri="{FF2B5EF4-FFF2-40B4-BE49-F238E27FC236}">
                <a16:creationId xmlns:a16="http://schemas.microsoft.com/office/drawing/2014/main" id="{0164AFE0-3623-4681-B276-DD1BBF4159CF}"/>
              </a:ext>
            </a:extLst>
          </p:cNvPr>
          <p:cNvSpPr txBox="1"/>
          <p:nvPr/>
        </p:nvSpPr>
        <p:spPr>
          <a:xfrm>
            <a:off x="2217753" y="778117"/>
            <a:ext cx="2195561" cy="430887"/>
          </a:xfrm>
          <a:prstGeom prst="rect">
            <a:avLst/>
          </a:prstGeom>
          <a:noFill/>
        </p:spPr>
        <p:txBody>
          <a:bodyPr wrap="square" rtlCol="0">
            <a:spAutoFit/>
          </a:bodyPr>
          <a:lstStyle/>
          <a:p>
            <a:pPr algn="ctr" defTabSz="342892" eaLnBrk="0" hangingPunct="0"/>
            <a:r>
              <a:rPr lang="en-US" sz="1100" b="1" dirty="0">
                <a:solidFill>
                  <a:srgbClr val="646567"/>
                </a:solidFill>
                <a:latin typeface="Calibri Light" panose="020F0302020204030204" pitchFamily="34" charset="0"/>
                <a:cs typeface="Calibri Light" panose="020F0302020204030204" pitchFamily="34" charset="0"/>
              </a:rPr>
              <a:t>Open PM² </a:t>
            </a:r>
          </a:p>
          <a:p>
            <a:pPr algn="ctr" defTabSz="342892" eaLnBrk="0" hangingPunct="0"/>
            <a:r>
              <a:rPr lang="en-US" sz="1100" b="1" dirty="0">
                <a:solidFill>
                  <a:srgbClr val="646567"/>
                </a:solidFill>
                <a:latin typeface="Calibri Light" panose="020F0302020204030204" pitchFamily="34" charset="0"/>
                <a:cs typeface="Calibri Light" panose="020F0302020204030204" pitchFamily="34" charset="0"/>
              </a:rPr>
              <a:t>v1.0</a:t>
            </a:r>
          </a:p>
        </p:txBody>
      </p:sp>
      <p:sp>
        <p:nvSpPr>
          <p:cNvPr id="27" name="TextBox 26">
            <a:extLst>
              <a:ext uri="{FF2B5EF4-FFF2-40B4-BE49-F238E27FC236}">
                <a16:creationId xmlns:a16="http://schemas.microsoft.com/office/drawing/2014/main" id="{B7AEE3EE-6ED6-4BA1-A054-123BF2D6581C}"/>
              </a:ext>
            </a:extLst>
          </p:cNvPr>
          <p:cNvSpPr txBox="1"/>
          <p:nvPr/>
        </p:nvSpPr>
        <p:spPr>
          <a:xfrm>
            <a:off x="3164665" y="1451273"/>
            <a:ext cx="1248649" cy="430887"/>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EU Member</a:t>
            </a:r>
          </a:p>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States</a:t>
            </a:r>
          </a:p>
        </p:txBody>
      </p:sp>
      <p:sp>
        <p:nvSpPr>
          <p:cNvPr id="30" name="TextBox 29">
            <a:extLst>
              <a:ext uri="{FF2B5EF4-FFF2-40B4-BE49-F238E27FC236}">
                <a16:creationId xmlns:a16="http://schemas.microsoft.com/office/drawing/2014/main" id="{5EC66F3F-6342-4C3A-8EA5-C0D536DC44B0}"/>
              </a:ext>
            </a:extLst>
          </p:cNvPr>
          <p:cNvSpPr txBox="1"/>
          <p:nvPr/>
        </p:nvSpPr>
        <p:spPr>
          <a:xfrm>
            <a:off x="3451936" y="2124429"/>
            <a:ext cx="1151536" cy="430887"/>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EU Grants</a:t>
            </a:r>
            <a:br>
              <a:rPr lang="en-US" sz="1100" b="0" dirty="0">
                <a:solidFill>
                  <a:srgbClr val="646567"/>
                </a:solidFill>
                <a:latin typeface="Calibri Light" panose="020F0302020204030204" pitchFamily="34" charset="0"/>
                <a:cs typeface="Calibri Light" panose="020F0302020204030204" pitchFamily="34" charset="0"/>
              </a:rPr>
            </a:br>
            <a:r>
              <a:rPr lang="en-US" sz="1100" b="0" dirty="0">
                <a:solidFill>
                  <a:srgbClr val="646567"/>
                </a:solidFill>
                <a:latin typeface="Calibri Light" panose="020F0302020204030204" pitchFamily="34" charset="0"/>
                <a:cs typeface="Calibri Light" panose="020F0302020204030204" pitchFamily="34" charset="0"/>
              </a:rPr>
              <a:t>Beneficiaries</a:t>
            </a:r>
          </a:p>
        </p:txBody>
      </p:sp>
      <p:sp>
        <p:nvSpPr>
          <p:cNvPr id="28" name="TextBox 27">
            <a:extLst>
              <a:ext uri="{FF2B5EF4-FFF2-40B4-BE49-F238E27FC236}">
                <a16:creationId xmlns:a16="http://schemas.microsoft.com/office/drawing/2014/main" id="{A0F592BE-0463-4C8A-AD6B-A7CA627D0FBF}"/>
              </a:ext>
            </a:extLst>
          </p:cNvPr>
          <p:cNvSpPr txBox="1"/>
          <p:nvPr/>
        </p:nvSpPr>
        <p:spPr>
          <a:xfrm>
            <a:off x="3451936" y="2797585"/>
            <a:ext cx="1043953" cy="430887"/>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EU</a:t>
            </a:r>
            <a:br>
              <a:rPr lang="en-US" sz="1100" b="0" dirty="0">
                <a:solidFill>
                  <a:srgbClr val="646567"/>
                </a:solidFill>
                <a:latin typeface="Calibri Light" panose="020F0302020204030204" pitchFamily="34" charset="0"/>
                <a:cs typeface="Calibri Light" panose="020F0302020204030204" pitchFamily="34" charset="0"/>
              </a:rPr>
            </a:br>
            <a:r>
              <a:rPr lang="en-US" sz="1100" b="0" dirty="0">
                <a:solidFill>
                  <a:srgbClr val="646567"/>
                </a:solidFill>
                <a:latin typeface="Calibri Light" panose="020F0302020204030204" pitchFamily="34" charset="0"/>
                <a:cs typeface="Calibri Light" panose="020F0302020204030204" pitchFamily="34" charset="0"/>
              </a:rPr>
              <a:t>Contractors</a:t>
            </a:r>
          </a:p>
        </p:txBody>
      </p:sp>
      <p:sp>
        <p:nvSpPr>
          <p:cNvPr id="29" name="TextBox 28">
            <a:extLst>
              <a:ext uri="{FF2B5EF4-FFF2-40B4-BE49-F238E27FC236}">
                <a16:creationId xmlns:a16="http://schemas.microsoft.com/office/drawing/2014/main" id="{69EFC342-C808-4EBA-9584-92E96DA398F6}"/>
              </a:ext>
            </a:extLst>
          </p:cNvPr>
          <p:cNvSpPr txBox="1"/>
          <p:nvPr/>
        </p:nvSpPr>
        <p:spPr>
          <a:xfrm>
            <a:off x="3005890" y="3470741"/>
            <a:ext cx="1597582" cy="430887"/>
          </a:xfrm>
          <a:prstGeom prst="rect">
            <a:avLst/>
          </a:prstGeom>
          <a:noFill/>
        </p:spPr>
        <p:txBody>
          <a:bodyPr wrap="square" rtlCol="0">
            <a:spAutoFit/>
          </a:bodyPr>
          <a:lstStyle/>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Public </a:t>
            </a:r>
          </a:p>
          <a:p>
            <a:pPr algn="ctr" defTabSz="342892" eaLnBrk="0" hangingPunct="0"/>
            <a:r>
              <a:rPr lang="en-US" sz="1100" b="0" dirty="0">
                <a:solidFill>
                  <a:srgbClr val="646567"/>
                </a:solidFill>
                <a:latin typeface="Calibri Light" panose="020F0302020204030204" pitchFamily="34" charset="0"/>
                <a:cs typeface="Calibri Light" panose="020F0302020204030204" pitchFamily="34" charset="0"/>
              </a:rPr>
              <a:t>Sector</a:t>
            </a:r>
          </a:p>
        </p:txBody>
      </p:sp>
      <p:sp>
        <p:nvSpPr>
          <p:cNvPr id="31" name="TextBox 30">
            <a:extLst>
              <a:ext uri="{FF2B5EF4-FFF2-40B4-BE49-F238E27FC236}">
                <a16:creationId xmlns:a16="http://schemas.microsoft.com/office/drawing/2014/main" id="{01726F6A-83F7-4FEF-A995-984576BBA767}"/>
              </a:ext>
            </a:extLst>
          </p:cNvPr>
          <p:cNvSpPr txBox="1"/>
          <p:nvPr/>
        </p:nvSpPr>
        <p:spPr>
          <a:xfrm>
            <a:off x="3057713" y="4143897"/>
            <a:ext cx="1134330" cy="320024"/>
          </a:xfrm>
          <a:prstGeom prst="rect">
            <a:avLst/>
          </a:prstGeom>
          <a:noFill/>
        </p:spPr>
        <p:txBody>
          <a:bodyPr wrap="square" rtlCol="0">
            <a:spAutoFit/>
          </a:bodyPr>
          <a:lstStyle/>
          <a:p>
            <a:pPr algn="ctr" defTabSz="342892" eaLnBrk="0" hangingPunct="0">
              <a:lnSpc>
                <a:spcPct val="150000"/>
              </a:lnSpc>
            </a:pPr>
            <a:r>
              <a:rPr lang="en-US" sz="1100" b="0" dirty="0">
                <a:solidFill>
                  <a:srgbClr val="646567"/>
                </a:solidFill>
                <a:latin typeface="Calibri Light" panose="020F0302020204030204" pitchFamily="34" charset="0"/>
                <a:cs typeface="Calibri Light" panose="020F0302020204030204" pitchFamily="34" charset="0"/>
              </a:rPr>
              <a:t>Private Sector</a:t>
            </a:r>
          </a:p>
        </p:txBody>
      </p:sp>
      <p:pic>
        <p:nvPicPr>
          <p:cNvPr id="25" name="Picture 24" descr="PM²">
            <a:extLst>
              <a:ext uri="{FF2B5EF4-FFF2-40B4-BE49-F238E27FC236}">
                <a16:creationId xmlns:a16="http://schemas.microsoft.com/office/drawing/2014/main" id="{B2102A34-E436-4A90-B7F8-21A4CB98D8A6}"/>
              </a:ext>
            </a:extLst>
          </p:cNvPr>
          <p:cNvPicPr>
            <a:picLocks noChangeAspect="1"/>
          </p:cNvPicPr>
          <p:nvPr/>
        </p:nvPicPr>
        <p:blipFill>
          <a:blip r:embed="rId4"/>
          <a:stretch>
            <a:fillRect/>
          </a:stretch>
        </p:blipFill>
        <p:spPr>
          <a:xfrm>
            <a:off x="4699417" y="1965340"/>
            <a:ext cx="816440" cy="281752"/>
          </a:xfrm>
          <a:prstGeom prst="rect">
            <a:avLst/>
          </a:prstGeom>
        </p:spPr>
      </p:pic>
      <p:sp>
        <p:nvSpPr>
          <p:cNvPr id="24" name="TextBox 23">
            <a:extLst>
              <a:ext uri="{FF2B5EF4-FFF2-40B4-BE49-F238E27FC236}">
                <a16:creationId xmlns:a16="http://schemas.microsoft.com/office/drawing/2014/main" id="{12BE4237-EA58-4D5B-B30E-81C72A6B993B}"/>
              </a:ext>
            </a:extLst>
          </p:cNvPr>
          <p:cNvSpPr txBox="1"/>
          <p:nvPr/>
        </p:nvSpPr>
        <p:spPr>
          <a:xfrm>
            <a:off x="4597031" y="2342622"/>
            <a:ext cx="1181415" cy="461665"/>
          </a:xfrm>
          <a:prstGeom prst="rect">
            <a:avLst/>
          </a:prstGeom>
          <a:noFill/>
        </p:spPr>
        <p:txBody>
          <a:bodyPr wrap="square" rtlCol="0">
            <a:spAutoFit/>
          </a:bodyPr>
          <a:lstStyle/>
          <a:p>
            <a:pPr algn="ctr" defTabSz="342892" eaLnBrk="0" hangingPunct="0"/>
            <a:r>
              <a:rPr lang="en-US" sz="1200" b="1" dirty="0">
                <a:solidFill>
                  <a:srgbClr val="646567"/>
                </a:solidFill>
                <a:latin typeface="Calibri Light" panose="020F0302020204030204" pitchFamily="34" charset="0"/>
                <a:cs typeface="Calibri Light" panose="020F0302020204030204" pitchFamily="34" charset="0"/>
              </a:rPr>
              <a:t>V3.1</a:t>
            </a:r>
          </a:p>
          <a:p>
            <a:pPr algn="ctr" defTabSz="342892" eaLnBrk="0" hangingPunct="0"/>
            <a:r>
              <a:rPr lang="en-US" sz="1200" dirty="0">
                <a:solidFill>
                  <a:srgbClr val="646567"/>
                </a:solidFill>
                <a:latin typeface="Calibri Light" panose="020F0302020204030204" pitchFamily="34" charset="0"/>
                <a:cs typeface="Calibri Light" panose="020F0302020204030204" pitchFamily="34" charset="0"/>
              </a:rPr>
              <a:t>European</a:t>
            </a:r>
          </a:p>
        </p:txBody>
      </p:sp>
      <p:sp>
        <p:nvSpPr>
          <p:cNvPr id="21" name="Rounded Rectangular Callout 13">
            <a:extLst>
              <a:ext uri="{FF2B5EF4-FFF2-40B4-BE49-F238E27FC236}">
                <a16:creationId xmlns:a16="http://schemas.microsoft.com/office/drawing/2014/main" id="{D27A15C9-2B81-4F6C-8ACC-401FDBDA64A9}"/>
              </a:ext>
            </a:extLst>
          </p:cNvPr>
          <p:cNvSpPr/>
          <p:nvPr/>
        </p:nvSpPr>
        <p:spPr>
          <a:xfrm>
            <a:off x="6041036" y="1702252"/>
            <a:ext cx="1864841" cy="781691"/>
          </a:xfrm>
          <a:prstGeom prst="wedgeRoundRectCallout">
            <a:avLst>
              <a:gd name="adj1" fmla="val -74489"/>
              <a:gd name="adj2" fmla="val -408"/>
              <a:gd name="adj3" fmla="val 16667"/>
            </a:avLst>
          </a:prstGeom>
          <a:solidFill>
            <a:schemeClr val="bg1">
              <a:lumMod val="95000"/>
            </a:schemeClr>
          </a:solidFill>
          <a:ln w="15875" cap="flat" cmpd="sng" algn="ctr">
            <a:solidFill>
              <a:schemeClr val="bg1">
                <a:lumMod val="75000"/>
              </a:schemeClr>
            </a:solidFill>
            <a:prstDash val="solid"/>
          </a:ln>
          <a:effectLst/>
        </p:spPr>
        <p:txBody>
          <a:bodyPr rtlCol="0" anchor="ctr"/>
          <a:lstStyle/>
          <a:p>
            <a:pPr marL="0" marR="0" lvl="0" indent="0" algn="ctr" defTabSz="342892" eaLnBrk="0" fontAlgn="auto" latinLnBrk="0" hangingPunct="0">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763E00"/>
                </a:solidFill>
                <a:uLnTx/>
                <a:uFillTx/>
                <a:latin typeface="Calibri Light" panose="020F0302020204030204" pitchFamily="34" charset="0"/>
                <a:cs typeface="Calibri Light" panose="020F0302020204030204" pitchFamily="34" charset="0"/>
              </a:rPr>
              <a:t>Europe &amp; </a:t>
            </a:r>
            <a:br>
              <a:rPr kumimoji="0" lang="en-US" sz="1600" i="0" u="none" strike="noStrike" kern="0" cap="none" spc="0" normalizeH="0" baseline="0" noProof="0" dirty="0">
                <a:ln>
                  <a:noFill/>
                </a:ln>
                <a:solidFill>
                  <a:srgbClr val="763E00"/>
                </a:solidFill>
                <a:uLnTx/>
                <a:uFillTx/>
                <a:latin typeface="Calibri Light" panose="020F0302020204030204" pitchFamily="34" charset="0"/>
                <a:cs typeface="Calibri Light" panose="020F0302020204030204" pitchFamily="34" charset="0"/>
              </a:rPr>
            </a:br>
            <a:r>
              <a:rPr kumimoji="0" lang="en-US" sz="1600" i="0" u="none" strike="noStrike" kern="0" cap="none" spc="0" normalizeH="0" baseline="0" noProof="0" dirty="0">
                <a:ln>
                  <a:noFill/>
                </a:ln>
                <a:solidFill>
                  <a:srgbClr val="763E00"/>
                </a:solidFill>
                <a:uLnTx/>
                <a:uFillTx/>
                <a:latin typeface="Calibri Light" panose="020F0302020204030204" pitchFamily="34" charset="0"/>
                <a:cs typeface="Calibri Light" panose="020F0302020204030204" pitchFamily="34" charset="0"/>
              </a:rPr>
              <a:t>the World</a:t>
            </a:r>
          </a:p>
        </p:txBody>
      </p:sp>
      <p:pic>
        <p:nvPicPr>
          <p:cNvPr id="20" name="Picture 4">
            <a:extLst>
              <a:ext uri="{FF2B5EF4-FFF2-40B4-BE49-F238E27FC236}">
                <a16:creationId xmlns:a16="http://schemas.microsoft.com/office/drawing/2014/main" id="{77063459-5983-4D05-B6CD-5B94A9FDAB41}"/>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75782" y="635712"/>
            <a:ext cx="1795348" cy="10259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4709CD0-8C5C-4548-B681-E786ACADB993}"/>
              </a:ext>
              <a:ext uri="{C183D7F6-B498-43B3-948B-1728B52AA6E4}">
                <adec:decorative xmlns:adec="http://schemas.microsoft.com/office/drawing/2017/decorative" val="1"/>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954124" y="3580467"/>
            <a:ext cx="2038662" cy="1066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1A7AD66-DBBC-409F-BB56-BDFB96A8401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110520" y="2524506"/>
            <a:ext cx="1725871" cy="1015398"/>
          </a:xfrm>
          <a:prstGeom prst="rect">
            <a:avLst/>
          </a:prstGeom>
        </p:spPr>
      </p:pic>
    </p:spTree>
    <p:extLst>
      <p:ext uri="{BB962C8B-B14F-4D97-AF65-F5344CB8AC3E}">
        <p14:creationId xmlns:p14="http://schemas.microsoft.com/office/powerpoint/2010/main" val="93427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1500"/>
                                        <p:tgtEl>
                                          <p:spTgt spid="20"/>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1500"/>
                                        <p:tgtEl>
                                          <p:spTgt spid="21"/>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500"/>
                                        <p:tgtEl>
                                          <p:spTgt spid="23"/>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500"/>
                                        <p:tgtEl>
                                          <p:spTgt spid="25"/>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1500"/>
                                        <p:tgtEl>
                                          <p:spTgt spid="24"/>
                                        </p:tgtEl>
                                      </p:cBhvr>
                                    </p:animEffect>
                                  </p:childTnLst>
                                </p:cTn>
                              </p:par>
                            </p:childTnLst>
                          </p:cTn>
                        </p:par>
                        <p:par>
                          <p:cTn id="25" fill="hold">
                            <p:stCondLst>
                              <p:cond delay="5000"/>
                            </p:stCondLst>
                            <p:childTnLst>
                              <p:par>
                                <p:cTn id="26" presetID="22" presetClass="entr" presetSubtype="8" fill="hold" grpId="0" nodeType="after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500"/>
                                        <p:tgtEl>
                                          <p:spTgt spid="2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500"/>
                                        <p:tgtEl>
                                          <p:spTgt spid="2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1500"/>
                                        <p:tgtEl>
                                          <p:spTgt spid="28"/>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1500"/>
                                        <p:tgtEl>
                                          <p:spTgt spid="29"/>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1500"/>
                                        <p:tgtEl>
                                          <p:spTgt spid="3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1500"/>
                                        <p:tgtEl>
                                          <p:spTgt spid="30"/>
                                        </p:tgtEl>
                                      </p:cBhvr>
                                    </p:animEffect>
                                  </p:childTnLst>
                                </p:cTn>
                              </p:par>
                            </p:childTnLst>
                          </p:cTn>
                        </p:par>
                        <p:par>
                          <p:cTn id="44" fill="hold">
                            <p:stCondLst>
                              <p:cond delay="7000"/>
                            </p:stCondLst>
                            <p:childTnLst>
                              <p:par>
                                <p:cTn id="45" presetID="22" presetClass="entr" presetSubtype="8" fill="hold" grpId="0" nodeType="afterEffect">
                                  <p:stCondLst>
                                    <p:cond delay="50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1500"/>
                                        <p:tgtEl>
                                          <p:spTgt spid="32"/>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500"/>
                                        <p:tgtEl>
                                          <p:spTgt spid="3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1500"/>
                                        <p:tgtEl>
                                          <p:spTgt spid="34"/>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1500"/>
                                        <p:tgtEl>
                                          <p:spTgt spid="35"/>
                                        </p:tgtEl>
                                      </p:cBhvr>
                                    </p:animEffect>
                                  </p:childTnLst>
                                </p:cTn>
                              </p:par>
                            </p:childTnLst>
                          </p:cTn>
                        </p:par>
                        <p:par>
                          <p:cTn id="57" fill="hold">
                            <p:stCondLst>
                              <p:cond delay="9000"/>
                            </p:stCondLst>
                            <p:childTnLst>
                              <p:par>
                                <p:cTn id="58" presetID="22" presetClass="entr" presetSubtype="8" fill="hold" grpId="0" nodeType="afterEffect">
                                  <p:stCondLst>
                                    <p:cond delay="50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1500"/>
                                        <p:tgtEl>
                                          <p:spTgt spid="36"/>
                                        </p:tgtEl>
                                      </p:cBhvr>
                                    </p:animEffect>
                                  </p:childTnLst>
                                </p:cTn>
                              </p:par>
                            </p:childTnLst>
                          </p:cTn>
                        </p:par>
                        <p:par>
                          <p:cTn id="61" fill="hold">
                            <p:stCondLst>
                              <p:cond delay="11000"/>
                            </p:stCondLst>
                            <p:childTnLst>
                              <p:par>
                                <p:cTn id="62" presetID="22" presetClass="entr" presetSubtype="8" fill="hold" grpId="0" nodeType="afterEffect">
                                  <p:stCondLst>
                                    <p:cond delay="50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p:bldP spid="32" grpId="0"/>
      <p:bldP spid="33" grpId="0"/>
      <p:bldP spid="35" grpId="0"/>
      <p:bldP spid="34" grpId="0"/>
      <p:bldP spid="26" grpId="0"/>
      <p:bldP spid="27" grpId="0"/>
      <p:bldP spid="30" grpId="0"/>
      <p:bldP spid="28" grpId="0"/>
      <p:bldP spid="29" grpId="0"/>
      <p:bldP spid="31" grpId="0"/>
      <p:bldP spid="24"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18FFE2-1FD5-8B4C-B508-975D1590AE62}"/>
              </a:ext>
            </a:extLst>
          </p:cNvPr>
          <p:cNvSpPr>
            <a:spLocks noGrp="1"/>
          </p:cNvSpPr>
          <p:nvPr>
            <p:ph type="title"/>
          </p:nvPr>
        </p:nvSpPr>
        <p:spPr/>
        <p:txBody>
          <a:bodyPr/>
          <a:lstStyle/>
          <a:p>
            <a:r>
              <a:rPr lang="en-US" dirty="0"/>
              <a:t>The PM² Guide &amp; Artefacts – V3.1</a:t>
            </a:r>
            <a:endParaRPr lang="en-GB" dirty="0"/>
          </a:p>
        </p:txBody>
      </p:sp>
      <p:sp>
        <p:nvSpPr>
          <p:cNvPr id="3" name="Rettangolo 2"/>
          <p:cNvSpPr/>
          <p:nvPr/>
        </p:nvSpPr>
        <p:spPr>
          <a:xfrm>
            <a:off x="1" y="3522189"/>
            <a:ext cx="9144000" cy="1015663"/>
          </a:xfrm>
          <a:prstGeom prst="rect">
            <a:avLst/>
          </a:prstGeom>
        </p:spPr>
        <p:txBody>
          <a:bodyPr wrap="square">
            <a:spAutoFit/>
          </a:bodyPr>
          <a:lstStyle/>
          <a:p>
            <a:pPr lvl="0" algn="ctr" fontAlgn="auto">
              <a:spcBef>
                <a:spcPts val="0"/>
              </a:spcBef>
              <a:spcAft>
                <a:spcPts val="0"/>
              </a:spcAft>
              <a:defRPr/>
            </a:pPr>
            <a:r>
              <a:rPr kumimoji="0" lang="en-US" sz="1350" b="0" i="0" u="none" strike="noStrike" kern="1200" cap="none" spc="0" normalizeH="0" baseline="0" noProof="0" dirty="0">
                <a:ln>
                  <a:noFill/>
                </a:ln>
                <a:solidFill>
                  <a:sysClr val="windowText" lastClr="000000"/>
                </a:solidFill>
                <a:effectLst/>
                <a:uLnTx/>
                <a:uFillTx/>
                <a:latin typeface="Gotham Rounded Bold" pitchFamily="50" charset="0"/>
                <a:ea typeface="+mn-ea"/>
                <a:cs typeface="Calibri Light" panose="020F0302020204030204" pitchFamily="34" charset="0"/>
              </a:rPr>
              <a:t>The PM</a:t>
            </a:r>
            <a:r>
              <a:rPr kumimoji="0" lang="en-US" sz="1350" b="0" i="0" u="none" strike="noStrike" kern="1200" cap="none" spc="0" normalizeH="0" baseline="30000" noProof="0" dirty="0">
                <a:ln>
                  <a:noFill/>
                </a:ln>
                <a:solidFill>
                  <a:sysClr val="windowText" lastClr="000000"/>
                </a:solidFill>
                <a:effectLst/>
                <a:uLnTx/>
                <a:uFillTx/>
                <a:latin typeface="Gotham Rounded Bold" pitchFamily="50" charset="0"/>
                <a:ea typeface="+mn-ea"/>
                <a:cs typeface="Calibri Light" panose="020F0302020204030204" pitchFamily="34" charset="0"/>
              </a:rPr>
              <a:t>2</a:t>
            </a:r>
            <a:r>
              <a:rPr kumimoji="0" lang="en-US" sz="1350" b="0" i="0" u="none" strike="noStrike" kern="1200" cap="none" spc="0" normalizeH="0" baseline="0" noProof="0" dirty="0">
                <a:ln>
                  <a:noFill/>
                </a:ln>
                <a:solidFill>
                  <a:sysClr val="windowText" lastClr="000000"/>
                </a:solidFill>
                <a:effectLst/>
                <a:uLnTx/>
                <a:uFillTx/>
                <a:latin typeface="Gotham Rounded Bold" pitchFamily="50" charset="0"/>
                <a:ea typeface="+mn-ea"/>
                <a:cs typeface="Calibri Light" panose="020F0302020204030204" pitchFamily="34" charset="0"/>
              </a:rPr>
              <a:t> Project Management Methodology Guide </a:t>
            </a:r>
            <a:r>
              <a:rPr lang="en-US" sz="1350" dirty="0">
                <a:solidFill>
                  <a:sysClr val="windowText" lastClr="000000"/>
                </a:solidFill>
                <a:latin typeface="Gotham Rounded Bold" pitchFamily="50" charset="0"/>
                <a:cs typeface="Calibri Light" panose="020F0302020204030204" pitchFamily="34" charset="0"/>
              </a:rPr>
              <a:t>&amp; Artefacts v3.1 </a:t>
            </a:r>
            <a:endParaRPr kumimoji="0" lang="en-US" sz="1350" b="0" i="0" u="none" strike="noStrike" kern="1200" cap="none" spc="0" normalizeH="0" baseline="0" noProof="0" dirty="0">
              <a:ln>
                <a:noFill/>
              </a:ln>
              <a:solidFill>
                <a:sysClr val="windowText" lastClr="000000"/>
              </a:solidFill>
              <a:effectLst/>
              <a:uLnTx/>
              <a:uFillTx/>
              <a:latin typeface="Gotham Rounded Bold" pitchFamily="50"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ysClr val="windowText" lastClr="000000"/>
              </a:solidFill>
              <a:effectLst/>
              <a:uLnTx/>
              <a:uFillTx/>
              <a:latin typeface="Gotham Rounded Bold" pitchFamily="50" charset="0"/>
              <a:ea typeface="+mn-ea"/>
              <a:cs typeface="Calibri Light" panose="020F0302020204030204" pitchFamily="34" charset="0"/>
            </a:endParaRPr>
          </a:p>
          <a:p>
            <a:pPr lvl="0" algn="ctr" fontAlgn="auto">
              <a:spcBef>
                <a:spcPts val="0"/>
              </a:spcBef>
              <a:spcAft>
                <a:spcPts val="0"/>
              </a:spcAft>
              <a:defRPr/>
            </a:pPr>
            <a:r>
              <a:rPr kumimoji="0" lang="en-US" sz="1350" b="0" i="0" u="none" strike="noStrike" kern="1200" cap="none" spc="0" normalizeH="0" baseline="0" noProof="0" dirty="0">
                <a:ln>
                  <a:noFill/>
                </a:ln>
                <a:solidFill>
                  <a:sysClr val="windowText" lastClr="000000"/>
                </a:solidFill>
                <a:effectLst/>
                <a:uLnTx/>
                <a:uFillTx/>
                <a:latin typeface="Gotham Rounded Bold" pitchFamily="50" charset="0"/>
                <a:ea typeface="+mn-ea"/>
                <a:cs typeface="Calibri Light" panose="020F0302020204030204" pitchFamily="34" charset="0"/>
              </a:rPr>
              <a:t>AVAILABLE via </a:t>
            </a:r>
            <a:r>
              <a:rPr lang="en-US" sz="1350" dirty="0">
                <a:solidFill>
                  <a:sysClr val="windowText" lastClr="000000"/>
                </a:solidFill>
                <a:latin typeface="Gotham Rounded Bold" pitchFamily="50" charset="0"/>
                <a:cs typeface="Calibri Light" panose="020F0302020204030204" pitchFamily="34" charset="0"/>
              </a:rPr>
              <a:t>Web: https://pm2.europa.eu/index_en </a:t>
            </a:r>
          </a:p>
          <a:p>
            <a:pPr lvl="0" algn="ctr" fontAlgn="auto">
              <a:spcBef>
                <a:spcPts val="0"/>
              </a:spcBef>
              <a:spcAft>
                <a:spcPts val="0"/>
              </a:spcAft>
              <a:defRPr/>
            </a:pPr>
            <a:endParaRPr lang="en-US" sz="1350" dirty="0">
              <a:solidFill>
                <a:sysClr val="windowText" lastClr="000000"/>
              </a:solidFill>
              <a:latin typeface="Gotham Rounded Bold" pitchFamily="50" charset="0"/>
              <a:cs typeface="Calibri Light" panose="020F0302020204030204" pitchFamily="34" charset="0"/>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ysClr val="windowText" lastClr="000000"/>
              </a:solidFill>
              <a:effectLst/>
              <a:uLnTx/>
              <a:uFillTx/>
              <a:latin typeface="Gotham Rounded Medium" pitchFamily="50" charset="0"/>
              <a:ea typeface="+mn-ea"/>
              <a:cs typeface="Calibri Light" panose="020F0302020204030204" pitchFamily="34" charset="0"/>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2209616"/>
            <a:ext cx="1600199" cy="2375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3D04E6-8FA3-6DCB-3530-8F013A7AA9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34924" y="881094"/>
            <a:ext cx="1744133" cy="2464740"/>
          </a:xfrm>
          <a:prstGeom prst="rect">
            <a:avLst/>
          </a:prstGeom>
        </p:spPr>
      </p:pic>
      <p:grpSp>
        <p:nvGrpSpPr>
          <p:cNvPr id="6" name="Group 5">
            <a:extLst>
              <a:ext uri="{FF2B5EF4-FFF2-40B4-BE49-F238E27FC236}">
                <a16:creationId xmlns:a16="http://schemas.microsoft.com/office/drawing/2014/main" id="{532ECEF0-4184-229B-2A19-D019297EC9CE}"/>
              </a:ext>
              <a:ext uri="{C183D7F6-B498-43B3-948B-1728B52AA6E4}">
                <adec:decorative xmlns:adec="http://schemas.microsoft.com/office/drawing/2017/decorative" val="1"/>
              </a:ext>
            </a:extLst>
          </p:cNvPr>
          <p:cNvGrpSpPr/>
          <p:nvPr/>
        </p:nvGrpSpPr>
        <p:grpSpPr>
          <a:xfrm>
            <a:off x="4492572" y="889644"/>
            <a:ext cx="3624456" cy="2286953"/>
            <a:chOff x="518561" y="1957606"/>
            <a:chExt cx="3624456" cy="2286953"/>
          </a:xfrm>
        </p:grpSpPr>
        <p:pic>
          <p:nvPicPr>
            <p:cNvPr id="7" name="Picture 4">
              <a:extLst>
                <a:ext uri="{FF2B5EF4-FFF2-40B4-BE49-F238E27FC236}">
                  <a16:creationId xmlns:a16="http://schemas.microsoft.com/office/drawing/2014/main" id="{E3BE781B-AD88-AC0A-3AC2-00EC48C29D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822434">
              <a:off x="2915748" y="2354821"/>
              <a:ext cx="1227269" cy="1827637"/>
            </a:xfrm>
            <a:prstGeom prst="rect">
              <a:avLst/>
            </a:prstGeom>
            <a:ln w="9525">
              <a:solidFill>
                <a:schemeClr val="bg1">
                  <a:lumMod val="8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2">
              <a:extLst>
                <a:ext uri="{FF2B5EF4-FFF2-40B4-BE49-F238E27FC236}">
                  <a16:creationId xmlns:a16="http://schemas.microsoft.com/office/drawing/2014/main" id="{7F1D326C-2609-72C6-D891-F1BE6154CA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7054" y="1957606"/>
              <a:ext cx="1285511" cy="1857596"/>
            </a:xfrm>
            <a:prstGeom prst="rect">
              <a:avLst/>
            </a:prstGeom>
            <a:ln w="9525">
              <a:solidFill>
                <a:schemeClr val="bg1">
                  <a:lumMod val="8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3">
              <a:extLst>
                <a:ext uri="{FF2B5EF4-FFF2-40B4-BE49-F238E27FC236}">
                  <a16:creationId xmlns:a16="http://schemas.microsoft.com/office/drawing/2014/main" id="{F291418A-BE5F-E1AE-D034-0D443FE9419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965566">
              <a:off x="518561" y="2292721"/>
              <a:ext cx="1324971" cy="1951838"/>
            </a:xfrm>
            <a:prstGeom prst="rect">
              <a:avLst/>
            </a:prstGeom>
            <a:ln w="9525">
              <a:solidFill>
                <a:schemeClr val="bg1">
                  <a:lumMod val="8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66508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38223-A7E6-EF41-AACD-FBE1DF7D556D}"/>
              </a:ext>
            </a:extLst>
          </p:cNvPr>
          <p:cNvSpPr>
            <a:spLocks noGrp="1"/>
          </p:cNvSpPr>
          <p:nvPr>
            <p:ph type="title"/>
          </p:nvPr>
        </p:nvSpPr>
        <p:spPr/>
        <p:txBody>
          <a:bodyPr/>
          <a:lstStyle/>
          <a:p>
            <a:r>
              <a:rPr lang="en-GB">
                <a:solidFill>
                  <a:schemeClr val="bg1"/>
                </a:solidFill>
              </a:rPr>
              <a:t>Project Governance</a:t>
            </a:r>
          </a:p>
        </p:txBody>
      </p:sp>
    </p:spTree>
    <p:extLst>
      <p:ext uri="{BB962C8B-B14F-4D97-AF65-F5344CB8AC3E}">
        <p14:creationId xmlns:p14="http://schemas.microsoft.com/office/powerpoint/2010/main" val="125259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653969-E0FF-A04E-96F5-A289DEA31316}"/>
              </a:ext>
            </a:extLst>
          </p:cNvPr>
          <p:cNvSpPr>
            <a:spLocks noGrp="1"/>
          </p:cNvSpPr>
          <p:nvPr>
            <p:ph type="title"/>
          </p:nvPr>
        </p:nvSpPr>
        <p:spPr/>
        <p:txBody>
          <a:bodyPr/>
          <a:lstStyle/>
          <a:p>
            <a:r>
              <a:rPr lang="en-GB">
                <a:solidFill>
                  <a:schemeClr val="tx1"/>
                </a:solidFill>
              </a:rPr>
              <a:t>A PM² Project</a:t>
            </a:r>
          </a:p>
        </p:txBody>
      </p:sp>
      <p:sp>
        <p:nvSpPr>
          <p:cNvPr id="57" name="Tijdelijke aanduiding voor inhoud 56">
            <a:extLst>
              <a:ext uri="{FF2B5EF4-FFF2-40B4-BE49-F238E27FC236}">
                <a16:creationId xmlns:a16="http://schemas.microsoft.com/office/drawing/2014/main" id="{E00E9B2C-E076-844F-8529-499A650759D6}"/>
              </a:ext>
            </a:extLst>
          </p:cNvPr>
          <p:cNvSpPr>
            <a:spLocks noGrp="1"/>
          </p:cNvSpPr>
          <p:nvPr>
            <p:ph idx="1"/>
          </p:nvPr>
        </p:nvSpPr>
        <p:spPr>
          <a:xfrm>
            <a:off x="448733" y="1037724"/>
            <a:ext cx="4082506" cy="2863929"/>
          </a:xfrm>
        </p:spPr>
        <p:txBody>
          <a:bodyPr/>
          <a:lstStyle/>
          <a:p>
            <a:pPr>
              <a:spcBef>
                <a:spcPts val="200"/>
              </a:spcBef>
            </a:pPr>
            <a:r>
              <a:rPr lang="en-GB" sz="1400">
                <a:solidFill>
                  <a:schemeClr val="tx1"/>
                </a:solidFill>
              </a:rPr>
              <a:t>Is (above all) a project (i.e. not operations, not a work activity, not a programme etc.).</a:t>
            </a:r>
          </a:p>
          <a:p>
            <a:pPr>
              <a:spcBef>
                <a:spcPts val="200"/>
              </a:spcBef>
            </a:pPr>
            <a:r>
              <a:rPr lang="en-GB" sz="1400">
                <a:solidFill>
                  <a:schemeClr val="tx1"/>
                </a:solidFill>
              </a:rPr>
              <a:t>has a duration of more than 4–5 weeks and involves more than 2–3 people.</a:t>
            </a:r>
          </a:p>
          <a:p>
            <a:pPr>
              <a:spcBef>
                <a:spcPts val="200"/>
              </a:spcBef>
            </a:pPr>
            <a:r>
              <a:rPr lang="en-GB" sz="1400">
                <a:solidFill>
                  <a:schemeClr val="tx1"/>
                </a:solidFill>
              </a:rPr>
              <a:t>runs within an organisation and can be subject to internal or external audits.</a:t>
            </a:r>
          </a:p>
          <a:p>
            <a:pPr>
              <a:spcBef>
                <a:spcPts val="200"/>
              </a:spcBef>
            </a:pPr>
            <a:r>
              <a:rPr lang="en-GB" sz="1400">
                <a:solidFill>
                  <a:schemeClr val="tx1"/>
                </a:solidFill>
              </a:rPr>
              <a:t>requires a clearly defined governance structure and clearly assigned roles and responsibilities.</a:t>
            </a:r>
          </a:p>
          <a:p>
            <a:pPr>
              <a:spcBef>
                <a:spcPts val="200"/>
              </a:spcBef>
            </a:pPr>
            <a:r>
              <a:rPr lang="en-GB" sz="1400">
                <a:solidFill>
                  <a:schemeClr val="tx1"/>
                </a:solidFill>
              </a:rPr>
              <a:t>requires approval of its budget and scope.</a:t>
            </a:r>
          </a:p>
          <a:p>
            <a:pPr>
              <a:spcBef>
                <a:spcPts val="200"/>
              </a:spcBef>
            </a:pPr>
            <a:r>
              <a:rPr lang="en-GB" sz="1400">
                <a:solidFill>
                  <a:schemeClr val="tx1"/>
                </a:solidFill>
              </a:rPr>
              <a:t>includes more than just construction/delivery activities.</a:t>
            </a:r>
          </a:p>
        </p:txBody>
      </p:sp>
      <p:sp>
        <p:nvSpPr>
          <p:cNvPr id="58" name="Tijdelijke aanduiding voor inhoud 57">
            <a:extLst>
              <a:ext uri="{FF2B5EF4-FFF2-40B4-BE49-F238E27FC236}">
                <a16:creationId xmlns:a16="http://schemas.microsoft.com/office/drawing/2014/main" id="{279B3E10-6962-0D46-8A46-3924D39CD1FD}"/>
              </a:ext>
            </a:extLst>
          </p:cNvPr>
          <p:cNvSpPr>
            <a:spLocks noGrp="1"/>
          </p:cNvSpPr>
          <p:nvPr>
            <p:ph idx="10"/>
          </p:nvPr>
        </p:nvSpPr>
        <p:spPr>
          <a:xfrm>
            <a:off x="4804833" y="1037724"/>
            <a:ext cx="4082506" cy="2863929"/>
          </a:xfrm>
        </p:spPr>
        <p:txBody>
          <a:bodyPr/>
          <a:lstStyle/>
          <a:p>
            <a:pPr>
              <a:spcBef>
                <a:spcPts val="200"/>
              </a:spcBef>
            </a:pPr>
            <a:r>
              <a:rPr lang="en-GB" sz="1400">
                <a:solidFill>
                  <a:schemeClr val="tx1"/>
                </a:solidFill>
              </a:rPr>
              <a:t>includes transition and business implementation activities.</a:t>
            </a:r>
          </a:p>
          <a:p>
            <a:pPr>
              <a:spcBef>
                <a:spcPts val="200"/>
              </a:spcBef>
            </a:pPr>
            <a:r>
              <a:rPr lang="en-GB" sz="1400">
                <a:solidFill>
                  <a:schemeClr val="tx1"/>
                </a:solidFill>
              </a:rPr>
              <a:t>requires a certain level of documentation, transparency and reporting.</a:t>
            </a:r>
          </a:p>
          <a:p>
            <a:pPr>
              <a:spcBef>
                <a:spcPts val="200"/>
              </a:spcBef>
            </a:pPr>
            <a:r>
              <a:rPr lang="en-GB" sz="1400">
                <a:solidFill>
                  <a:schemeClr val="tx1"/>
                </a:solidFill>
              </a:rPr>
              <a:t>requires a certain level of control and traceability.</a:t>
            </a:r>
          </a:p>
          <a:p>
            <a:pPr>
              <a:spcBef>
                <a:spcPts val="200"/>
              </a:spcBef>
            </a:pPr>
            <a:r>
              <a:rPr lang="en-GB" sz="1400">
                <a:solidFill>
                  <a:schemeClr val="tx1"/>
                </a:solidFill>
              </a:rPr>
              <a:t>has a broad base of internal (and external) stakeholders.</a:t>
            </a:r>
          </a:p>
          <a:p>
            <a:pPr>
              <a:spcBef>
                <a:spcPts val="200"/>
              </a:spcBef>
            </a:pPr>
            <a:r>
              <a:rPr lang="en-GB" sz="1400">
                <a:solidFill>
                  <a:schemeClr val="tx1"/>
                </a:solidFill>
              </a:rPr>
              <a:t>may require the collaboration of several organisations or organisational units.</a:t>
            </a:r>
          </a:p>
          <a:p>
            <a:pPr>
              <a:spcBef>
                <a:spcPts val="200"/>
              </a:spcBef>
            </a:pPr>
            <a:r>
              <a:rPr lang="en-GB" sz="1400">
                <a:solidFill>
                  <a:schemeClr val="tx1"/>
                </a:solidFill>
              </a:rPr>
              <a:t>Contributes to raising the organisation’s project management maturity.</a:t>
            </a:r>
            <a:endParaRPr lang="en-US" sz="1400">
              <a:solidFill>
                <a:schemeClr val="tx1"/>
              </a:solidFill>
            </a:endParaRPr>
          </a:p>
          <a:p>
            <a:pPr>
              <a:spcBef>
                <a:spcPts val="200"/>
              </a:spcBef>
            </a:pPr>
            <a:endParaRPr lang="en-GB" sz="1400">
              <a:solidFill>
                <a:schemeClr val="tx1"/>
              </a:solidFill>
            </a:endParaRPr>
          </a:p>
        </p:txBody>
      </p:sp>
    </p:spTree>
    <p:extLst>
      <p:ext uri="{BB962C8B-B14F-4D97-AF65-F5344CB8AC3E}">
        <p14:creationId xmlns:p14="http://schemas.microsoft.com/office/powerpoint/2010/main" val="14172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BB5990EE-5AB4-2C4D-824A-0AF74387FD92}"/>
              </a:ext>
            </a:extLst>
          </p:cNvPr>
          <p:cNvSpPr>
            <a:spLocks noGrp="1"/>
          </p:cNvSpPr>
          <p:nvPr>
            <p:ph type="title"/>
          </p:nvPr>
        </p:nvSpPr>
        <p:spPr/>
        <p:txBody>
          <a:bodyPr/>
          <a:lstStyle/>
          <a:p>
            <a:r>
              <a:rPr lang="en-US" dirty="0">
                <a:solidFill>
                  <a:schemeClr val="tx1"/>
                </a:solidFill>
              </a:rPr>
              <a:t>The PM² Governance Model</a:t>
            </a:r>
            <a:endParaRPr lang="en-GB" dirty="0">
              <a:solidFill>
                <a:schemeClr val="tx1"/>
              </a:solidFill>
            </a:endParaRPr>
          </a:p>
        </p:txBody>
      </p:sp>
      <p:pic>
        <p:nvPicPr>
          <p:cNvPr id="2" name="Image 3" descr="Governance&#10;- Business Governing Layer: Appropriate Governance Body (AGB)&#10;- Steering Layer: Project Steering Committee (PSC)&#10;- Directing Layer: Project Owner (PO), Solution Provider (SP)&#10;- Managing Layer: Business Manager (BM), Project Manager (PM)&#10;- Performing Layer: Business Implementation Group (BIG) (User &amp; Business Representatives), Project Core Team (PCT)&#10;- Project Support Team (PST)">
            <a:extLst>
              <a:ext uri="{FF2B5EF4-FFF2-40B4-BE49-F238E27FC236}">
                <a16:creationId xmlns:a16="http://schemas.microsoft.com/office/drawing/2014/main" id="{6F9C450D-F8F8-43F5-9463-6ED42AF055C2}"/>
              </a:ext>
            </a:extLst>
          </p:cNvPr>
          <p:cNvPicPr>
            <a:picLocks noChangeAspect="1"/>
          </p:cNvPicPr>
          <p:nvPr/>
        </p:nvPicPr>
        <p:blipFill>
          <a:blip r:embed="rId2"/>
          <a:stretch>
            <a:fillRect/>
          </a:stretch>
        </p:blipFill>
        <p:spPr>
          <a:xfrm>
            <a:off x="1654081" y="955720"/>
            <a:ext cx="5587035" cy="3446947"/>
          </a:xfrm>
          <a:prstGeom prst="rect">
            <a:avLst/>
          </a:prstGeom>
        </p:spPr>
      </p:pic>
    </p:spTree>
    <p:extLst>
      <p:ext uri="{BB962C8B-B14F-4D97-AF65-F5344CB8AC3E}">
        <p14:creationId xmlns:p14="http://schemas.microsoft.com/office/powerpoint/2010/main" val="185527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AE2342-F5F8-1A41-AAFA-A06B27E3A9C1}"/>
              </a:ext>
            </a:extLst>
          </p:cNvPr>
          <p:cNvSpPr>
            <a:spLocks noGrp="1"/>
          </p:cNvSpPr>
          <p:nvPr>
            <p:ph type="title"/>
          </p:nvPr>
        </p:nvSpPr>
        <p:spPr/>
        <p:txBody>
          <a:bodyPr>
            <a:normAutofit/>
          </a:bodyPr>
          <a:lstStyle/>
          <a:p>
            <a:r>
              <a:rPr lang="en-US">
                <a:solidFill>
                  <a:schemeClr val="tx1"/>
                </a:solidFill>
              </a:rPr>
              <a:t>The Project Owner (PO) Role</a:t>
            </a:r>
            <a:endParaRPr lang="en-GB">
              <a:solidFill>
                <a:schemeClr val="tx1"/>
              </a:solidFill>
            </a:endParaRPr>
          </a:p>
        </p:txBody>
      </p:sp>
      <p:pic>
        <p:nvPicPr>
          <p:cNvPr id="15" name="Picture 16">
            <a:extLst>
              <a:ext uri="{C183D7F6-B498-43B3-948B-1728B52AA6E4}">
                <adec:decorative xmlns:adec="http://schemas.microsoft.com/office/drawing/2017/decorative" val="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92349" y="626397"/>
            <a:ext cx="499029" cy="706214"/>
          </a:xfrm>
          <a:prstGeom prst="rect">
            <a:avLst/>
          </a:prstGeom>
          <a:noFill/>
          <a:ln>
            <a:noFill/>
          </a:ln>
          <a:effectLst/>
        </p:spPr>
      </p:pic>
      <p:sp>
        <p:nvSpPr>
          <p:cNvPr id="8" name="Tijdelijke aanduiding voor inhoud 7">
            <a:extLst>
              <a:ext uri="{FF2B5EF4-FFF2-40B4-BE49-F238E27FC236}">
                <a16:creationId xmlns:a16="http://schemas.microsoft.com/office/drawing/2014/main" id="{2A4027AD-5D23-184A-857B-4486AA514E54}"/>
              </a:ext>
            </a:extLst>
          </p:cNvPr>
          <p:cNvSpPr>
            <a:spLocks noGrp="1"/>
          </p:cNvSpPr>
          <p:nvPr>
            <p:ph idx="1"/>
          </p:nvPr>
        </p:nvSpPr>
        <p:spPr>
          <a:xfrm>
            <a:off x="457199" y="971550"/>
            <a:ext cx="6291132" cy="3816449"/>
          </a:xfrm>
        </p:spPr>
        <p:txBody>
          <a:bodyPr/>
          <a:lstStyle/>
          <a:p>
            <a:pPr marL="135731" indent="-135731" eaLnBrk="0" hangingPunct="0">
              <a:spcBef>
                <a:spcPts val="150"/>
              </a:spcBef>
              <a:spcAft>
                <a:spcPts val="75"/>
              </a:spcAft>
              <a:buFontTx/>
              <a:buChar char="•"/>
            </a:pPr>
            <a:r>
              <a:rPr lang="en-GB" sz="1600" dirty="0">
                <a:solidFill>
                  <a:schemeClr val="tx1"/>
                </a:solidFill>
              </a:rPr>
              <a:t>Acts as the project sponsor, promotes the project’s success</a:t>
            </a:r>
          </a:p>
          <a:p>
            <a:pPr marL="135731" indent="-135731" eaLnBrk="0" hangingPunct="0">
              <a:spcBef>
                <a:spcPts val="150"/>
              </a:spcBef>
              <a:spcAft>
                <a:spcPts val="75"/>
              </a:spcAft>
              <a:buFontTx/>
              <a:buChar char="•"/>
            </a:pPr>
            <a:r>
              <a:rPr lang="en-GB" sz="1600" dirty="0">
                <a:solidFill>
                  <a:schemeClr val="tx1"/>
                </a:solidFill>
              </a:rPr>
              <a:t>Provides leadership and strategic direction</a:t>
            </a:r>
          </a:p>
          <a:p>
            <a:pPr marL="135731" indent="-135731" eaLnBrk="0" hangingPunct="0">
              <a:spcBef>
                <a:spcPts val="150"/>
              </a:spcBef>
              <a:spcAft>
                <a:spcPts val="75"/>
              </a:spcAft>
              <a:buFontTx/>
              <a:buChar char="•"/>
            </a:pPr>
            <a:r>
              <a:rPr lang="en-GB" sz="1600" dirty="0">
                <a:solidFill>
                  <a:schemeClr val="tx1"/>
                </a:solidFill>
              </a:rPr>
              <a:t>Chairs the Project Steering Committee (PSC)</a:t>
            </a:r>
          </a:p>
          <a:p>
            <a:pPr marL="135731" indent="-135731" eaLnBrk="0" hangingPunct="0">
              <a:spcBef>
                <a:spcPts val="150"/>
              </a:spcBef>
              <a:spcAft>
                <a:spcPts val="75"/>
              </a:spcAft>
              <a:buFontTx/>
              <a:buChar char="•"/>
            </a:pPr>
            <a:r>
              <a:rPr lang="en-GB" sz="1600" dirty="0">
                <a:solidFill>
                  <a:schemeClr val="tx1"/>
                </a:solidFill>
              </a:rPr>
              <a:t>Accepts the business objectives </a:t>
            </a:r>
          </a:p>
          <a:p>
            <a:pPr marL="135731" indent="-135731" eaLnBrk="0" hangingPunct="0">
              <a:spcBef>
                <a:spcPts val="150"/>
              </a:spcBef>
              <a:spcAft>
                <a:spcPts val="75"/>
              </a:spcAft>
              <a:buFontTx/>
              <a:buChar char="•"/>
            </a:pPr>
            <a:r>
              <a:rPr lang="en-GB" sz="1600" dirty="0">
                <a:solidFill>
                  <a:schemeClr val="tx1"/>
                </a:solidFill>
              </a:rPr>
              <a:t>Coordinates the resolution of escalated issues and conflicts</a:t>
            </a:r>
          </a:p>
          <a:p>
            <a:pPr marL="135731" indent="-135731" eaLnBrk="0" hangingPunct="0">
              <a:spcBef>
                <a:spcPts val="150"/>
              </a:spcBef>
              <a:spcAft>
                <a:spcPts val="75"/>
              </a:spcAft>
              <a:buFontTx/>
              <a:buChar char="•"/>
            </a:pPr>
            <a:r>
              <a:rPr lang="en-GB" sz="1600" dirty="0">
                <a:solidFill>
                  <a:schemeClr val="tx1"/>
                </a:solidFill>
              </a:rPr>
              <a:t>Monitors project progress regularly </a:t>
            </a:r>
            <a:r>
              <a:rPr lang="en-GB" sz="1600" i="1" dirty="0">
                <a:solidFill>
                  <a:schemeClr val="tx1"/>
                </a:solidFill>
              </a:rPr>
              <a:t>(high level)</a:t>
            </a:r>
          </a:p>
          <a:p>
            <a:pPr marL="135731" indent="-135731" eaLnBrk="0" hangingPunct="0">
              <a:spcBef>
                <a:spcPts val="150"/>
              </a:spcBef>
              <a:spcAft>
                <a:spcPts val="75"/>
              </a:spcAft>
              <a:buFontTx/>
              <a:buChar char="•"/>
            </a:pPr>
            <a:r>
              <a:rPr lang="en-GB" sz="1600" dirty="0">
                <a:solidFill>
                  <a:schemeClr val="tx1"/>
                </a:solidFill>
              </a:rPr>
              <a:t>Mobilises resources (a.k.a. budget) </a:t>
            </a:r>
          </a:p>
          <a:p>
            <a:pPr marL="135731" indent="-135731" eaLnBrk="0" hangingPunct="0">
              <a:spcBef>
                <a:spcPts val="150"/>
              </a:spcBef>
              <a:spcAft>
                <a:spcPts val="75"/>
              </a:spcAft>
              <a:buFontTx/>
              <a:buChar char="•"/>
            </a:pPr>
            <a:r>
              <a:rPr lang="en-GB" sz="1600" dirty="0">
                <a:solidFill>
                  <a:schemeClr val="tx1"/>
                </a:solidFill>
              </a:rPr>
              <a:t>Assures that project outcomes are in line with the business objectives</a:t>
            </a:r>
          </a:p>
          <a:p>
            <a:pPr marL="135731" indent="-135731" eaLnBrk="0" hangingPunct="0">
              <a:spcBef>
                <a:spcPts val="150"/>
              </a:spcBef>
              <a:spcAft>
                <a:spcPts val="75"/>
              </a:spcAft>
              <a:buFontTx/>
              <a:buChar char="•"/>
            </a:pPr>
            <a:r>
              <a:rPr lang="en-GB" sz="1600" dirty="0">
                <a:solidFill>
                  <a:schemeClr val="tx1"/>
                </a:solidFill>
              </a:rPr>
              <a:t>Drives organisational change and monitors proper evolution and change implementation</a:t>
            </a:r>
          </a:p>
          <a:p>
            <a:pPr marL="135731" indent="-135731" eaLnBrk="0" hangingPunct="0">
              <a:spcBef>
                <a:spcPts val="150"/>
              </a:spcBef>
              <a:spcAft>
                <a:spcPts val="75"/>
              </a:spcAft>
              <a:buFontTx/>
              <a:buChar char="•"/>
            </a:pPr>
            <a:r>
              <a:rPr lang="en-US" sz="1600" dirty="0">
                <a:solidFill>
                  <a:schemeClr val="tx1"/>
                </a:solidFill>
              </a:rPr>
              <a:t>Approves all key management Artefacts</a:t>
            </a:r>
            <a:endParaRPr lang="en-GB" sz="1600" dirty="0">
              <a:solidFill>
                <a:schemeClr val="tx1"/>
              </a:solidFill>
            </a:endParaRPr>
          </a:p>
        </p:txBody>
      </p:sp>
      <p:grpSp>
        <p:nvGrpSpPr>
          <p:cNvPr id="11" name="Groep 10">
            <a:extLst>
              <a:ext uri="{FF2B5EF4-FFF2-40B4-BE49-F238E27FC236}">
                <a16:creationId xmlns:a16="http://schemas.microsoft.com/office/drawing/2014/main" id="{DE486D37-A3AC-E147-87D9-C46E53276210}"/>
              </a:ext>
              <a:ext uri="{C183D7F6-B498-43B3-948B-1728B52AA6E4}">
                <adec:decorative xmlns:adec="http://schemas.microsoft.com/office/drawing/2017/decorative" val="1"/>
              </a:ext>
            </a:extLst>
          </p:cNvPr>
          <p:cNvGrpSpPr/>
          <p:nvPr/>
        </p:nvGrpSpPr>
        <p:grpSpPr>
          <a:xfrm>
            <a:off x="7580491" y="3682576"/>
            <a:ext cx="1338223" cy="911651"/>
            <a:chOff x="5928600" y="4696318"/>
            <a:chExt cx="1784297" cy="1215534"/>
          </a:xfrm>
        </p:grpSpPr>
        <p:sp>
          <p:nvSpPr>
            <p:cNvPr id="44" name="AutoShape 185">
              <a:extLst>
                <a:ext uri="{FF2B5EF4-FFF2-40B4-BE49-F238E27FC236}">
                  <a16:creationId xmlns:a16="http://schemas.microsoft.com/office/drawing/2014/main" id="{6459C07A-4715-0C4D-AF12-F3EDFD5BC204}"/>
                </a:ext>
              </a:extLst>
            </p:cNvPr>
            <p:cNvSpPr>
              <a:spLocks noChangeArrowheads="1"/>
            </p:cNvSpPr>
            <p:nvPr/>
          </p:nvSpPr>
          <p:spPr bwMode="auto">
            <a:xfrm>
              <a:off x="5928600" y="4696318"/>
              <a:ext cx="1784297" cy="1215534"/>
            </a:xfrm>
            <a:prstGeom prst="roundRect">
              <a:avLst>
                <a:gd name="adj" fmla="val 16667"/>
              </a:avLst>
            </a:prstGeom>
            <a:noFill/>
            <a:ln w="19050" algn="ctr">
              <a:solidFill>
                <a:srgbClr val="333333"/>
              </a:solidFill>
              <a:prstDash val="sysDot"/>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23" name="Group 163">
              <a:extLst>
                <a:ext uri="{FF2B5EF4-FFF2-40B4-BE49-F238E27FC236}">
                  <a16:creationId xmlns:a16="http://schemas.microsoft.com/office/drawing/2014/main" id="{4F13CB94-EA14-D04B-9CCD-1911FE86648E}"/>
                </a:ext>
              </a:extLst>
            </p:cNvPr>
            <p:cNvGrpSpPr/>
            <p:nvPr/>
          </p:nvGrpSpPr>
          <p:grpSpPr>
            <a:xfrm>
              <a:off x="6062546" y="5405813"/>
              <a:ext cx="1567749" cy="367425"/>
              <a:chOff x="2345308" y="4043363"/>
              <a:chExt cx="4744736" cy="1111999"/>
            </a:xfrm>
          </p:grpSpPr>
          <p:sp>
            <p:nvSpPr>
              <p:cNvPr id="40" name="Line 128">
                <a:extLst>
                  <a:ext uri="{FF2B5EF4-FFF2-40B4-BE49-F238E27FC236}">
                    <a16:creationId xmlns:a16="http://schemas.microsoft.com/office/drawing/2014/main" id="{AA71B6A8-E027-FB48-AE8B-BFBA090AC366}"/>
                  </a:ext>
                </a:extLst>
              </p:cNvPr>
              <p:cNvSpPr>
                <a:spLocks noChangeShapeType="1"/>
              </p:cNvSpPr>
              <p:nvPr/>
            </p:nvSpPr>
            <p:spPr bwMode="auto">
              <a:xfrm>
                <a:off x="3250183" y="4043363"/>
                <a:ext cx="0" cy="495300"/>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41" name="Line 129">
                <a:extLst>
                  <a:ext uri="{FF2B5EF4-FFF2-40B4-BE49-F238E27FC236}">
                    <a16:creationId xmlns:a16="http://schemas.microsoft.com/office/drawing/2014/main" id="{2E00B89C-E45C-3643-95ED-003EE89BDF9C}"/>
                  </a:ext>
                </a:extLst>
              </p:cNvPr>
              <p:cNvSpPr>
                <a:spLocks noChangeShapeType="1"/>
              </p:cNvSpPr>
              <p:nvPr/>
            </p:nvSpPr>
            <p:spPr bwMode="auto">
              <a:xfrm>
                <a:off x="6019141" y="4124325"/>
                <a:ext cx="0" cy="48577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42" name="AutoShape 18">
                <a:extLst>
                  <a:ext uri="{FF2B5EF4-FFF2-40B4-BE49-F238E27FC236}">
                    <a16:creationId xmlns:a16="http://schemas.microsoft.com/office/drawing/2014/main" id="{5A71AED4-33B8-7E4C-8A3A-ADA58CB9371E}"/>
                  </a:ext>
                </a:extLst>
              </p:cNvPr>
              <p:cNvSpPr>
                <a:spLocks noChangeArrowheads="1"/>
              </p:cNvSpPr>
              <p:nvPr/>
            </p:nvSpPr>
            <p:spPr bwMode="auto">
              <a:xfrm>
                <a:off x="4508205" y="4580687"/>
                <a:ext cx="2581839"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sp>
            <p:nvSpPr>
              <p:cNvPr id="43" name="AutoShape 26">
                <a:extLst>
                  <a:ext uri="{FF2B5EF4-FFF2-40B4-BE49-F238E27FC236}">
                    <a16:creationId xmlns:a16="http://schemas.microsoft.com/office/drawing/2014/main" id="{BB5FAD83-F184-D74D-BE8F-85EFEDD3EF44}"/>
                  </a:ext>
                </a:extLst>
              </p:cNvPr>
              <p:cNvSpPr>
                <a:spLocks noChangeArrowheads="1"/>
              </p:cNvSpPr>
              <p:nvPr/>
            </p:nvSpPr>
            <p:spPr bwMode="auto">
              <a:xfrm>
                <a:off x="2345308" y="4569004"/>
                <a:ext cx="1794644"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788" kern="0" dirty="0">
                  <a:latin typeface="Calibri Light" panose="020F0302020204030204" pitchFamily="34" charset="0"/>
                  <a:cs typeface="Calibri Light" panose="020F0302020204030204" pitchFamily="34" charset="0"/>
                </a:endParaRPr>
              </a:p>
            </p:txBody>
          </p:sp>
        </p:grpSp>
        <p:sp>
          <p:nvSpPr>
            <p:cNvPr id="24" name="Rectangle 19">
              <a:extLst>
                <a:ext uri="{FF2B5EF4-FFF2-40B4-BE49-F238E27FC236}">
                  <a16:creationId xmlns:a16="http://schemas.microsoft.com/office/drawing/2014/main" id="{FFE375F4-A9C6-144E-BA02-11C790DB5F80}"/>
                </a:ext>
              </a:extLst>
            </p:cNvPr>
            <p:cNvSpPr>
              <a:spLocks noChangeArrowheads="1"/>
            </p:cNvSpPr>
            <p:nvPr/>
          </p:nvSpPr>
          <p:spPr bwMode="auto">
            <a:xfrm>
              <a:off x="6034557" y="5181834"/>
              <a:ext cx="1570472" cy="289546"/>
            </a:xfrm>
            <a:prstGeom prst="rect">
              <a:avLst/>
            </a:prstGeom>
            <a:solidFill>
              <a:srgbClr val="99CCFF">
                <a:alpha val="52156"/>
              </a:srgbClr>
            </a:solidFill>
            <a:ln w="3175" algn="ctr">
              <a:solidFill>
                <a:srgbClr val="0070C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25" name="Group 170">
              <a:extLst>
                <a:ext uri="{FF2B5EF4-FFF2-40B4-BE49-F238E27FC236}">
                  <a16:creationId xmlns:a16="http://schemas.microsoft.com/office/drawing/2014/main" id="{0A5D8976-66A5-6740-B9C2-DBE01ED302A0}"/>
                </a:ext>
              </a:extLst>
            </p:cNvPr>
            <p:cNvGrpSpPr/>
            <p:nvPr/>
          </p:nvGrpSpPr>
          <p:grpSpPr>
            <a:xfrm>
              <a:off x="6081242" y="5068429"/>
              <a:ext cx="544472" cy="367807"/>
              <a:chOff x="2401888" y="3022283"/>
              <a:chExt cx="1647825" cy="1113155"/>
            </a:xfrm>
          </p:grpSpPr>
          <p:sp>
            <p:nvSpPr>
              <p:cNvPr id="35" name="Line 127">
                <a:extLst>
                  <a:ext uri="{FF2B5EF4-FFF2-40B4-BE49-F238E27FC236}">
                    <a16:creationId xmlns:a16="http://schemas.microsoft.com/office/drawing/2014/main" id="{79E9EBCB-DA8D-764B-B2CF-34B01D672658}"/>
                  </a:ext>
                </a:extLst>
              </p:cNvPr>
              <p:cNvSpPr>
                <a:spLocks noChangeShapeType="1"/>
              </p:cNvSpPr>
              <p:nvPr/>
            </p:nvSpPr>
            <p:spPr bwMode="auto">
              <a:xfrm flipH="1">
                <a:off x="3224213" y="3024188"/>
                <a:ext cx="0" cy="47942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36" name="Rectangle 171">
                <a:extLst>
                  <a:ext uri="{FF2B5EF4-FFF2-40B4-BE49-F238E27FC236}">
                    <a16:creationId xmlns:a16="http://schemas.microsoft.com/office/drawing/2014/main" id="{4B490B6E-A66A-2E47-827D-06E537BA9366}"/>
                  </a:ext>
                </a:extLst>
              </p:cNvPr>
              <p:cNvSpPr>
                <a:spLocks noChangeArrowheads="1"/>
              </p:cNvSpPr>
              <p:nvPr/>
            </p:nvSpPr>
            <p:spPr bwMode="auto">
              <a:xfrm>
                <a:off x="2401888" y="3497263"/>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37" name="Group 172">
                <a:extLst>
                  <a:ext uri="{FF2B5EF4-FFF2-40B4-BE49-F238E27FC236}">
                    <a16:creationId xmlns:a16="http://schemas.microsoft.com/office/drawing/2014/main" id="{5B69430D-3622-404C-B5B1-CBAA2603A7D8}"/>
                  </a:ext>
                </a:extLst>
              </p:cNvPr>
              <p:cNvGrpSpPr>
                <a:grpSpLocks/>
              </p:cNvGrpSpPr>
              <p:nvPr/>
            </p:nvGrpSpPr>
            <p:grpSpPr bwMode="auto">
              <a:xfrm>
                <a:off x="2964566" y="3022283"/>
                <a:ext cx="166688" cy="471488"/>
                <a:chOff x="3445" y="2166"/>
                <a:chExt cx="135" cy="261"/>
              </a:xfrm>
            </p:grpSpPr>
            <p:sp>
              <p:nvSpPr>
                <p:cNvPr id="38" name="Freeform 173">
                  <a:extLst>
                    <a:ext uri="{FF2B5EF4-FFF2-40B4-BE49-F238E27FC236}">
                      <a16:creationId xmlns:a16="http://schemas.microsoft.com/office/drawing/2014/main" id="{A3333BE1-15BF-584F-86E0-FA009823D1AC}"/>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39" name="Freeform 174">
                  <a:extLst>
                    <a:ext uri="{FF2B5EF4-FFF2-40B4-BE49-F238E27FC236}">
                      <a16:creationId xmlns:a16="http://schemas.microsoft.com/office/drawing/2014/main" id="{8E799F2F-BAC0-234D-BB0A-4DF06433DBAB}"/>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grpSp>
          <p:nvGrpSpPr>
            <p:cNvPr id="26" name="Group 177">
              <a:extLst>
                <a:ext uri="{FF2B5EF4-FFF2-40B4-BE49-F238E27FC236}">
                  <a16:creationId xmlns:a16="http://schemas.microsoft.com/office/drawing/2014/main" id="{6DDC24EB-F408-A94B-ACE9-5797CEBBBCB5}"/>
                </a:ext>
              </a:extLst>
            </p:cNvPr>
            <p:cNvGrpSpPr/>
            <p:nvPr/>
          </p:nvGrpSpPr>
          <p:grpSpPr>
            <a:xfrm>
              <a:off x="7007579" y="5065386"/>
              <a:ext cx="544472" cy="365604"/>
              <a:chOff x="5205413" y="3013075"/>
              <a:chExt cx="1647825" cy="1106488"/>
            </a:xfrm>
          </p:grpSpPr>
          <p:grpSp>
            <p:nvGrpSpPr>
              <p:cNvPr id="29" name="Group 178">
                <a:extLst>
                  <a:ext uri="{FF2B5EF4-FFF2-40B4-BE49-F238E27FC236}">
                    <a16:creationId xmlns:a16="http://schemas.microsoft.com/office/drawing/2014/main" id="{E5DF6667-27F6-5640-80FF-0E80F80345D4}"/>
                  </a:ext>
                </a:extLst>
              </p:cNvPr>
              <p:cNvGrpSpPr/>
              <p:nvPr/>
            </p:nvGrpSpPr>
            <p:grpSpPr>
              <a:xfrm>
                <a:off x="5205413" y="3013075"/>
                <a:ext cx="1647825" cy="1106488"/>
                <a:chOff x="5205413" y="3013075"/>
                <a:chExt cx="1647825" cy="1106488"/>
              </a:xfrm>
            </p:grpSpPr>
            <p:sp>
              <p:nvSpPr>
                <p:cNvPr id="31" name="Rectangle 170">
                  <a:extLst>
                    <a:ext uri="{FF2B5EF4-FFF2-40B4-BE49-F238E27FC236}">
                      <a16:creationId xmlns:a16="http://schemas.microsoft.com/office/drawing/2014/main" id="{D5A07D97-325C-8E45-ABC8-AC585D4DC0A2}"/>
                    </a:ext>
                  </a:extLst>
                </p:cNvPr>
                <p:cNvSpPr>
                  <a:spLocks noChangeArrowheads="1"/>
                </p:cNvSpPr>
                <p:nvPr/>
              </p:nvSpPr>
              <p:spPr bwMode="auto">
                <a:xfrm>
                  <a:off x="5205413" y="3481388"/>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32" name="Group 172">
                  <a:extLst>
                    <a:ext uri="{FF2B5EF4-FFF2-40B4-BE49-F238E27FC236}">
                      <a16:creationId xmlns:a16="http://schemas.microsoft.com/office/drawing/2014/main" id="{51F5729F-1A40-3844-9462-94C51040DEBE}"/>
                    </a:ext>
                  </a:extLst>
                </p:cNvPr>
                <p:cNvGrpSpPr>
                  <a:grpSpLocks/>
                </p:cNvGrpSpPr>
                <p:nvPr/>
              </p:nvGrpSpPr>
              <p:grpSpPr bwMode="auto">
                <a:xfrm>
                  <a:off x="5773420" y="3013075"/>
                  <a:ext cx="166688" cy="471488"/>
                  <a:chOff x="3384" y="2166"/>
                  <a:chExt cx="135" cy="261"/>
                </a:xfrm>
              </p:grpSpPr>
              <p:sp>
                <p:nvSpPr>
                  <p:cNvPr id="33" name="Freeform 173">
                    <a:extLst>
                      <a:ext uri="{FF2B5EF4-FFF2-40B4-BE49-F238E27FC236}">
                        <a16:creationId xmlns:a16="http://schemas.microsoft.com/office/drawing/2014/main" id="{2A84C75F-4656-1A4A-9C67-1FF6DDE954E5}"/>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34" name="Freeform 174">
                    <a:extLst>
                      <a:ext uri="{FF2B5EF4-FFF2-40B4-BE49-F238E27FC236}">
                        <a16:creationId xmlns:a16="http://schemas.microsoft.com/office/drawing/2014/main" id="{77D70122-BA3B-5148-AD66-95998F17E399}"/>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sp>
            <p:nvSpPr>
              <p:cNvPr id="30" name="Line 126">
                <a:extLst>
                  <a:ext uri="{FF2B5EF4-FFF2-40B4-BE49-F238E27FC236}">
                    <a16:creationId xmlns:a16="http://schemas.microsoft.com/office/drawing/2014/main" id="{B5C36582-A450-654F-9FCE-43780807E7D8}"/>
                  </a:ext>
                </a:extLst>
              </p:cNvPr>
              <p:cNvSpPr>
                <a:spLocks noChangeShapeType="1"/>
              </p:cNvSpPr>
              <p:nvPr/>
            </p:nvSpPr>
            <p:spPr bwMode="auto">
              <a:xfrm>
                <a:off x="6037263" y="3036888"/>
                <a:ext cx="0" cy="449262"/>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27" name="Rectangle 172">
              <a:extLst>
                <a:ext uri="{FF2B5EF4-FFF2-40B4-BE49-F238E27FC236}">
                  <a16:creationId xmlns:a16="http://schemas.microsoft.com/office/drawing/2014/main" id="{6F9BF52E-43FA-0949-9952-AE0689DBD675}"/>
                </a:ext>
              </a:extLst>
            </p:cNvPr>
            <p:cNvSpPr>
              <a:spLocks noChangeArrowheads="1"/>
            </p:cNvSpPr>
            <p:nvPr/>
          </p:nvSpPr>
          <p:spPr bwMode="auto">
            <a:xfrm>
              <a:off x="7009677"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28" name="Rectangle 173">
              <a:extLst>
                <a:ext uri="{FF2B5EF4-FFF2-40B4-BE49-F238E27FC236}">
                  <a16:creationId xmlns:a16="http://schemas.microsoft.com/office/drawing/2014/main" id="{77F582BA-F54F-BA4A-8B4D-9E014FF34C47}"/>
                </a:ext>
              </a:extLst>
            </p:cNvPr>
            <p:cNvSpPr>
              <a:spLocks noChangeArrowheads="1"/>
            </p:cNvSpPr>
            <p:nvPr/>
          </p:nvSpPr>
          <p:spPr bwMode="auto">
            <a:xfrm>
              <a:off x="6083340"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10" name="Afgeronde rechthoek 9">
            <a:extLst>
              <a:ext uri="{FF2B5EF4-FFF2-40B4-BE49-F238E27FC236}">
                <a16:creationId xmlns:a16="http://schemas.microsoft.com/office/drawing/2014/main" id="{C0C6B236-49B0-6D44-91CE-85EF937C39B2}"/>
              </a:ext>
              <a:ext uri="{C183D7F6-B498-43B3-948B-1728B52AA6E4}">
                <adec:decorative xmlns:adec="http://schemas.microsoft.com/office/drawing/2017/decorative" val="1"/>
              </a:ext>
            </a:extLst>
          </p:cNvPr>
          <p:cNvSpPr/>
          <p:nvPr/>
        </p:nvSpPr>
        <p:spPr>
          <a:xfrm>
            <a:off x="7654893" y="3768523"/>
            <a:ext cx="508045" cy="253337"/>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418412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AE2342-F5F8-1A41-AAFA-A06B27E3A9C1}"/>
              </a:ext>
            </a:extLst>
          </p:cNvPr>
          <p:cNvSpPr>
            <a:spLocks noGrp="1"/>
          </p:cNvSpPr>
          <p:nvPr>
            <p:ph type="title"/>
          </p:nvPr>
        </p:nvSpPr>
        <p:spPr/>
        <p:txBody>
          <a:bodyPr>
            <a:normAutofit/>
          </a:bodyPr>
          <a:lstStyle/>
          <a:p>
            <a:r>
              <a:rPr lang="en-US">
                <a:solidFill>
                  <a:schemeClr val="tx1"/>
                </a:solidFill>
              </a:rPr>
              <a:t>The Solution Provider (SP) Role</a:t>
            </a:r>
          </a:p>
        </p:txBody>
      </p:sp>
      <p:sp>
        <p:nvSpPr>
          <p:cNvPr id="8" name="Tijdelijke aanduiding voor inhoud 7">
            <a:extLst>
              <a:ext uri="{FF2B5EF4-FFF2-40B4-BE49-F238E27FC236}">
                <a16:creationId xmlns:a16="http://schemas.microsoft.com/office/drawing/2014/main" id="{2A4027AD-5D23-184A-857B-4486AA514E54}"/>
              </a:ext>
            </a:extLst>
          </p:cNvPr>
          <p:cNvSpPr>
            <a:spLocks noGrp="1"/>
          </p:cNvSpPr>
          <p:nvPr>
            <p:ph idx="1"/>
          </p:nvPr>
        </p:nvSpPr>
        <p:spPr>
          <a:xfrm>
            <a:off x="457199" y="971551"/>
            <a:ext cx="6657603" cy="3622676"/>
          </a:xfrm>
        </p:spPr>
        <p:txBody>
          <a:bodyPr/>
          <a:lstStyle/>
          <a:p>
            <a:pPr marL="133350" indent="-133350" eaLnBrk="0" hangingPunct="0">
              <a:spcBef>
                <a:spcPts val="375"/>
              </a:spcBef>
              <a:spcAft>
                <a:spcPts val="150"/>
              </a:spcAft>
              <a:buFontTx/>
              <a:buChar char="•"/>
            </a:pPr>
            <a:r>
              <a:rPr lang="en-GB" sz="1600" dirty="0">
                <a:solidFill>
                  <a:schemeClr val="tx1"/>
                </a:solidFill>
              </a:rPr>
              <a:t>Assumes the overall accountability for project deliverables/services requested by the Project Owner (PO)</a:t>
            </a:r>
          </a:p>
          <a:p>
            <a:pPr marL="133350" indent="-133350" eaLnBrk="0" hangingPunct="0">
              <a:spcBef>
                <a:spcPts val="375"/>
              </a:spcBef>
              <a:spcAft>
                <a:spcPts val="150"/>
              </a:spcAft>
              <a:buFontTx/>
              <a:buChar char="•"/>
            </a:pPr>
            <a:r>
              <a:rPr lang="en-GB" sz="1600" dirty="0">
                <a:solidFill>
                  <a:schemeClr val="tx1"/>
                </a:solidFill>
              </a:rPr>
              <a:t>Represents the interests of those designing, developing, facilitating, procuring, implementing, </a:t>
            </a:r>
            <a:br>
              <a:rPr lang="en-GB" sz="1600" dirty="0">
                <a:solidFill>
                  <a:schemeClr val="tx1"/>
                </a:solidFill>
              </a:rPr>
            </a:br>
            <a:r>
              <a:rPr lang="en-GB" sz="1600" dirty="0">
                <a:solidFill>
                  <a:schemeClr val="tx1"/>
                </a:solidFill>
              </a:rPr>
              <a:t>and possibly operating and maintaining the project outputs (e.g. IT System)</a:t>
            </a:r>
          </a:p>
          <a:p>
            <a:pPr marL="133350" indent="-133350" eaLnBrk="0" hangingPunct="0">
              <a:spcBef>
                <a:spcPts val="375"/>
              </a:spcBef>
              <a:spcAft>
                <a:spcPts val="150"/>
              </a:spcAft>
              <a:buFontTx/>
              <a:buChar char="•"/>
            </a:pPr>
            <a:r>
              <a:rPr lang="en-GB" sz="1600" dirty="0">
                <a:solidFill>
                  <a:schemeClr val="tx1"/>
                </a:solidFill>
              </a:rPr>
              <a:t>Agrees on objectives for the provider activities and approves the deliverables for the project </a:t>
            </a:r>
          </a:p>
          <a:p>
            <a:pPr marL="133350" indent="-133350" eaLnBrk="0" hangingPunct="0">
              <a:spcBef>
                <a:spcPts val="375"/>
              </a:spcBef>
              <a:spcAft>
                <a:spcPts val="150"/>
              </a:spcAft>
              <a:buFontTx/>
              <a:buChar char="•"/>
            </a:pPr>
            <a:r>
              <a:rPr lang="en-GB" sz="1600" dirty="0">
                <a:solidFill>
                  <a:schemeClr val="tx1"/>
                </a:solidFill>
              </a:rPr>
              <a:t>Mobilises the needed resources from the provider side and appoints the PM</a:t>
            </a:r>
          </a:p>
          <a:p>
            <a:pPr marL="133350" indent="-133350" eaLnBrk="0" hangingPunct="0">
              <a:spcBef>
                <a:spcPts val="375"/>
              </a:spcBef>
              <a:spcAft>
                <a:spcPts val="150"/>
              </a:spcAft>
              <a:buFontTx/>
              <a:buChar char="•"/>
            </a:pPr>
            <a:r>
              <a:rPr lang="en-GB" sz="1600" dirty="0">
                <a:solidFill>
                  <a:schemeClr val="tx1"/>
                </a:solidFill>
              </a:rPr>
              <a:t>Approves the objectives of any outsourced activities and deliverables and becomes accountable for the contractor’s performance</a:t>
            </a:r>
          </a:p>
        </p:txBody>
      </p:sp>
      <p:pic>
        <p:nvPicPr>
          <p:cNvPr id="45" name="Picture 6">
            <a:extLst>
              <a:ext uri="{FF2B5EF4-FFF2-40B4-BE49-F238E27FC236}">
                <a16:creationId xmlns:a16="http://schemas.microsoft.com/office/drawing/2014/main" id="{E52BA354-8F61-0C4D-BFBB-8E0F7A141497}"/>
              </a:ext>
              <a:ext uri="{C183D7F6-B498-43B3-948B-1728B52AA6E4}">
                <adec:decorative xmlns:adec="http://schemas.microsoft.com/office/drawing/2017/decorative" val="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62938" y="641986"/>
            <a:ext cx="501670" cy="696516"/>
          </a:xfrm>
          <a:prstGeom prst="rect">
            <a:avLst/>
          </a:prstGeom>
          <a:noFill/>
          <a:ln>
            <a:noFill/>
          </a:ln>
          <a:effectLst/>
        </p:spPr>
      </p:pic>
      <p:grpSp>
        <p:nvGrpSpPr>
          <p:cNvPr id="48" name="Groep 47">
            <a:extLst>
              <a:ext uri="{FF2B5EF4-FFF2-40B4-BE49-F238E27FC236}">
                <a16:creationId xmlns:a16="http://schemas.microsoft.com/office/drawing/2014/main" id="{C7C6A69B-96F5-FC4B-903F-E4D4A7DE6A0A}"/>
              </a:ext>
              <a:ext uri="{C183D7F6-B498-43B3-948B-1728B52AA6E4}">
                <adec:decorative xmlns:adec="http://schemas.microsoft.com/office/drawing/2017/decorative" val="1"/>
              </a:ext>
            </a:extLst>
          </p:cNvPr>
          <p:cNvGrpSpPr/>
          <p:nvPr/>
        </p:nvGrpSpPr>
        <p:grpSpPr>
          <a:xfrm>
            <a:off x="7580491" y="3682576"/>
            <a:ext cx="1338223" cy="911651"/>
            <a:chOff x="5928600" y="4696318"/>
            <a:chExt cx="1784297" cy="1215534"/>
          </a:xfrm>
        </p:grpSpPr>
        <p:sp>
          <p:nvSpPr>
            <p:cNvPr id="49" name="AutoShape 185">
              <a:extLst>
                <a:ext uri="{FF2B5EF4-FFF2-40B4-BE49-F238E27FC236}">
                  <a16:creationId xmlns:a16="http://schemas.microsoft.com/office/drawing/2014/main" id="{94B26790-454C-9142-9ABB-2FDD005FF759}"/>
                </a:ext>
              </a:extLst>
            </p:cNvPr>
            <p:cNvSpPr>
              <a:spLocks noChangeArrowheads="1"/>
            </p:cNvSpPr>
            <p:nvPr/>
          </p:nvSpPr>
          <p:spPr bwMode="auto">
            <a:xfrm>
              <a:off x="5928600" y="4696318"/>
              <a:ext cx="1784297" cy="1215534"/>
            </a:xfrm>
            <a:prstGeom prst="roundRect">
              <a:avLst>
                <a:gd name="adj" fmla="val 16667"/>
              </a:avLst>
            </a:prstGeom>
            <a:noFill/>
            <a:ln w="19050" algn="ctr">
              <a:solidFill>
                <a:srgbClr val="333333"/>
              </a:solidFill>
              <a:prstDash val="sysDot"/>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0" name="Group 163">
              <a:extLst>
                <a:ext uri="{FF2B5EF4-FFF2-40B4-BE49-F238E27FC236}">
                  <a16:creationId xmlns:a16="http://schemas.microsoft.com/office/drawing/2014/main" id="{438693D9-B0E0-4F40-A881-8FA992535444}"/>
                </a:ext>
              </a:extLst>
            </p:cNvPr>
            <p:cNvGrpSpPr/>
            <p:nvPr/>
          </p:nvGrpSpPr>
          <p:grpSpPr>
            <a:xfrm>
              <a:off x="6062546" y="5405813"/>
              <a:ext cx="1567749" cy="367425"/>
              <a:chOff x="2345308" y="4043363"/>
              <a:chExt cx="4744736" cy="1111999"/>
            </a:xfrm>
          </p:grpSpPr>
          <p:sp>
            <p:nvSpPr>
              <p:cNvPr id="67" name="Line 128">
                <a:extLst>
                  <a:ext uri="{FF2B5EF4-FFF2-40B4-BE49-F238E27FC236}">
                    <a16:creationId xmlns:a16="http://schemas.microsoft.com/office/drawing/2014/main" id="{5DF0FAB7-909F-6D49-9651-60FF4431C637}"/>
                  </a:ext>
                </a:extLst>
              </p:cNvPr>
              <p:cNvSpPr>
                <a:spLocks noChangeShapeType="1"/>
              </p:cNvSpPr>
              <p:nvPr/>
            </p:nvSpPr>
            <p:spPr bwMode="auto">
              <a:xfrm>
                <a:off x="3250183" y="4043363"/>
                <a:ext cx="0" cy="495300"/>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8" name="Line 129">
                <a:extLst>
                  <a:ext uri="{FF2B5EF4-FFF2-40B4-BE49-F238E27FC236}">
                    <a16:creationId xmlns:a16="http://schemas.microsoft.com/office/drawing/2014/main" id="{62DDDB88-32EF-8E41-89B1-2C8714A11F37}"/>
                  </a:ext>
                </a:extLst>
              </p:cNvPr>
              <p:cNvSpPr>
                <a:spLocks noChangeShapeType="1"/>
              </p:cNvSpPr>
              <p:nvPr/>
            </p:nvSpPr>
            <p:spPr bwMode="auto">
              <a:xfrm>
                <a:off x="6019141" y="4124325"/>
                <a:ext cx="0" cy="48577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9" name="AutoShape 18">
                <a:extLst>
                  <a:ext uri="{FF2B5EF4-FFF2-40B4-BE49-F238E27FC236}">
                    <a16:creationId xmlns:a16="http://schemas.microsoft.com/office/drawing/2014/main" id="{EB2422FD-8A6A-4A47-833E-1ADC8B839139}"/>
                  </a:ext>
                </a:extLst>
              </p:cNvPr>
              <p:cNvSpPr>
                <a:spLocks noChangeArrowheads="1"/>
              </p:cNvSpPr>
              <p:nvPr/>
            </p:nvSpPr>
            <p:spPr bwMode="auto">
              <a:xfrm>
                <a:off x="4508205" y="4580687"/>
                <a:ext cx="2581839"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sp>
            <p:nvSpPr>
              <p:cNvPr id="70" name="AutoShape 26">
                <a:extLst>
                  <a:ext uri="{FF2B5EF4-FFF2-40B4-BE49-F238E27FC236}">
                    <a16:creationId xmlns:a16="http://schemas.microsoft.com/office/drawing/2014/main" id="{8C13C210-12B0-3D48-A030-A16DDF159D7E}"/>
                  </a:ext>
                </a:extLst>
              </p:cNvPr>
              <p:cNvSpPr>
                <a:spLocks noChangeArrowheads="1"/>
              </p:cNvSpPr>
              <p:nvPr/>
            </p:nvSpPr>
            <p:spPr bwMode="auto">
              <a:xfrm>
                <a:off x="2345308" y="4569004"/>
                <a:ext cx="1794644"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788" kern="0" dirty="0">
                  <a:latin typeface="Calibri Light" panose="020F0302020204030204" pitchFamily="34" charset="0"/>
                  <a:cs typeface="Calibri Light" panose="020F0302020204030204" pitchFamily="34" charset="0"/>
                </a:endParaRPr>
              </a:p>
            </p:txBody>
          </p:sp>
        </p:grpSp>
        <p:sp>
          <p:nvSpPr>
            <p:cNvPr id="51" name="Rectangle 19">
              <a:extLst>
                <a:ext uri="{FF2B5EF4-FFF2-40B4-BE49-F238E27FC236}">
                  <a16:creationId xmlns:a16="http://schemas.microsoft.com/office/drawing/2014/main" id="{22094B76-B65E-FB4A-8FFC-D8C2667C828F}"/>
                </a:ext>
              </a:extLst>
            </p:cNvPr>
            <p:cNvSpPr>
              <a:spLocks noChangeArrowheads="1"/>
            </p:cNvSpPr>
            <p:nvPr/>
          </p:nvSpPr>
          <p:spPr bwMode="auto">
            <a:xfrm>
              <a:off x="6034557" y="5181834"/>
              <a:ext cx="1570472" cy="289546"/>
            </a:xfrm>
            <a:prstGeom prst="rect">
              <a:avLst/>
            </a:prstGeom>
            <a:solidFill>
              <a:srgbClr val="99CCFF">
                <a:alpha val="52156"/>
              </a:srgbClr>
            </a:solidFill>
            <a:ln w="3175" algn="ctr">
              <a:solidFill>
                <a:srgbClr val="0070C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2" name="Group 170">
              <a:extLst>
                <a:ext uri="{FF2B5EF4-FFF2-40B4-BE49-F238E27FC236}">
                  <a16:creationId xmlns:a16="http://schemas.microsoft.com/office/drawing/2014/main" id="{64799B81-0D5E-894B-81E9-A0945C37AC5E}"/>
                </a:ext>
              </a:extLst>
            </p:cNvPr>
            <p:cNvGrpSpPr/>
            <p:nvPr/>
          </p:nvGrpSpPr>
          <p:grpSpPr>
            <a:xfrm>
              <a:off x="6081242" y="5068429"/>
              <a:ext cx="544472" cy="367807"/>
              <a:chOff x="2401888" y="3022283"/>
              <a:chExt cx="1647825" cy="1113155"/>
            </a:xfrm>
          </p:grpSpPr>
          <p:sp>
            <p:nvSpPr>
              <p:cNvPr id="62" name="Line 127">
                <a:extLst>
                  <a:ext uri="{FF2B5EF4-FFF2-40B4-BE49-F238E27FC236}">
                    <a16:creationId xmlns:a16="http://schemas.microsoft.com/office/drawing/2014/main" id="{149C6179-84AE-FB46-8BEA-519DB46F8C27}"/>
                  </a:ext>
                </a:extLst>
              </p:cNvPr>
              <p:cNvSpPr>
                <a:spLocks noChangeShapeType="1"/>
              </p:cNvSpPr>
              <p:nvPr/>
            </p:nvSpPr>
            <p:spPr bwMode="auto">
              <a:xfrm flipH="1">
                <a:off x="3224213" y="3024188"/>
                <a:ext cx="0" cy="47942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3" name="Rectangle 171">
                <a:extLst>
                  <a:ext uri="{FF2B5EF4-FFF2-40B4-BE49-F238E27FC236}">
                    <a16:creationId xmlns:a16="http://schemas.microsoft.com/office/drawing/2014/main" id="{C5DEF8A0-F6DF-3C42-B222-06CA1EFE9AE8}"/>
                  </a:ext>
                </a:extLst>
              </p:cNvPr>
              <p:cNvSpPr>
                <a:spLocks noChangeArrowheads="1"/>
              </p:cNvSpPr>
              <p:nvPr/>
            </p:nvSpPr>
            <p:spPr bwMode="auto">
              <a:xfrm>
                <a:off x="2401888" y="3497263"/>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64" name="Group 172">
                <a:extLst>
                  <a:ext uri="{FF2B5EF4-FFF2-40B4-BE49-F238E27FC236}">
                    <a16:creationId xmlns:a16="http://schemas.microsoft.com/office/drawing/2014/main" id="{02406CBF-558B-0949-8E8B-0DC73909CE60}"/>
                  </a:ext>
                </a:extLst>
              </p:cNvPr>
              <p:cNvGrpSpPr>
                <a:grpSpLocks/>
              </p:cNvGrpSpPr>
              <p:nvPr/>
            </p:nvGrpSpPr>
            <p:grpSpPr bwMode="auto">
              <a:xfrm>
                <a:off x="2964566" y="3022283"/>
                <a:ext cx="166688" cy="471488"/>
                <a:chOff x="3445" y="2166"/>
                <a:chExt cx="135" cy="261"/>
              </a:xfrm>
            </p:grpSpPr>
            <p:sp>
              <p:nvSpPr>
                <p:cNvPr id="65" name="Freeform 173">
                  <a:extLst>
                    <a:ext uri="{FF2B5EF4-FFF2-40B4-BE49-F238E27FC236}">
                      <a16:creationId xmlns:a16="http://schemas.microsoft.com/office/drawing/2014/main" id="{369A0FC3-E165-3B4C-9329-3991D3A93DE4}"/>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6" name="Freeform 174">
                  <a:extLst>
                    <a:ext uri="{FF2B5EF4-FFF2-40B4-BE49-F238E27FC236}">
                      <a16:creationId xmlns:a16="http://schemas.microsoft.com/office/drawing/2014/main" id="{927E5563-9C22-F146-9548-0BDF66D7915C}"/>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grpSp>
          <p:nvGrpSpPr>
            <p:cNvPr id="53" name="Group 177">
              <a:extLst>
                <a:ext uri="{FF2B5EF4-FFF2-40B4-BE49-F238E27FC236}">
                  <a16:creationId xmlns:a16="http://schemas.microsoft.com/office/drawing/2014/main" id="{914878ED-AE3D-8047-ABCE-D8269B1D1D54}"/>
                </a:ext>
              </a:extLst>
            </p:cNvPr>
            <p:cNvGrpSpPr/>
            <p:nvPr/>
          </p:nvGrpSpPr>
          <p:grpSpPr>
            <a:xfrm>
              <a:off x="7007579" y="5065386"/>
              <a:ext cx="544472" cy="365604"/>
              <a:chOff x="5205413" y="3013075"/>
              <a:chExt cx="1647825" cy="1106488"/>
            </a:xfrm>
          </p:grpSpPr>
          <p:grpSp>
            <p:nvGrpSpPr>
              <p:cNvPr id="56" name="Group 178">
                <a:extLst>
                  <a:ext uri="{FF2B5EF4-FFF2-40B4-BE49-F238E27FC236}">
                    <a16:creationId xmlns:a16="http://schemas.microsoft.com/office/drawing/2014/main" id="{9561A62B-9467-534B-BACD-92A26E344C78}"/>
                  </a:ext>
                </a:extLst>
              </p:cNvPr>
              <p:cNvGrpSpPr/>
              <p:nvPr/>
            </p:nvGrpSpPr>
            <p:grpSpPr>
              <a:xfrm>
                <a:off x="5205413" y="3013075"/>
                <a:ext cx="1647825" cy="1106488"/>
                <a:chOff x="5205413" y="3013075"/>
                <a:chExt cx="1647825" cy="1106488"/>
              </a:xfrm>
            </p:grpSpPr>
            <p:sp>
              <p:nvSpPr>
                <p:cNvPr id="58" name="Rectangle 170">
                  <a:extLst>
                    <a:ext uri="{FF2B5EF4-FFF2-40B4-BE49-F238E27FC236}">
                      <a16:creationId xmlns:a16="http://schemas.microsoft.com/office/drawing/2014/main" id="{A27855AD-A4AC-004A-A963-2CE3EDDD1D00}"/>
                    </a:ext>
                  </a:extLst>
                </p:cNvPr>
                <p:cNvSpPr>
                  <a:spLocks noChangeArrowheads="1"/>
                </p:cNvSpPr>
                <p:nvPr/>
              </p:nvSpPr>
              <p:spPr bwMode="auto">
                <a:xfrm>
                  <a:off x="5205413" y="3481388"/>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59" name="Group 172">
                  <a:extLst>
                    <a:ext uri="{FF2B5EF4-FFF2-40B4-BE49-F238E27FC236}">
                      <a16:creationId xmlns:a16="http://schemas.microsoft.com/office/drawing/2014/main" id="{147EE70B-E98A-774E-8613-D6FAAF12A3DD}"/>
                    </a:ext>
                  </a:extLst>
                </p:cNvPr>
                <p:cNvGrpSpPr>
                  <a:grpSpLocks/>
                </p:cNvGrpSpPr>
                <p:nvPr/>
              </p:nvGrpSpPr>
              <p:grpSpPr bwMode="auto">
                <a:xfrm>
                  <a:off x="5773420" y="3013075"/>
                  <a:ext cx="166688" cy="471488"/>
                  <a:chOff x="3384" y="2166"/>
                  <a:chExt cx="135" cy="261"/>
                </a:xfrm>
              </p:grpSpPr>
              <p:sp>
                <p:nvSpPr>
                  <p:cNvPr id="60" name="Freeform 173">
                    <a:extLst>
                      <a:ext uri="{FF2B5EF4-FFF2-40B4-BE49-F238E27FC236}">
                        <a16:creationId xmlns:a16="http://schemas.microsoft.com/office/drawing/2014/main" id="{4DFBA35D-FA80-9C43-BDE6-FBB881F57F60}"/>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1" name="Freeform 174">
                    <a:extLst>
                      <a:ext uri="{FF2B5EF4-FFF2-40B4-BE49-F238E27FC236}">
                        <a16:creationId xmlns:a16="http://schemas.microsoft.com/office/drawing/2014/main" id="{6DED6FCD-33D1-154C-B2DF-BD271818333E}"/>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sp>
            <p:nvSpPr>
              <p:cNvPr id="57" name="Line 126">
                <a:extLst>
                  <a:ext uri="{FF2B5EF4-FFF2-40B4-BE49-F238E27FC236}">
                    <a16:creationId xmlns:a16="http://schemas.microsoft.com/office/drawing/2014/main" id="{A59DD755-00AE-B846-93ED-DFBD414A46D1}"/>
                  </a:ext>
                </a:extLst>
              </p:cNvPr>
              <p:cNvSpPr>
                <a:spLocks noChangeShapeType="1"/>
              </p:cNvSpPr>
              <p:nvPr/>
            </p:nvSpPr>
            <p:spPr bwMode="auto">
              <a:xfrm>
                <a:off x="6037263" y="3036888"/>
                <a:ext cx="0" cy="449262"/>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54" name="Rectangle 172">
              <a:extLst>
                <a:ext uri="{FF2B5EF4-FFF2-40B4-BE49-F238E27FC236}">
                  <a16:creationId xmlns:a16="http://schemas.microsoft.com/office/drawing/2014/main" id="{9730DC4F-F258-154F-9E1A-5A65C7B6E703}"/>
                </a:ext>
              </a:extLst>
            </p:cNvPr>
            <p:cNvSpPr>
              <a:spLocks noChangeArrowheads="1"/>
            </p:cNvSpPr>
            <p:nvPr/>
          </p:nvSpPr>
          <p:spPr bwMode="auto">
            <a:xfrm>
              <a:off x="7009677"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55" name="Rectangle 173">
              <a:extLst>
                <a:ext uri="{FF2B5EF4-FFF2-40B4-BE49-F238E27FC236}">
                  <a16:creationId xmlns:a16="http://schemas.microsoft.com/office/drawing/2014/main" id="{79A83469-E0F7-5047-9DA0-BF2E04350178}"/>
                </a:ext>
              </a:extLst>
            </p:cNvPr>
            <p:cNvSpPr>
              <a:spLocks noChangeArrowheads="1"/>
            </p:cNvSpPr>
            <p:nvPr/>
          </p:nvSpPr>
          <p:spPr bwMode="auto">
            <a:xfrm>
              <a:off x="6083340"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71" name="Afgeronde rechthoek 70">
            <a:extLst>
              <a:ext uri="{FF2B5EF4-FFF2-40B4-BE49-F238E27FC236}">
                <a16:creationId xmlns:a16="http://schemas.microsoft.com/office/drawing/2014/main" id="{276CF3A7-B83C-2248-A939-0BFF479FFE25}"/>
              </a:ext>
              <a:ext uri="{C183D7F6-B498-43B3-948B-1728B52AA6E4}">
                <adec:decorative xmlns:adec="http://schemas.microsoft.com/office/drawing/2017/decorative" val="1"/>
              </a:ext>
            </a:extLst>
          </p:cNvPr>
          <p:cNvSpPr/>
          <p:nvPr/>
        </p:nvSpPr>
        <p:spPr>
          <a:xfrm>
            <a:off x="8345773" y="3768523"/>
            <a:ext cx="508045" cy="253337"/>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9446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AE2342-F5F8-1A41-AAFA-A06B27E3A9C1}"/>
              </a:ext>
            </a:extLst>
          </p:cNvPr>
          <p:cNvSpPr>
            <a:spLocks noGrp="1"/>
          </p:cNvSpPr>
          <p:nvPr>
            <p:ph type="title"/>
          </p:nvPr>
        </p:nvSpPr>
        <p:spPr/>
        <p:txBody>
          <a:bodyPr>
            <a:normAutofit/>
          </a:bodyPr>
          <a:lstStyle/>
          <a:p>
            <a:r>
              <a:rPr lang="en-US">
                <a:solidFill>
                  <a:schemeClr val="tx1"/>
                </a:solidFill>
              </a:rPr>
              <a:t>The Business Manager (BM) Role</a:t>
            </a:r>
          </a:p>
        </p:txBody>
      </p:sp>
      <p:sp>
        <p:nvSpPr>
          <p:cNvPr id="8" name="Tijdelijke aanduiding voor inhoud 7">
            <a:extLst>
              <a:ext uri="{FF2B5EF4-FFF2-40B4-BE49-F238E27FC236}">
                <a16:creationId xmlns:a16="http://schemas.microsoft.com/office/drawing/2014/main" id="{2A4027AD-5D23-184A-857B-4486AA514E54}"/>
              </a:ext>
            </a:extLst>
          </p:cNvPr>
          <p:cNvSpPr>
            <a:spLocks noGrp="1"/>
          </p:cNvSpPr>
          <p:nvPr>
            <p:ph idx="1"/>
          </p:nvPr>
        </p:nvSpPr>
        <p:spPr>
          <a:xfrm>
            <a:off x="465541" y="777778"/>
            <a:ext cx="7104691" cy="3816449"/>
          </a:xfrm>
        </p:spPr>
        <p:txBody>
          <a:bodyPr/>
          <a:lstStyle/>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Acts on a daily basis on behalf of the Project Owner (PO)</a:t>
            </a:r>
          </a:p>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Guarantees cooperation and an efficient communication channel with the Project Manager (PM)</a:t>
            </a:r>
          </a:p>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Drives the definition of business and project objectives</a:t>
            </a:r>
            <a:endParaRPr lang="en-GB" sz="1600" dirty="0">
              <a:solidFill>
                <a:schemeClr val="tx1"/>
              </a:solidFill>
            </a:endParaRPr>
          </a:p>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Manages the activities on the business side of the project and ensures that the required business resources are made available</a:t>
            </a:r>
          </a:p>
          <a:p>
            <a:pPr marL="133350" indent="-133350" eaLnBrk="0" hangingPunct="0">
              <a:spcBef>
                <a:spcPts val="150"/>
              </a:spcBef>
              <a:spcAft>
                <a:spcPts val="150"/>
              </a:spcAft>
              <a:buFontTx/>
              <a:buChar char="•"/>
            </a:pPr>
            <a:r>
              <a:rPr lang="en-GB" sz="1600" dirty="0">
                <a:solidFill>
                  <a:schemeClr val="tx1"/>
                </a:solidFill>
                <a:effectLst/>
                <a:ea typeface="PMingLiU" panose="02020500000000000000" pitchFamily="18" charset="-120"/>
                <a:cs typeface="Calibri Light" panose="020F0302020204030204" pitchFamily="34" charset="0"/>
              </a:rPr>
              <a:t>Coordinates </a:t>
            </a:r>
            <a:r>
              <a:rPr lang="en-GB" sz="1600" dirty="0">
                <a:solidFill>
                  <a:schemeClr val="tx1"/>
                </a:solidFill>
                <a:cs typeface="Calibri Light" panose="020F0302020204030204" pitchFamily="34" charset="0"/>
              </a:rPr>
              <a:t>the Business Implementation Group (BIG) and acts as a liaison between the User Representatives (</a:t>
            </a:r>
            <a:r>
              <a:rPr lang="en-GB" sz="1600" dirty="0" err="1">
                <a:solidFill>
                  <a:schemeClr val="tx1"/>
                </a:solidFill>
                <a:cs typeface="Calibri Light" panose="020F0302020204030204" pitchFamily="34" charset="0"/>
              </a:rPr>
              <a:t>URs</a:t>
            </a:r>
            <a:r>
              <a:rPr lang="en-GB" sz="1600" dirty="0">
                <a:solidFill>
                  <a:schemeClr val="tx1"/>
                </a:solidFill>
                <a:cs typeface="Calibri Light" panose="020F0302020204030204" pitchFamily="34" charset="0"/>
              </a:rPr>
              <a:t>) and the provider organisation</a:t>
            </a:r>
          </a:p>
          <a:p>
            <a:pPr marL="133350" indent="-133350" eaLnBrk="0" hangingPunct="0">
              <a:spcBef>
                <a:spcPts val="150"/>
              </a:spcBef>
              <a:spcAft>
                <a:spcPts val="150"/>
              </a:spcAft>
              <a:buFontTx/>
              <a:buChar char="•"/>
            </a:pPr>
            <a:r>
              <a:rPr lang="en-US" sz="1600" dirty="0">
                <a:solidFill>
                  <a:schemeClr val="tx1"/>
                </a:solidFill>
                <a:cs typeface="Calibri Light" panose="020F0302020204030204" pitchFamily="34" charset="0"/>
              </a:rPr>
              <a:t>Ensures that the project outputs produce the expected results (outcomes and benefits)</a:t>
            </a:r>
            <a:endParaRPr lang="en-GB" sz="1600" dirty="0">
              <a:solidFill>
                <a:schemeClr val="tx1"/>
              </a:solidFill>
            </a:endParaRPr>
          </a:p>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Ensures that the client organisation is ready to accommodate and use the final project outputs</a:t>
            </a:r>
          </a:p>
          <a:p>
            <a:pPr marL="133350" indent="-133350" eaLnBrk="0" hangingPunct="0">
              <a:spcBef>
                <a:spcPts val="150"/>
              </a:spcBef>
              <a:spcAft>
                <a:spcPts val="150"/>
              </a:spcAft>
              <a:buFontTx/>
              <a:buChar char="•"/>
            </a:pPr>
            <a:r>
              <a:rPr lang="en-GB" sz="1600" dirty="0">
                <a:solidFill>
                  <a:schemeClr val="tx1"/>
                </a:solidFill>
                <a:cs typeface="Calibri Light" panose="020F0302020204030204" pitchFamily="34" charset="0"/>
              </a:rPr>
              <a:t>Leads the implementation of the business changes within the user community</a:t>
            </a:r>
            <a:endParaRPr lang="en-GB" sz="1600" dirty="0">
              <a:solidFill>
                <a:schemeClr val="tx1"/>
              </a:solidFill>
            </a:endParaRPr>
          </a:p>
        </p:txBody>
      </p:sp>
      <p:pic>
        <p:nvPicPr>
          <p:cNvPr id="47" name="Picture 14">
            <a:extLst>
              <a:ext uri="{FF2B5EF4-FFF2-40B4-BE49-F238E27FC236}">
                <a16:creationId xmlns:a16="http://schemas.microsoft.com/office/drawing/2014/main" id="{AFF1F9D4-8416-A14B-973B-F30DEB9FF7B9}"/>
              </a:ext>
              <a:ext uri="{C183D7F6-B498-43B3-948B-1728B52AA6E4}">
                <adec:decorative xmlns:adec="http://schemas.microsoft.com/office/drawing/2017/decorative" val="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4420" y="676275"/>
            <a:ext cx="548932" cy="762133"/>
          </a:xfrm>
          <a:prstGeom prst="rect">
            <a:avLst/>
          </a:prstGeom>
          <a:noFill/>
          <a:ln>
            <a:noFill/>
          </a:ln>
          <a:effectLst/>
        </p:spPr>
      </p:pic>
      <p:grpSp>
        <p:nvGrpSpPr>
          <p:cNvPr id="49" name="Groep 48">
            <a:extLst>
              <a:ext uri="{FF2B5EF4-FFF2-40B4-BE49-F238E27FC236}">
                <a16:creationId xmlns:a16="http://schemas.microsoft.com/office/drawing/2014/main" id="{1F557D59-CDC9-E54B-9EC5-2FAB5041424C}"/>
              </a:ext>
              <a:ext uri="{C183D7F6-B498-43B3-948B-1728B52AA6E4}">
                <adec:decorative xmlns:adec="http://schemas.microsoft.com/office/drawing/2017/decorative" val="1"/>
              </a:ext>
            </a:extLst>
          </p:cNvPr>
          <p:cNvGrpSpPr/>
          <p:nvPr/>
        </p:nvGrpSpPr>
        <p:grpSpPr>
          <a:xfrm>
            <a:off x="7580491" y="3682576"/>
            <a:ext cx="1338223" cy="911651"/>
            <a:chOff x="5928600" y="4696318"/>
            <a:chExt cx="1784297" cy="1215534"/>
          </a:xfrm>
        </p:grpSpPr>
        <p:sp>
          <p:nvSpPr>
            <p:cNvPr id="50" name="AutoShape 185">
              <a:extLst>
                <a:ext uri="{FF2B5EF4-FFF2-40B4-BE49-F238E27FC236}">
                  <a16:creationId xmlns:a16="http://schemas.microsoft.com/office/drawing/2014/main" id="{187D9B1A-28F7-F04C-AF9D-0ECD29ED6E5A}"/>
                </a:ext>
              </a:extLst>
            </p:cNvPr>
            <p:cNvSpPr>
              <a:spLocks noChangeArrowheads="1"/>
            </p:cNvSpPr>
            <p:nvPr/>
          </p:nvSpPr>
          <p:spPr bwMode="auto">
            <a:xfrm>
              <a:off x="5928600" y="4696318"/>
              <a:ext cx="1784297" cy="1215534"/>
            </a:xfrm>
            <a:prstGeom prst="roundRect">
              <a:avLst>
                <a:gd name="adj" fmla="val 16667"/>
              </a:avLst>
            </a:prstGeom>
            <a:noFill/>
            <a:ln w="19050" algn="ctr">
              <a:solidFill>
                <a:srgbClr val="333333"/>
              </a:solidFill>
              <a:prstDash val="sysDot"/>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1" name="Group 163">
              <a:extLst>
                <a:ext uri="{FF2B5EF4-FFF2-40B4-BE49-F238E27FC236}">
                  <a16:creationId xmlns:a16="http://schemas.microsoft.com/office/drawing/2014/main" id="{4BF75883-10F0-C54A-B3A8-FA0624026D6F}"/>
                </a:ext>
              </a:extLst>
            </p:cNvPr>
            <p:cNvGrpSpPr/>
            <p:nvPr/>
          </p:nvGrpSpPr>
          <p:grpSpPr>
            <a:xfrm>
              <a:off x="6062546" y="5405813"/>
              <a:ext cx="1567749" cy="367425"/>
              <a:chOff x="2345308" y="4043363"/>
              <a:chExt cx="4744736" cy="1111999"/>
            </a:xfrm>
          </p:grpSpPr>
          <p:sp>
            <p:nvSpPr>
              <p:cNvPr id="68" name="Line 128">
                <a:extLst>
                  <a:ext uri="{FF2B5EF4-FFF2-40B4-BE49-F238E27FC236}">
                    <a16:creationId xmlns:a16="http://schemas.microsoft.com/office/drawing/2014/main" id="{D77B60EA-B915-9749-BEAC-58084E68AEDE}"/>
                  </a:ext>
                </a:extLst>
              </p:cNvPr>
              <p:cNvSpPr>
                <a:spLocks noChangeShapeType="1"/>
              </p:cNvSpPr>
              <p:nvPr/>
            </p:nvSpPr>
            <p:spPr bwMode="auto">
              <a:xfrm>
                <a:off x="3250183" y="4043363"/>
                <a:ext cx="0" cy="495300"/>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9" name="Line 129">
                <a:extLst>
                  <a:ext uri="{FF2B5EF4-FFF2-40B4-BE49-F238E27FC236}">
                    <a16:creationId xmlns:a16="http://schemas.microsoft.com/office/drawing/2014/main" id="{97130CDD-FA50-5E4D-96AC-A8669A74CB93}"/>
                  </a:ext>
                </a:extLst>
              </p:cNvPr>
              <p:cNvSpPr>
                <a:spLocks noChangeShapeType="1"/>
              </p:cNvSpPr>
              <p:nvPr/>
            </p:nvSpPr>
            <p:spPr bwMode="auto">
              <a:xfrm>
                <a:off x="6019141" y="4124325"/>
                <a:ext cx="0" cy="48577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70" name="AutoShape 18">
                <a:extLst>
                  <a:ext uri="{FF2B5EF4-FFF2-40B4-BE49-F238E27FC236}">
                    <a16:creationId xmlns:a16="http://schemas.microsoft.com/office/drawing/2014/main" id="{4FDFD93E-B5C2-4644-BED5-547FD0BA5EE9}"/>
                  </a:ext>
                </a:extLst>
              </p:cNvPr>
              <p:cNvSpPr>
                <a:spLocks noChangeArrowheads="1"/>
              </p:cNvSpPr>
              <p:nvPr/>
            </p:nvSpPr>
            <p:spPr bwMode="auto">
              <a:xfrm>
                <a:off x="4508205" y="4580687"/>
                <a:ext cx="2581839"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sp>
            <p:nvSpPr>
              <p:cNvPr id="71" name="AutoShape 26">
                <a:extLst>
                  <a:ext uri="{FF2B5EF4-FFF2-40B4-BE49-F238E27FC236}">
                    <a16:creationId xmlns:a16="http://schemas.microsoft.com/office/drawing/2014/main" id="{02D7C648-A75B-8545-B2BE-0FFF670591DD}"/>
                  </a:ext>
                </a:extLst>
              </p:cNvPr>
              <p:cNvSpPr>
                <a:spLocks noChangeArrowheads="1"/>
              </p:cNvSpPr>
              <p:nvPr/>
            </p:nvSpPr>
            <p:spPr bwMode="auto">
              <a:xfrm>
                <a:off x="2345308" y="4569004"/>
                <a:ext cx="1794644"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788" kern="0" dirty="0">
                  <a:latin typeface="Calibri Light" panose="020F0302020204030204" pitchFamily="34" charset="0"/>
                  <a:cs typeface="Calibri Light" panose="020F0302020204030204" pitchFamily="34" charset="0"/>
                </a:endParaRPr>
              </a:p>
            </p:txBody>
          </p:sp>
        </p:grpSp>
        <p:sp>
          <p:nvSpPr>
            <p:cNvPr id="52" name="Rectangle 19">
              <a:extLst>
                <a:ext uri="{FF2B5EF4-FFF2-40B4-BE49-F238E27FC236}">
                  <a16:creationId xmlns:a16="http://schemas.microsoft.com/office/drawing/2014/main" id="{ADFF1783-D64E-9147-A91F-C593055AF087}"/>
                </a:ext>
              </a:extLst>
            </p:cNvPr>
            <p:cNvSpPr>
              <a:spLocks noChangeArrowheads="1"/>
            </p:cNvSpPr>
            <p:nvPr/>
          </p:nvSpPr>
          <p:spPr bwMode="auto">
            <a:xfrm>
              <a:off x="6034557" y="5181834"/>
              <a:ext cx="1570472" cy="289546"/>
            </a:xfrm>
            <a:prstGeom prst="rect">
              <a:avLst/>
            </a:prstGeom>
            <a:solidFill>
              <a:srgbClr val="99CCFF">
                <a:alpha val="52156"/>
              </a:srgbClr>
            </a:solidFill>
            <a:ln w="3175" algn="ctr">
              <a:solidFill>
                <a:srgbClr val="0070C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3" name="Group 170">
              <a:extLst>
                <a:ext uri="{FF2B5EF4-FFF2-40B4-BE49-F238E27FC236}">
                  <a16:creationId xmlns:a16="http://schemas.microsoft.com/office/drawing/2014/main" id="{76DABD48-B30C-F141-8D28-3CC699AAE73C}"/>
                </a:ext>
              </a:extLst>
            </p:cNvPr>
            <p:cNvGrpSpPr/>
            <p:nvPr/>
          </p:nvGrpSpPr>
          <p:grpSpPr>
            <a:xfrm>
              <a:off x="6081242" y="5068429"/>
              <a:ext cx="544472" cy="367807"/>
              <a:chOff x="2401888" y="3022283"/>
              <a:chExt cx="1647825" cy="1113155"/>
            </a:xfrm>
          </p:grpSpPr>
          <p:sp>
            <p:nvSpPr>
              <p:cNvPr id="63" name="Line 127">
                <a:extLst>
                  <a:ext uri="{FF2B5EF4-FFF2-40B4-BE49-F238E27FC236}">
                    <a16:creationId xmlns:a16="http://schemas.microsoft.com/office/drawing/2014/main" id="{236A2FB6-6412-9F4E-AADC-D9B94629E87C}"/>
                  </a:ext>
                </a:extLst>
              </p:cNvPr>
              <p:cNvSpPr>
                <a:spLocks noChangeShapeType="1"/>
              </p:cNvSpPr>
              <p:nvPr/>
            </p:nvSpPr>
            <p:spPr bwMode="auto">
              <a:xfrm flipH="1">
                <a:off x="3224213" y="3024188"/>
                <a:ext cx="0" cy="47942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4" name="Rectangle 171">
                <a:extLst>
                  <a:ext uri="{FF2B5EF4-FFF2-40B4-BE49-F238E27FC236}">
                    <a16:creationId xmlns:a16="http://schemas.microsoft.com/office/drawing/2014/main" id="{35A58C9E-B0EA-F145-AD02-D06F5CDFB825}"/>
                  </a:ext>
                </a:extLst>
              </p:cNvPr>
              <p:cNvSpPr>
                <a:spLocks noChangeArrowheads="1"/>
              </p:cNvSpPr>
              <p:nvPr/>
            </p:nvSpPr>
            <p:spPr bwMode="auto">
              <a:xfrm>
                <a:off x="2401888" y="3497263"/>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65" name="Group 172">
                <a:extLst>
                  <a:ext uri="{FF2B5EF4-FFF2-40B4-BE49-F238E27FC236}">
                    <a16:creationId xmlns:a16="http://schemas.microsoft.com/office/drawing/2014/main" id="{62928140-F308-3B40-8EB0-F1FA7271196B}"/>
                  </a:ext>
                </a:extLst>
              </p:cNvPr>
              <p:cNvGrpSpPr>
                <a:grpSpLocks/>
              </p:cNvGrpSpPr>
              <p:nvPr/>
            </p:nvGrpSpPr>
            <p:grpSpPr bwMode="auto">
              <a:xfrm>
                <a:off x="2964566" y="3022283"/>
                <a:ext cx="166688" cy="471488"/>
                <a:chOff x="3445" y="2166"/>
                <a:chExt cx="135" cy="261"/>
              </a:xfrm>
            </p:grpSpPr>
            <p:sp>
              <p:nvSpPr>
                <p:cNvPr id="66" name="Freeform 173">
                  <a:extLst>
                    <a:ext uri="{FF2B5EF4-FFF2-40B4-BE49-F238E27FC236}">
                      <a16:creationId xmlns:a16="http://schemas.microsoft.com/office/drawing/2014/main" id="{1B0C99B0-E8AD-244F-95E9-F8A9182CC51A}"/>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7" name="Freeform 174">
                  <a:extLst>
                    <a:ext uri="{FF2B5EF4-FFF2-40B4-BE49-F238E27FC236}">
                      <a16:creationId xmlns:a16="http://schemas.microsoft.com/office/drawing/2014/main" id="{483C9702-CD23-1049-BF1F-83E9B78B669C}"/>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grpSp>
          <p:nvGrpSpPr>
            <p:cNvPr id="54" name="Group 177">
              <a:extLst>
                <a:ext uri="{FF2B5EF4-FFF2-40B4-BE49-F238E27FC236}">
                  <a16:creationId xmlns:a16="http://schemas.microsoft.com/office/drawing/2014/main" id="{F516500A-0542-2E44-A47F-36CDC8AF0B0F}"/>
                </a:ext>
              </a:extLst>
            </p:cNvPr>
            <p:cNvGrpSpPr/>
            <p:nvPr/>
          </p:nvGrpSpPr>
          <p:grpSpPr>
            <a:xfrm>
              <a:off x="7007579" y="5065386"/>
              <a:ext cx="544472" cy="365604"/>
              <a:chOff x="5205413" y="3013075"/>
              <a:chExt cx="1647825" cy="1106488"/>
            </a:xfrm>
          </p:grpSpPr>
          <p:grpSp>
            <p:nvGrpSpPr>
              <p:cNvPr id="57" name="Group 178">
                <a:extLst>
                  <a:ext uri="{FF2B5EF4-FFF2-40B4-BE49-F238E27FC236}">
                    <a16:creationId xmlns:a16="http://schemas.microsoft.com/office/drawing/2014/main" id="{6EA061AE-AB8C-844F-8376-58ABC273241C}"/>
                  </a:ext>
                </a:extLst>
              </p:cNvPr>
              <p:cNvGrpSpPr/>
              <p:nvPr/>
            </p:nvGrpSpPr>
            <p:grpSpPr>
              <a:xfrm>
                <a:off x="5205413" y="3013075"/>
                <a:ext cx="1647825" cy="1106488"/>
                <a:chOff x="5205413" y="3013075"/>
                <a:chExt cx="1647825" cy="1106488"/>
              </a:xfrm>
            </p:grpSpPr>
            <p:sp>
              <p:nvSpPr>
                <p:cNvPr id="59" name="Rectangle 170">
                  <a:extLst>
                    <a:ext uri="{FF2B5EF4-FFF2-40B4-BE49-F238E27FC236}">
                      <a16:creationId xmlns:a16="http://schemas.microsoft.com/office/drawing/2014/main" id="{2186F621-CECB-A344-94A4-6D68C9CACFD1}"/>
                    </a:ext>
                  </a:extLst>
                </p:cNvPr>
                <p:cNvSpPr>
                  <a:spLocks noChangeArrowheads="1"/>
                </p:cNvSpPr>
                <p:nvPr/>
              </p:nvSpPr>
              <p:spPr bwMode="auto">
                <a:xfrm>
                  <a:off x="5205413" y="3481388"/>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60" name="Group 172">
                  <a:extLst>
                    <a:ext uri="{FF2B5EF4-FFF2-40B4-BE49-F238E27FC236}">
                      <a16:creationId xmlns:a16="http://schemas.microsoft.com/office/drawing/2014/main" id="{02E39412-D64E-8843-9941-C9FA07E62A4B}"/>
                    </a:ext>
                  </a:extLst>
                </p:cNvPr>
                <p:cNvGrpSpPr>
                  <a:grpSpLocks/>
                </p:cNvGrpSpPr>
                <p:nvPr/>
              </p:nvGrpSpPr>
              <p:grpSpPr bwMode="auto">
                <a:xfrm>
                  <a:off x="5773420" y="3013075"/>
                  <a:ext cx="166688" cy="471488"/>
                  <a:chOff x="3384" y="2166"/>
                  <a:chExt cx="135" cy="261"/>
                </a:xfrm>
              </p:grpSpPr>
              <p:sp>
                <p:nvSpPr>
                  <p:cNvPr id="61" name="Freeform 173">
                    <a:extLst>
                      <a:ext uri="{FF2B5EF4-FFF2-40B4-BE49-F238E27FC236}">
                        <a16:creationId xmlns:a16="http://schemas.microsoft.com/office/drawing/2014/main" id="{0729065C-5167-B74A-9C6D-6742E2919956}"/>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2" name="Freeform 174">
                    <a:extLst>
                      <a:ext uri="{FF2B5EF4-FFF2-40B4-BE49-F238E27FC236}">
                        <a16:creationId xmlns:a16="http://schemas.microsoft.com/office/drawing/2014/main" id="{6E0F9715-F8CA-6941-B4E3-6E5497FFD3BD}"/>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sp>
            <p:nvSpPr>
              <p:cNvPr id="58" name="Line 126">
                <a:extLst>
                  <a:ext uri="{FF2B5EF4-FFF2-40B4-BE49-F238E27FC236}">
                    <a16:creationId xmlns:a16="http://schemas.microsoft.com/office/drawing/2014/main" id="{21404020-40AE-F949-BBC9-64840A36DF81}"/>
                  </a:ext>
                </a:extLst>
              </p:cNvPr>
              <p:cNvSpPr>
                <a:spLocks noChangeShapeType="1"/>
              </p:cNvSpPr>
              <p:nvPr/>
            </p:nvSpPr>
            <p:spPr bwMode="auto">
              <a:xfrm>
                <a:off x="6037263" y="3036888"/>
                <a:ext cx="0" cy="449262"/>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55" name="Rectangle 172">
              <a:extLst>
                <a:ext uri="{FF2B5EF4-FFF2-40B4-BE49-F238E27FC236}">
                  <a16:creationId xmlns:a16="http://schemas.microsoft.com/office/drawing/2014/main" id="{C1CC4C96-AEFC-5E4B-ADEF-1354A7E5F9E4}"/>
                </a:ext>
              </a:extLst>
            </p:cNvPr>
            <p:cNvSpPr>
              <a:spLocks noChangeArrowheads="1"/>
            </p:cNvSpPr>
            <p:nvPr/>
          </p:nvSpPr>
          <p:spPr bwMode="auto">
            <a:xfrm>
              <a:off x="7009677"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56" name="Rectangle 173">
              <a:extLst>
                <a:ext uri="{FF2B5EF4-FFF2-40B4-BE49-F238E27FC236}">
                  <a16:creationId xmlns:a16="http://schemas.microsoft.com/office/drawing/2014/main" id="{843CBC98-5364-134E-8976-10C2CBA38517}"/>
                </a:ext>
              </a:extLst>
            </p:cNvPr>
            <p:cNvSpPr>
              <a:spLocks noChangeArrowheads="1"/>
            </p:cNvSpPr>
            <p:nvPr/>
          </p:nvSpPr>
          <p:spPr bwMode="auto">
            <a:xfrm>
              <a:off x="6083340"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72" name="Afgeronde rechthoek 71">
            <a:extLst>
              <a:ext uri="{FF2B5EF4-FFF2-40B4-BE49-F238E27FC236}">
                <a16:creationId xmlns:a16="http://schemas.microsoft.com/office/drawing/2014/main" id="{86C45EF7-5D20-1645-BB26-9CC28835D6FA}"/>
              </a:ext>
              <a:ext uri="{C183D7F6-B498-43B3-948B-1728B52AA6E4}">
                <adec:decorative xmlns:adec="http://schemas.microsoft.com/office/drawing/2017/decorative" val="1"/>
              </a:ext>
            </a:extLst>
          </p:cNvPr>
          <p:cNvSpPr/>
          <p:nvPr/>
        </p:nvSpPr>
        <p:spPr>
          <a:xfrm>
            <a:off x="7654893" y="4042843"/>
            <a:ext cx="508045" cy="253337"/>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09879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AE2342-F5F8-1A41-AAFA-A06B27E3A9C1}"/>
              </a:ext>
            </a:extLst>
          </p:cNvPr>
          <p:cNvSpPr>
            <a:spLocks noGrp="1"/>
          </p:cNvSpPr>
          <p:nvPr>
            <p:ph type="title"/>
          </p:nvPr>
        </p:nvSpPr>
        <p:spPr/>
        <p:txBody>
          <a:bodyPr/>
          <a:lstStyle/>
          <a:p>
            <a:r>
              <a:rPr lang="en-US">
                <a:solidFill>
                  <a:schemeClr val="tx1"/>
                </a:solidFill>
              </a:rPr>
              <a:t>The Project Manager (PM) Role</a:t>
            </a:r>
          </a:p>
        </p:txBody>
      </p:sp>
      <p:sp>
        <p:nvSpPr>
          <p:cNvPr id="8" name="Tijdelijke aanduiding voor inhoud 7">
            <a:extLst>
              <a:ext uri="{FF2B5EF4-FFF2-40B4-BE49-F238E27FC236}">
                <a16:creationId xmlns:a16="http://schemas.microsoft.com/office/drawing/2014/main" id="{2A4027AD-5D23-184A-857B-4486AA514E54}"/>
              </a:ext>
            </a:extLst>
          </p:cNvPr>
          <p:cNvSpPr>
            <a:spLocks noGrp="1"/>
          </p:cNvSpPr>
          <p:nvPr>
            <p:ph idx="1"/>
          </p:nvPr>
        </p:nvSpPr>
        <p:spPr>
          <a:xfrm>
            <a:off x="189428" y="801879"/>
            <a:ext cx="7938645" cy="3339252"/>
          </a:xfrm>
        </p:spPr>
        <p:txBody>
          <a:bodyPr/>
          <a:lstStyle/>
          <a:p>
            <a:pPr marL="179388" indent="-161925"/>
            <a:r>
              <a:rPr lang="en-GB" sz="1600" dirty="0">
                <a:solidFill>
                  <a:schemeClr val="tx1"/>
                </a:solidFill>
              </a:rPr>
              <a:t>Executes the project plans as approved by the Project Steering Committee (PSC)</a:t>
            </a:r>
          </a:p>
          <a:p>
            <a:pPr marL="179388" indent="-161925"/>
            <a:r>
              <a:rPr lang="en-GB" sz="1600" dirty="0">
                <a:solidFill>
                  <a:schemeClr val="tx1"/>
                </a:solidFill>
              </a:rPr>
              <a:t>Daily manages and coordinates the Project Core Team (PCT) activities and resources</a:t>
            </a:r>
          </a:p>
          <a:p>
            <a:pPr marL="179388" indent="-161925"/>
            <a:r>
              <a:rPr lang="en-GB" sz="1600" dirty="0">
                <a:solidFill>
                  <a:schemeClr val="tx1"/>
                </a:solidFill>
              </a:rPr>
              <a:t>Ensures that project objectives are achieved within the quality, time, and cost objectives</a:t>
            </a:r>
          </a:p>
          <a:p>
            <a:pPr marL="179388" indent="-161925"/>
            <a:r>
              <a:rPr lang="en-GB" sz="1600" dirty="0">
                <a:solidFill>
                  <a:schemeClr val="tx1"/>
                </a:solidFill>
              </a:rPr>
              <a:t>Manages stakeholder's expectations</a:t>
            </a:r>
          </a:p>
          <a:p>
            <a:pPr marL="179388" indent="-161925"/>
            <a:r>
              <a:rPr lang="en-GB" sz="1600" dirty="0">
                <a:solidFill>
                  <a:schemeClr val="tx1"/>
                </a:solidFill>
              </a:rPr>
              <a:t>Ensures that all key management artefacts are delivered and approved by the Project Owner (PO) or the Project Steering Committee (PSC)</a:t>
            </a:r>
          </a:p>
          <a:p>
            <a:pPr marL="179388" indent="-161925"/>
            <a:r>
              <a:rPr lang="en-GB" sz="1600" dirty="0">
                <a:solidFill>
                  <a:schemeClr val="tx1"/>
                </a:solidFill>
              </a:rPr>
              <a:t>Ensures the controlled evolution of delivered outputs, through proper change management</a:t>
            </a:r>
          </a:p>
          <a:p>
            <a:pPr marL="179388" indent="-161925"/>
            <a:r>
              <a:rPr lang="en-GB" sz="1600" dirty="0">
                <a:solidFill>
                  <a:schemeClr val="tx1"/>
                </a:solidFill>
              </a:rPr>
              <a:t>Performs risk management activities for project-related risks</a:t>
            </a:r>
          </a:p>
          <a:p>
            <a:pPr marL="179388" lvl="0" indent="-161925"/>
            <a:r>
              <a:rPr lang="en-GB" sz="1600" dirty="0">
                <a:solidFill>
                  <a:schemeClr val="tx1"/>
                </a:solidFill>
              </a:rPr>
              <a:t>Escalates unresolvable project issues to the Project Steering Committee (PSC).</a:t>
            </a:r>
            <a:endParaRPr lang="en-IE" sz="1600" dirty="0">
              <a:solidFill>
                <a:schemeClr val="tx1"/>
              </a:solidFill>
            </a:endParaRPr>
          </a:p>
          <a:p>
            <a:pPr marL="179388" indent="-161925"/>
            <a:r>
              <a:rPr lang="en-GB" sz="1600" dirty="0">
                <a:solidFill>
                  <a:schemeClr val="tx1"/>
                </a:solidFill>
              </a:rPr>
              <a:t>Monitors and reports project status and progress to the Project Steering Committee (PSC) </a:t>
            </a:r>
          </a:p>
          <a:p>
            <a:pPr marL="179388" indent="-161925"/>
            <a:r>
              <a:rPr lang="en-GB" sz="1600" dirty="0">
                <a:solidFill>
                  <a:schemeClr val="tx1"/>
                </a:solidFill>
              </a:rPr>
              <a:t>Liaises between the Directing and Performing Layers of the project</a:t>
            </a:r>
            <a:endParaRPr lang="en-IE" sz="1600" dirty="0">
              <a:solidFill>
                <a:schemeClr val="tx1"/>
              </a:solidFill>
            </a:endParaRPr>
          </a:p>
          <a:p>
            <a:pPr marL="179388" indent="-161925"/>
            <a:endParaRPr lang="en-GB" sz="1600" dirty="0">
              <a:solidFill>
                <a:schemeClr val="tx1"/>
              </a:solidFill>
            </a:endParaRPr>
          </a:p>
        </p:txBody>
      </p:sp>
      <p:grpSp>
        <p:nvGrpSpPr>
          <p:cNvPr id="49" name="Groep 48">
            <a:extLst>
              <a:ext uri="{FF2B5EF4-FFF2-40B4-BE49-F238E27FC236}">
                <a16:creationId xmlns:a16="http://schemas.microsoft.com/office/drawing/2014/main" id="{740DB091-E2A9-4D45-A2CA-3E46CC7439D3}"/>
              </a:ext>
              <a:ext uri="{C183D7F6-B498-43B3-948B-1728B52AA6E4}">
                <adec:decorative xmlns:adec="http://schemas.microsoft.com/office/drawing/2017/decorative" val="1"/>
              </a:ext>
            </a:extLst>
          </p:cNvPr>
          <p:cNvGrpSpPr/>
          <p:nvPr/>
        </p:nvGrpSpPr>
        <p:grpSpPr>
          <a:xfrm>
            <a:off x="7580491" y="3682576"/>
            <a:ext cx="1338223" cy="911651"/>
            <a:chOff x="5928600" y="4696318"/>
            <a:chExt cx="1784297" cy="1215534"/>
          </a:xfrm>
        </p:grpSpPr>
        <p:sp>
          <p:nvSpPr>
            <p:cNvPr id="50" name="AutoShape 185">
              <a:extLst>
                <a:ext uri="{FF2B5EF4-FFF2-40B4-BE49-F238E27FC236}">
                  <a16:creationId xmlns:a16="http://schemas.microsoft.com/office/drawing/2014/main" id="{55BF9458-0CD0-1241-945F-6D8A01D547FA}"/>
                </a:ext>
              </a:extLst>
            </p:cNvPr>
            <p:cNvSpPr>
              <a:spLocks noChangeArrowheads="1"/>
            </p:cNvSpPr>
            <p:nvPr/>
          </p:nvSpPr>
          <p:spPr bwMode="auto">
            <a:xfrm>
              <a:off x="5928600" y="4696318"/>
              <a:ext cx="1784297" cy="1215534"/>
            </a:xfrm>
            <a:prstGeom prst="roundRect">
              <a:avLst>
                <a:gd name="adj" fmla="val 16667"/>
              </a:avLst>
            </a:prstGeom>
            <a:noFill/>
            <a:ln w="19050" algn="ctr">
              <a:solidFill>
                <a:srgbClr val="333333"/>
              </a:solidFill>
              <a:prstDash val="sysDot"/>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1" name="Group 163">
              <a:extLst>
                <a:ext uri="{FF2B5EF4-FFF2-40B4-BE49-F238E27FC236}">
                  <a16:creationId xmlns:a16="http://schemas.microsoft.com/office/drawing/2014/main" id="{E63778AA-EEE5-504A-B9F1-35764A48AB67}"/>
                </a:ext>
              </a:extLst>
            </p:cNvPr>
            <p:cNvGrpSpPr/>
            <p:nvPr/>
          </p:nvGrpSpPr>
          <p:grpSpPr>
            <a:xfrm>
              <a:off x="6062546" y="5405813"/>
              <a:ext cx="1567749" cy="367425"/>
              <a:chOff x="2345308" y="4043363"/>
              <a:chExt cx="4744736" cy="1111999"/>
            </a:xfrm>
          </p:grpSpPr>
          <p:sp>
            <p:nvSpPr>
              <p:cNvPr id="68" name="Line 128">
                <a:extLst>
                  <a:ext uri="{FF2B5EF4-FFF2-40B4-BE49-F238E27FC236}">
                    <a16:creationId xmlns:a16="http://schemas.microsoft.com/office/drawing/2014/main" id="{E8D0E298-BCCE-D94C-9716-E8DBA74608A5}"/>
                  </a:ext>
                </a:extLst>
              </p:cNvPr>
              <p:cNvSpPr>
                <a:spLocks noChangeShapeType="1"/>
              </p:cNvSpPr>
              <p:nvPr/>
            </p:nvSpPr>
            <p:spPr bwMode="auto">
              <a:xfrm>
                <a:off x="3250183" y="4043363"/>
                <a:ext cx="0" cy="495300"/>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9" name="Line 129">
                <a:extLst>
                  <a:ext uri="{FF2B5EF4-FFF2-40B4-BE49-F238E27FC236}">
                    <a16:creationId xmlns:a16="http://schemas.microsoft.com/office/drawing/2014/main" id="{53252190-9AD1-4E45-9BAE-2624CA71C2F7}"/>
                  </a:ext>
                </a:extLst>
              </p:cNvPr>
              <p:cNvSpPr>
                <a:spLocks noChangeShapeType="1"/>
              </p:cNvSpPr>
              <p:nvPr/>
            </p:nvSpPr>
            <p:spPr bwMode="auto">
              <a:xfrm>
                <a:off x="6019141" y="4124325"/>
                <a:ext cx="0" cy="48577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70" name="AutoShape 18">
                <a:extLst>
                  <a:ext uri="{FF2B5EF4-FFF2-40B4-BE49-F238E27FC236}">
                    <a16:creationId xmlns:a16="http://schemas.microsoft.com/office/drawing/2014/main" id="{03EC79BA-C531-1B41-BE1A-B61AA1E0DF56}"/>
                  </a:ext>
                </a:extLst>
              </p:cNvPr>
              <p:cNvSpPr>
                <a:spLocks noChangeArrowheads="1"/>
              </p:cNvSpPr>
              <p:nvPr/>
            </p:nvSpPr>
            <p:spPr bwMode="auto">
              <a:xfrm>
                <a:off x="4508205" y="4580687"/>
                <a:ext cx="2581839"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sp>
            <p:nvSpPr>
              <p:cNvPr id="71" name="AutoShape 26">
                <a:extLst>
                  <a:ext uri="{FF2B5EF4-FFF2-40B4-BE49-F238E27FC236}">
                    <a16:creationId xmlns:a16="http://schemas.microsoft.com/office/drawing/2014/main" id="{D491381F-AD85-764C-9492-3EF8F25E50D7}"/>
                  </a:ext>
                </a:extLst>
              </p:cNvPr>
              <p:cNvSpPr>
                <a:spLocks noChangeArrowheads="1"/>
              </p:cNvSpPr>
              <p:nvPr/>
            </p:nvSpPr>
            <p:spPr bwMode="auto">
              <a:xfrm>
                <a:off x="2345308" y="4569004"/>
                <a:ext cx="1794644" cy="574675"/>
              </a:xfrm>
              <a:prstGeom prst="roundRect">
                <a:avLst>
                  <a:gd name="adj" fmla="val 16667"/>
                </a:avLst>
              </a:prstGeom>
              <a:solidFill>
                <a:srgbClr val="D8CBE4"/>
              </a:solidFill>
              <a:ln w="25400" algn="ctr">
                <a:solidFill>
                  <a:srgbClr val="AE8EC2"/>
                </a:solidFill>
                <a:prstDash val="sysDot"/>
                <a:round/>
                <a:headEnd/>
                <a:tailEnd/>
              </a:ln>
              <a:effectLst/>
            </p:spPr>
            <p:txBody>
              <a:bodyPr wrap="none" anchor="ctr">
                <a:noAutofit/>
              </a:bodyPr>
              <a:lstStyle/>
              <a:p>
                <a:pPr algn="ctr" defTabSz="685800" fontAlgn="auto">
                  <a:spcBef>
                    <a:spcPts val="0"/>
                  </a:spcBef>
                  <a:spcAft>
                    <a:spcPts val="0"/>
                  </a:spcAft>
                  <a:defRPr/>
                </a:pPr>
                <a:endParaRPr lang="en-GB" sz="788" kern="0" dirty="0">
                  <a:latin typeface="Calibri Light" panose="020F0302020204030204" pitchFamily="34" charset="0"/>
                  <a:cs typeface="Calibri Light" panose="020F0302020204030204" pitchFamily="34" charset="0"/>
                </a:endParaRPr>
              </a:p>
            </p:txBody>
          </p:sp>
        </p:grpSp>
        <p:sp>
          <p:nvSpPr>
            <p:cNvPr id="52" name="Rectangle 19">
              <a:extLst>
                <a:ext uri="{FF2B5EF4-FFF2-40B4-BE49-F238E27FC236}">
                  <a16:creationId xmlns:a16="http://schemas.microsoft.com/office/drawing/2014/main" id="{39FC5550-3B5B-D746-A0C0-50336D9DE924}"/>
                </a:ext>
              </a:extLst>
            </p:cNvPr>
            <p:cNvSpPr>
              <a:spLocks noChangeArrowheads="1"/>
            </p:cNvSpPr>
            <p:nvPr/>
          </p:nvSpPr>
          <p:spPr bwMode="auto">
            <a:xfrm>
              <a:off x="6034557" y="5181834"/>
              <a:ext cx="1570472" cy="289546"/>
            </a:xfrm>
            <a:prstGeom prst="rect">
              <a:avLst/>
            </a:prstGeom>
            <a:solidFill>
              <a:srgbClr val="99CCFF">
                <a:alpha val="52156"/>
              </a:srgbClr>
            </a:solidFill>
            <a:ln w="3175" algn="ctr">
              <a:solidFill>
                <a:srgbClr val="0070C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900" kern="0" dirty="0">
                <a:latin typeface="Calibri Light" panose="020F0302020204030204" pitchFamily="34" charset="0"/>
                <a:cs typeface="Calibri Light" panose="020F0302020204030204" pitchFamily="34" charset="0"/>
              </a:endParaRPr>
            </a:p>
          </p:txBody>
        </p:sp>
        <p:grpSp>
          <p:nvGrpSpPr>
            <p:cNvPr id="53" name="Group 170">
              <a:extLst>
                <a:ext uri="{FF2B5EF4-FFF2-40B4-BE49-F238E27FC236}">
                  <a16:creationId xmlns:a16="http://schemas.microsoft.com/office/drawing/2014/main" id="{CD13FD88-5CDD-2247-A74B-23AAB7000B2C}"/>
                </a:ext>
              </a:extLst>
            </p:cNvPr>
            <p:cNvGrpSpPr/>
            <p:nvPr/>
          </p:nvGrpSpPr>
          <p:grpSpPr>
            <a:xfrm>
              <a:off x="6081242" y="5068429"/>
              <a:ext cx="544472" cy="367807"/>
              <a:chOff x="2401888" y="3022283"/>
              <a:chExt cx="1647825" cy="1113155"/>
            </a:xfrm>
          </p:grpSpPr>
          <p:sp>
            <p:nvSpPr>
              <p:cNvPr id="63" name="Line 127">
                <a:extLst>
                  <a:ext uri="{FF2B5EF4-FFF2-40B4-BE49-F238E27FC236}">
                    <a16:creationId xmlns:a16="http://schemas.microsoft.com/office/drawing/2014/main" id="{71572558-B02A-7245-AB1C-4202C7790220}"/>
                  </a:ext>
                </a:extLst>
              </p:cNvPr>
              <p:cNvSpPr>
                <a:spLocks noChangeShapeType="1"/>
              </p:cNvSpPr>
              <p:nvPr/>
            </p:nvSpPr>
            <p:spPr bwMode="auto">
              <a:xfrm flipH="1">
                <a:off x="3224213" y="3024188"/>
                <a:ext cx="0" cy="479425"/>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4" name="Rectangle 171">
                <a:extLst>
                  <a:ext uri="{FF2B5EF4-FFF2-40B4-BE49-F238E27FC236}">
                    <a16:creationId xmlns:a16="http://schemas.microsoft.com/office/drawing/2014/main" id="{577A062E-E04B-9148-A38B-29C39CDC67CD}"/>
                  </a:ext>
                </a:extLst>
              </p:cNvPr>
              <p:cNvSpPr>
                <a:spLocks noChangeArrowheads="1"/>
              </p:cNvSpPr>
              <p:nvPr/>
            </p:nvSpPr>
            <p:spPr bwMode="auto">
              <a:xfrm>
                <a:off x="2401888" y="3497263"/>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65" name="Group 172">
                <a:extLst>
                  <a:ext uri="{FF2B5EF4-FFF2-40B4-BE49-F238E27FC236}">
                    <a16:creationId xmlns:a16="http://schemas.microsoft.com/office/drawing/2014/main" id="{61A332AF-E1AB-0D4D-AE26-236E42A32EDC}"/>
                  </a:ext>
                </a:extLst>
              </p:cNvPr>
              <p:cNvGrpSpPr>
                <a:grpSpLocks/>
              </p:cNvGrpSpPr>
              <p:nvPr/>
            </p:nvGrpSpPr>
            <p:grpSpPr bwMode="auto">
              <a:xfrm>
                <a:off x="2964566" y="3022283"/>
                <a:ext cx="166688" cy="471488"/>
                <a:chOff x="3445" y="2166"/>
                <a:chExt cx="135" cy="261"/>
              </a:xfrm>
            </p:grpSpPr>
            <p:sp>
              <p:nvSpPr>
                <p:cNvPr id="66" name="Freeform 173">
                  <a:extLst>
                    <a:ext uri="{FF2B5EF4-FFF2-40B4-BE49-F238E27FC236}">
                      <a16:creationId xmlns:a16="http://schemas.microsoft.com/office/drawing/2014/main" id="{F0133B3D-CD7A-1443-821A-BCC3255E4921}"/>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7" name="Freeform 174">
                  <a:extLst>
                    <a:ext uri="{FF2B5EF4-FFF2-40B4-BE49-F238E27FC236}">
                      <a16:creationId xmlns:a16="http://schemas.microsoft.com/office/drawing/2014/main" id="{50FF15C8-9459-804C-AE20-742217A19A1B}"/>
                    </a:ext>
                  </a:extLst>
                </p:cNvPr>
                <p:cNvSpPr>
                  <a:spLocks/>
                </p:cNvSpPr>
                <p:nvPr/>
              </p:nvSpPr>
              <p:spPr bwMode="auto">
                <a:xfrm>
                  <a:off x="3445"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grpSp>
          <p:nvGrpSpPr>
            <p:cNvPr id="54" name="Group 177">
              <a:extLst>
                <a:ext uri="{FF2B5EF4-FFF2-40B4-BE49-F238E27FC236}">
                  <a16:creationId xmlns:a16="http://schemas.microsoft.com/office/drawing/2014/main" id="{60078D30-E944-384A-9A4E-7FF2BF4D7D3D}"/>
                </a:ext>
              </a:extLst>
            </p:cNvPr>
            <p:cNvGrpSpPr/>
            <p:nvPr/>
          </p:nvGrpSpPr>
          <p:grpSpPr>
            <a:xfrm>
              <a:off x="7007579" y="5065386"/>
              <a:ext cx="544472" cy="365604"/>
              <a:chOff x="5205413" y="3013075"/>
              <a:chExt cx="1647825" cy="1106488"/>
            </a:xfrm>
          </p:grpSpPr>
          <p:grpSp>
            <p:nvGrpSpPr>
              <p:cNvPr id="57" name="Group 178">
                <a:extLst>
                  <a:ext uri="{FF2B5EF4-FFF2-40B4-BE49-F238E27FC236}">
                    <a16:creationId xmlns:a16="http://schemas.microsoft.com/office/drawing/2014/main" id="{0BF35C1D-F77A-0449-913B-A4D761D337C2}"/>
                  </a:ext>
                </a:extLst>
              </p:cNvPr>
              <p:cNvGrpSpPr/>
              <p:nvPr/>
            </p:nvGrpSpPr>
            <p:grpSpPr>
              <a:xfrm>
                <a:off x="5205413" y="3013075"/>
                <a:ext cx="1647825" cy="1106488"/>
                <a:chOff x="5205413" y="3013075"/>
                <a:chExt cx="1647825" cy="1106488"/>
              </a:xfrm>
            </p:grpSpPr>
            <p:sp>
              <p:nvSpPr>
                <p:cNvPr id="59" name="Rectangle 170">
                  <a:extLst>
                    <a:ext uri="{FF2B5EF4-FFF2-40B4-BE49-F238E27FC236}">
                      <a16:creationId xmlns:a16="http://schemas.microsoft.com/office/drawing/2014/main" id="{B4017C70-F175-AC41-ACA8-1279D4CE9AFF}"/>
                    </a:ext>
                  </a:extLst>
                </p:cNvPr>
                <p:cNvSpPr>
                  <a:spLocks noChangeArrowheads="1"/>
                </p:cNvSpPr>
                <p:nvPr/>
              </p:nvSpPr>
              <p:spPr bwMode="auto">
                <a:xfrm>
                  <a:off x="5205413" y="3481388"/>
                  <a:ext cx="1647825" cy="638175"/>
                </a:xfrm>
                <a:prstGeom prst="rect">
                  <a:avLst/>
                </a:prstGeom>
                <a:solidFill>
                  <a:srgbClr val="8EC6B2"/>
                </a:solidFill>
                <a:ln w="12700" algn="ctr">
                  <a:solidFill>
                    <a:srgbClr val="4B7A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nvGrpSpPr>
                <p:cNvPr id="60" name="Group 172">
                  <a:extLst>
                    <a:ext uri="{FF2B5EF4-FFF2-40B4-BE49-F238E27FC236}">
                      <a16:creationId xmlns:a16="http://schemas.microsoft.com/office/drawing/2014/main" id="{587139BE-7E45-4A45-86B1-6C80F295E6AF}"/>
                    </a:ext>
                  </a:extLst>
                </p:cNvPr>
                <p:cNvGrpSpPr>
                  <a:grpSpLocks/>
                </p:cNvGrpSpPr>
                <p:nvPr/>
              </p:nvGrpSpPr>
              <p:grpSpPr bwMode="auto">
                <a:xfrm>
                  <a:off x="5773420" y="3013075"/>
                  <a:ext cx="166688" cy="471488"/>
                  <a:chOff x="3384" y="2166"/>
                  <a:chExt cx="135" cy="261"/>
                </a:xfrm>
              </p:grpSpPr>
              <p:sp>
                <p:nvSpPr>
                  <p:cNvPr id="61" name="Freeform 173">
                    <a:extLst>
                      <a:ext uri="{FF2B5EF4-FFF2-40B4-BE49-F238E27FC236}">
                        <a16:creationId xmlns:a16="http://schemas.microsoft.com/office/drawing/2014/main" id="{9B9DD105-FBDB-384F-B88F-C5362B617AF7}"/>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solidFill>
                    <a:srgbClr val="99CCFF"/>
                  </a:solidFill>
                  <a:ln w="6350" cmpd="sng">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62" name="Freeform 174">
                    <a:extLst>
                      <a:ext uri="{FF2B5EF4-FFF2-40B4-BE49-F238E27FC236}">
                        <a16:creationId xmlns:a16="http://schemas.microsoft.com/office/drawing/2014/main" id="{4AB8DC6E-85F4-234E-9A1F-BE1419964BA1}"/>
                      </a:ext>
                    </a:extLst>
                  </p:cNvPr>
                  <p:cNvSpPr>
                    <a:spLocks/>
                  </p:cNvSpPr>
                  <p:nvPr/>
                </p:nvSpPr>
                <p:spPr bwMode="auto">
                  <a:xfrm>
                    <a:off x="3384" y="2166"/>
                    <a:ext cx="135" cy="261"/>
                  </a:xfrm>
                  <a:custGeom>
                    <a:avLst/>
                    <a:gdLst>
                      <a:gd name="T0" fmla="*/ 0 w 135"/>
                      <a:gd name="T1" fmla="*/ 196 h 261"/>
                      <a:gd name="T2" fmla="*/ 33 w 135"/>
                      <a:gd name="T3" fmla="*/ 196 h 261"/>
                      <a:gd name="T4" fmla="*/ 33 w 135"/>
                      <a:gd name="T5" fmla="*/ 0 h 261"/>
                      <a:gd name="T6" fmla="*/ 102 w 135"/>
                      <a:gd name="T7" fmla="*/ 0 h 261"/>
                      <a:gd name="T8" fmla="*/ 102 w 135"/>
                      <a:gd name="T9" fmla="*/ 196 h 261"/>
                      <a:gd name="T10" fmla="*/ 135 w 135"/>
                      <a:gd name="T11" fmla="*/ 196 h 261"/>
                      <a:gd name="T12" fmla="*/ 67 w 135"/>
                      <a:gd name="T13" fmla="*/ 261 h 261"/>
                      <a:gd name="T14" fmla="*/ 0 w 135"/>
                      <a:gd name="T15" fmla="*/ 196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61">
                        <a:moveTo>
                          <a:pt x="0" y="196"/>
                        </a:moveTo>
                        <a:lnTo>
                          <a:pt x="33" y="196"/>
                        </a:lnTo>
                        <a:lnTo>
                          <a:pt x="33" y="0"/>
                        </a:lnTo>
                        <a:lnTo>
                          <a:pt x="102" y="0"/>
                        </a:lnTo>
                        <a:lnTo>
                          <a:pt x="102" y="196"/>
                        </a:lnTo>
                        <a:lnTo>
                          <a:pt x="135" y="196"/>
                        </a:lnTo>
                        <a:lnTo>
                          <a:pt x="67" y="261"/>
                        </a:lnTo>
                        <a:lnTo>
                          <a:pt x="0" y="196"/>
                        </a:lnTo>
                        <a:close/>
                      </a:path>
                    </a:pathLst>
                  </a:custGeom>
                  <a:noFill/>
                  <a:ln w="6350" cap="rnd" cmpd="sng">
                    <a:solidFill>
                      <a:srgbClr val="80808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grpSp>
          <p:sp>
            <p:nvSpPr>
              <p:cNvPr id="58" name="Line 126">
                <a:extLst>
                  <a:ext uri="{FF2B5EF4-FFF2-40B4-BE49-F238E27FC236}">
                    <a16:creationId xmlns:a16="http://schemas.microsoft.com/office/drawing/2014/main" id="{58AB84E2-E9A8-834E-BBB6-CD04FECE5BCC}"/>
                  </a:ext>
                </a:extLst>
              </p:cNvPr>
              <p:cNvSpPr>
                <a:spLocks noChangeShapeType="1"/>
              </p:cNvSpPr>
              <p:nvPr/>
            </p:nvSpPr>
            <p:spPr bwMode="auto">
              <a:xfrm>
                <a:off x="6037263" y="3036888"/>
                <a:ext cx="0" cy="449262"/>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55" name="Rectangle 172">
              <a:extLst>
                <a:ext uri="{FF2B5EF4-FFF2-40B4-BE49-F238E27FC236}">
                  <a16:creationId xmlns:a16="http://schemas.microsoft.com/office/drawing/2014/main" id="{88021FCF-C55F-B645-A681-CDF67158E5AE}"/>
                </a:ext>
              </a:extLst>
            </p:cNvPr>
            <p:cNvSpPr>
              <a:spLocks noChangeArrowheads="1"/>
            </p:cNvSpPr>
            <p:nvPr/>
          </p:nvSpPr>
          <p:spPr bwMode="auto">
            <a:xfrm>
              <a:off x="7009677"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sp>
          <p:nvSpPr>
            <p:cNvPr id="56" name="Rectangle 173">
              <a:extLst>
                <a:ext uri="{FF2B5EF4-FFF2-40B4-BE49-F238E27FC236}">
                  <a16:creationId xmlns:a16="http://schemas.microsoft.com/office/drawing/2014/main" id="{B8727200-8E1B-5542-B114-BB3645723734}"/>
                </a:ext>
              </a:extLst>
            </p:cNvPr>
            <p:cNvSpPr>
              <a:spLocks noChangeArrowheads="1"/>
            </p:cNvSpPr>
            <p:nvPr/>
          </p:nvSpPr>
          <p:spPr bwMode="auto">
            <a:xfrm>
              <a:off x="6083340" y="4869716"/>
              <a:ext cx="544472" cy="210865"/>
            </a:xfrm>
            <a:prstGeom prst="rect">
              <a:avLst/>
            </a:prstGeom>
            <a:solidFill>
              <a:srgbClr val="BDD6F0"/>
            </a:solidFill>
            <a:ln w="12700" algn="ctr">
              <a:solidFill>
                <a:srgbClr val="7089A3"/>
              </a:solidFill>
              <a:miter lim="800000"/>
              <a:headEnd/>
              <a:tailEnd/>
            </a:ln>
            <a:effectLst/>
          </p:spPr>
          <p:txBody>
            <a:bodyPr wrap="none" anchor="ctr">
              <a:noAutofit/>
            </a:bodyPr>
            <a:lstStyle/>
            <a:p>
              <a:pPr algn="ctr" defTabSz="685800" fontAlgn="auto">
                <a:spcBef>
                  <a:spcPts val="0"/>
                </a:spcBef>
                <a:spcAft>
                  <a:spcPts val="0"/>
                </a:spcAft>
                <a:defRPr/>
              </a:pPr>
              <a:endParaRPr lang="en-GB" sz="1050" kern="0" dirty="0">
                <a:latin typeface="Calibri Light" panose="020F0302020204030204" pitchFamily="34" charset="0"/>
                <a:cs typeface="Calibri Light" panose="020F0302020204030204" pitchFamily="34" charset="0"/>
              </a:endParaRPr>
            </a:p>
          </p:txBody>
        </p:sp>
      </p:grpSp>
      <p:sp>
        <p:nvSpPr>
          <p:cNvPr id="72" name="Afgeronde rechthoek 71">
            <a:extLst>
              <a:ext uri="{FF2B5EF4-FFF2-40B4-BE49-F238E27FC236}">
                <a16:creationId xmlns:a16="http://schemas.microsoft.com/office/drawing/2014/main" id="{87C8BCF3-E014-3448-BB82-AA0D11A825ED}"/>
              </a:ext>
              <a:ext uri="{C183D7F6-B498-43B3-948B-1728B52AA6E4}">
                <adec:decorative xmlns:adec="http://schemas.microsoft.com/office/drawing/2017/decorative" val="1"/>
              </a:ext>
            </a:extLst>
          </p:cNvPr>
          <p:cNvSpPr/>
          <p:nvPr/>
        </p:nvSpPr>
        <p:spPr>
          <a:xfrm>
            <a:off x="8355933" y="4042843"/>
            <a:ext cx="508045" cy="253337"/>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alibri Light" panose="020F0302020204030204" pitchFamily="34" charset="0"/>
            </a:endParaRPr>
          </a:p>
        </p:txBody>
      </p:sp>
      <p:pic>
        <p:nvPicPr>
          <p:cNvPr id="73" name="Picture 7">
            <a:extLst>
              <a:ext uri="{FF2B5EF4-FFF2-40B4-BE49-F238E27FC236}">
                <a16:creationId xmlns:a16="http://schemas.microsoft.com/office/drawing/2014/main" id="{E5699EAD-DFDC-3F42-A86C-7FA7FC2E8BEB}"/>
              </a:ext>
              <a:ext uri="{C183D7F6-B498-43B3-948B-1728B52AA6E4}">
                <adec:decorative xmlns:adec="http://schemas.microsoft.com/office/drawing/2017/decorative" val="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8818" y="685229"/>
            <a:ext cx="525414" cy="723903"/>
          </a:xfrm>
          <a:prstGeom prst="rect">
            <a:avLst/>
          </a:prstGeom>
          <a:noFill/>
          <a:ln>
            <a:noFill/>
          </a:ln>
          <a:effectLst/>
        </p:spPr>
      </p:pic>
    </p:spTree>
    <p:extLst>
      <p:ext uri="{BB962C8B-B14F-4D97-AF65-F5344CB8AC3E}">
        <p14:creationId xmlns:p14="http://schemas.microsoft.com/office/powerpoint/2010/main" val="190053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descr="PM² Logo">
            <a:extLst>
              <a:ext uri="{FF2B5EF4-FFF2-40B4-BE49-F238E27FC236}">
                <a16:creationId xmlns:a16="http://schemas.microsoft.com/office/drawing/2014/main" id="{2C09ED8F-39C9-8847-8041-39B312FCEB50}"/>
              </a:ext>
            </a:extLst>
          </p:cNvPr>
          <p:cNvGrpSpPr/>
          <p:nvPr/>
        </p:nvGrpSpPr>
        <p:grpSpPr>
          <a:xfrm>
            <a:off x="2696441" y="1257300"/>
            <a:ext cx="3751118" cy="1995054"/>
            <a:chOff x="1697448" y="2396836"/>
            <a:chExt cx="5001491" cy="2660072"/>
          </a:xfrm>
        </p:grpSpPr>
        <p:sp>
          <p:nvSpPr>
            <p:cNvPr id="2" name="Rechthoek 1">
              <a:extLst>
                <a:ext uri="{FF2B5EF4-FFF2-40B4-BE49-F238E27FC236}">
                  <a16:creationId xmlns:a16="http://schemas.microsoft.com/office/drawing/2014/main" id="{3E8CA09C-8E64-1C4F-B825-0C4AA4AD9F0F}"/>
                </a:ext>
              </a:extLst>
            </p:cNvPr>
            <p:cNvSpPr/>
            <p:nvPr/>
          </p:nvSpPr>
          <p:spPr>
            <a:xfrm rot="21219036">
              <a:off x="1697448" y="2396836"/>
              <a:ext cx="5001491" cy="2660072"/>
            </a:xfrm>
            <a:prstGeom prst="rect">
              <a:avLst/>
            </a:prstGeom>
            <a:solidFill>
              <a:schemeClr val="bg1"/>
            </a:solidFill>
            <a:ln w="9525">
              <a:solidFill>
                <a:schemeClr val="bg1">
                  <a:lumMod val="65000"/>
                </a:schemeClr>
              </a:solidFill>
            </a:ln>
            <a:effectLst>
              <a:outerShdw blurRad="889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Light" panose="020F0302020204030204" pitchFamily="34" charset="0"/>
              </a:endParaRPr>
            </a:p>
          </p:txBody>
        </p:sp>
        <p:pic>
          <p:nvPicPr>
            <p:cNvPr id="8" name="Picture 1" descr="page1image3832448">
              <a:extLst>
                <a:ext uri="{FF2B5EF4-FFF2-40B4-BE49-F238E27FC236}">
                  <a16:creationId xmlns:a16="http://schemas.microsoft.com/office/drawing/2014/main" id="{2346A547-6ECC-504B-8980-4849FA3AEC06}"/>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1228851">
              <a:off x="2368291" y="3075217"/>
              <a:ext cx="3659806" cy="139725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txBox="1">
            <a:spLocks noGrp="1" noChangeArrowheads="1"/>
          </p:cNvSpPr>
          <p:nvPr>
            <p:ph type="title"/>
          </p:nvPr>
        </p:nvSpPr>
        <p:spPr bwMode="auto">
          <a:xfrm>
            <a:off x="1625204" y="3801666"/>
            <a:ext cx="5893594" cy="453628"/>
          </a:xfrm>
          <a:prstGeom prst="rect">
            <a:avLst/>
          </a:prstGeom>
          <a:noFill/>
          <a:ln>
            <a:noFill/>
            <a:prstDash/>
          </a:ln>
          <a:effectLst/>
          <a:extLs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ct val="90000"/>
              </a:lnSpc>
              <a:spcBef>
                <a:spcPct val="20000"/>
              </a:spcBef>
              <a:spcAft>
                <a:spcPct val="0"/>
              </a:spcAft>
              <a:buSzPct val="80000"/>
              <a:buChar char="•"/>
              <a:defRPr sz="1600" b="1">
                <a:solidFill>
                  <a:srgbClr val="3C4664"/>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SzPct val="80000"/>
              <a:buChar char="•"/>
              <a:defRPr sz="1600">
                <a:solidFill>
                  <a:srgbClr val="3C4664"/>
                </a:solidFill>
                <a:latin typeface="+mn-lt"/>
                <a:ea typeface="+mn-ea"/>
              </a:defRPr>
            </a:lvl2pPr>
            <a:lvl3pPr marL="1143000" indent="-228600" algn="l" rtl="0" eaLnBrk="0" fontAlgn="base" hangingPunct="0">
              <a:lnSpc>
                <a:spcPct val="90000"/>
              </a:lnSpc>
              <a:spcBef>
                <a:spcPct val="20000"/>
              </a:spcBef>
              <a:spcAft>
                <a:spcPct val="0"/>
              </a:spcAft>
              <a:buSzPct val="80000"/>
              <a:buChar char="•"/>
              <a:defRPr sz="2400">
                <a:solidFill>
                  <a:srgbClr val="3C4664"/>
                </a:solidFill>
                <a:latin typeface="Arial" charset="0"/>
                <a:ea typeface="+mn-ea"/>
              </a:defRPr>
            </a:lvl3pPr>
            <a:lvl4pPr marL="1600200" indent="-228600" algn="l" rtl="0" eaLnBrk="0" fontAlgn="base" hangingPunct="0">
              <a:lnSpc>
                <a:spcPct val="90000"/>
              </a:lnSpc>
              <a:spcBef>
                <a:spcPct val="20000"/>
              </a:spcBef>
              <a:spcAft>
                <a:spcPct val="0"/>
              </a:spcAft>
              <a:buSzPct val="80000"/>
              <a:buChar char="•"/>
              <a:defRPr sz="2000">
                <a:solidFill>
                  <a:srgbClr val="3C4664"/>
                </a:solidFill>
                <a:latin typeface="Arial" charset="0"/>
                <a:ea typeface="+mn-ea"/>
              </a:defRPr>
            </a:lvl4pPr>
            <a:lvl5pPr marL="2057400" indent="-228600" algn="l" rtl="0" eaLnBrk="0" fontAlgn="base" hangingPunct="0">
              <a:lnSpc>
                <a:spcPct val="90000"/>
              </a:lnSpc>
              <a:spcBef>
                <a:spcPct val="20000"/>
              </a:spcBef>
              <a:spcAft>
                <a:spcPct val="0"/>
              </a:spcAft>
              <a:buSzPct val="80000"/>
              <a:buChar char="•"/>
              <a:defRPr sz="2000">
                <a:solidFill>
                  <a:srgbClr val="3C4664"/>
                </a:solidFill>
                <a:latin typeface="Arial" charset="0"/>
                <a:ea typeface="+mn-ea"/>
              </a:defRPr>
            </a:lvl5pPr>
            <a:lvl6pPr marL="2514600" indent="-228600" algn="l" rtl="0" eaLnBrk="0" fontAlgn="base" hangingPunct="0">
              <a:lnSpc>
                <a:spcPct val="90000"/>
              </a:lnSpc>
              <a:spcBef>
                <a:spcPct val="20000"/>
              </a:spcBef>
              <a:spcAft>
                <a:spcPct val="0"/>
              </a:spcAft>
              <a:buSzPct val="80000"/>
              <a:buFont typeface="Wingdings" charset="0"/>
              <a:buChar char="l"/>
              <a:defRPr sz="2000">
                <a:solidFill>
                  <a:srgbClr val="3C4664"/>
                </a:solidFill>
                <a:latin typeface="Arial" charset="0"/>
                <a:ea typeface="+mn-ea"/>
              </a:defRPr>
            </a:lvl6pPr>
            <a:lvl7pPr marL="2971800" indent="-228600" algn="l" rtl="0" eaLnBrk="0" fontAlgn="base" hangingPunct="0">
              <a:lnSpc>
                <a:spcPct val="90000"/>
              </a:lnSpc>
              <a:spcBef>
                <a:spcPct val="20000"/>
              </a:spcBef>
              <a:spcAft>
                <a:spcPct val="0"/>
              </a:spcAft>
              <a:buSzPct val="80000"/>
              <a:buFont typeface="Wingdings" charset="0"/>
              <a:buChar char="l"/>
              <a:defRPr sz="2000">
                <a:solidFill>
                  <a:srgbClr val="3C4664"/>
                </a:solidFill>
                <a:latin typeface="Arial" charset="0"/>
                <a:ea typeface="+mn-ea"/>
              </a:defRPr>
            </a:lvl7pPr>
            <a:lvl8pPr marL="3429000" indent="-228600" algn="l" rtl="0" eaLnBrk="0" fontAlgn="base" hangingPunct="0">
              <a:lnSpc>
                <a:spcPct val="90000"/>
              </a:lnSpc>
              <a:spcBef>
                <a:spcPct val="20000"/>
              </a:spcBef>
              <a:spcAft>
                <a:spcPct val="0"/>
              </a:spcAft>
              <a:buSzPct val="80000"/>
              <a:buFont typeface="Wingdings" charset="0"/>
              <a:buChar char="l"/>
              <a:defRPr sz="2000">
                <a:solidFill>
                  <a:srgbClr val="3C4664"/>
                </a:solidFill>
                <a:latin typeface="Arial" charset="0"/>
                <a:ea typeface="+mn-ea"/>
              </a:defRPr>
            </a:lvl8pPr>
            <a:lvl9pPr marL="3886200" indent="-228600" algn="l" rtl="0" eaLnBrk="0" fontAlgn="base" hangingPunct="0">
              <a:lnSpc>
                <a:spcPct val="90000"/>
              </a:lnSpc>
              <a:spcBef>
                <a:spcPct val="20000"/>
              </a:spcBef>
              <a:spcAft>
                <a:spcPct val="0"/>
              </a:spcAft>
              <a:buSzPct val="80000"/>
              <a:buFont typeface="Wingdings" charset="0"/>
              <a:buChar char="l"/>
              <a:defRPr sz="2000">
                <a:solidFill>
                  <a:srgbClr val="3C4664"/>
                </a:solidFill>
                <a:latin typeface="Arial" charset="0"/>
                <a:ea typeface="+mn-ea"/>
              </a:defRPr>
            </a:lvl9pPr>
          </a:lstStyle>
          <a:p>
            <a:pPr marL="0" marR="0" lvl="0" indent="0" algn="ctr" defTabSz="914400" rtl="0" eaLnBrk="0" fontAlgn="base" latinLnBrk="0" hangingPunct="0">
              <a:lnSpc>
                <a:spcPct val="90000"/>
              </a:lnSpc>
              <a:spcBef>
                <a:spcPct val="20000"/>
              </a:spcBef>
              <a:spcAft>
                <a:spcPct val="0"/>
              </a:spcAft>
              <a:buClrTx/>
              <a:buSzPct val="80000"/>
              <a:buFontTx/>
              <a:buNone/>
              <a:tabLst/>
              <a:defRPr/>
            </a:pPr>
            <a:r>
              <a:rPr kumimoji="0" lang="en-GB" sz="1050" b="0" i="0" u="none" strike="noStrike" kern="0" cap="none" spc="0" normalizeH="0" baseline="0" noProof="0" dirty="0">
                <a:ln>
                  <a:noFill/>
                </a:ln>
                <a:solidFill>
                  <a:schemeClr val="tx1"/>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 European Commission's </a:t>
            </a:r>
            <a:br>
              <a:rPr kumimoji="0" lang="en-GB" sz="1050" b="0" i="0" u="none" strike="noStrike" kern="0" cap="none" spc="0" normalizeH="0" baseline="0" noProof="0" dirty="0">
                <a:ln>
                  <a:noFill/>
                </a:ln>
                <a:solidFill>
                  <a:schemeClr val="tx1"/>
                </a:solidFill>
                <a:effectLst/>
                <a:uLnTx/>
                <a:uFillTx/>
                <a:latin typeface="Calibri Light" panose="020F0302020204030204" pitchFamily="34" charset="0"/>
                <a:ea typeface="Calibri Light" panose="020F0302020204030204" pitchFamily="34" charset="0"/>
                <a:cs typeface="Calibri Light" panose="020F0302020204030204" pitchFamily="34" charset="0"/>
              </a:rPr>
            </a:br>
            <a:r>
              <a:rPr kumimoji="0" lang="en-GB" sz="1050" b="0" i="0" u="none" strike="noStrike" kern="0" cap="none" spc="0" normalizeH="0" baseline="0" noProof="0" dirty="0">
                <a:ln>
                  <a:noFill/>
                </a:ln>
                <a:solidFill>
                  <a:schemeClr val="tx1"/>
                </a:solidFill>
                <a:effectLst/>
                <a:uLnTx/>
                <a:uFillTx/>
                <a:latin typeface="Calibri Light" panose="020F0302020204030204" pitchFamily="34" charset="0"/>
                <a:ea typeface="Calibri Light" panose="020F0302020204030204" pitchFamily="34" charset="0"/>
                <a:cs typeface="Calibri Light" panose="020F0302020204030204" pitchFamily="34" charset="0"/>
              </a:rPr>
              <a:t>Project Management Methodology</a:t>
            </a:r>
          </a:p>
        </p:txBody>
      </p:sp>
    </p:spTree>
    <p:extLst>
      <p:ext uri="{BB962C8B-B14F-4D97-AF65-F5344CB8AC3E}">
        <p14:creationId xmlns:p14="http://schemas.microsoft.com/office/powerpoint/2010/main" val="56543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12A6735-D79E-BE44-B3ED-FB830756D843}"/>
              </a:ext>
            </a:extLst>
          </p:cNvPr>
          <p:cNvSpPr>
            <a:spLocks noGrp="1"/>
          </p:cNvSpPr>
          <p:nvPr>
            <p:ph type="title"/>
          </p:nvPr>
        </p:nvSpPr>
        <p:spPr/>
        <p:txBody>
          <a:bodyPr/>
          <a:lstStyle/>
          <a:p>
            <a:r>
              <a:rPr lang="en-US"/>
              <a:t>Project Steering Committee (PSC)</a:t>
            </a:r>
            <a:endParaRPr lang="en-GB"/>
          </a:p>
        </p:txBody>
      </p:sp>
      <p:pic>
        <p:nvPicPr>
          <p:cNvPr id="21" name="Picture 2" descr="Project Steering Committee (PSC): &#10;- Document Management Officer (DMO)&#10;- Data Protection Coordinator (DPC)&#10;- Local Information Security Officer (LISO)&#10;- Project Owner (PO)&#10;- Business Manager (BM)&#10;- User/Business Representatives (URs)&#10;- Contractor's Project Manager (CPM)&#10;- Solution Provider (SP)&#10;- Project Manager (PM)&#10;- Programme Manager (PgM)&#10;- Architecture Office (AO)&#10;- Project Support Office (PSO)&#10;- Project Quality Assurance (PQA)">
            <a:extLst>
              <a:ext uri="{FF2B5EF4-FFF2-40B4-BE49-F238E27FC236}">
                <a16:creationId xmlns:a16="http://schemas.microsoft.com/office/drawing/2014/main" id="{ED9A3953-D5C0-B640-B002-F598721026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5900" y="676275"/>
            <a:ext cx="6312200" cy="38674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38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8F678CA9-3036-E44E-8424-D31D860AE75F}"/>
              </a:ext>
              <a:ext uri="{C183D7F6-B498-43B3-948B-1728B52AA6E4}">
                <adec:decorative xmlns:adec="http://schemas.microsoft.com/office/drawing/2017/decorative" val="1"/>
              </a:ext>
            </a:extLst>
          </p:cNvPr>
          <p:cNvSpPr/>
          <p:nvPr/>
        </p:nvSpPr>
        <p:spPr>
          <a:xfrm>
            <a:off x="0" y="4718325"/>
            <a:ext cx="5464016"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5" name="Rechthoek 24">
            <a:extLst>
              <a:ext uri="{FF2B5EF4-FFF2-40B4-BE49-F238E27FC236}">
                <a16:creationId xmlns:a16="http://schemas.microsoft.com/office/drawing/2014/main" id="{0E5571ED-0F10-C943-9B18-2EC0000C1F7C}"/>
              </a:ext>
              <a:ext uri="{C183D7F6-B498-43B3-948B-1728B52AA6E4}">
                <adec:decorative xmlns:adec="http://schemas.microsoft.com/office/drawing/2017/decorative" val="1"/>
              </a:ext>
            </a:extLst>
          </p:cNvPr>
          <p:cNvSpPr/>
          <p:nvPr/>
        </p:nvSpPr>
        <p:spPr>
          <a:xfrm>
            <a:off x="0" y="255366"/>
            <a:ext cx="515155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5" name="Afbeelding 4">
            <a:extLst>
              <a:ext uri="{FF2B5EF4-FFF2-40B4-BE49-F238E27FC236}">
                <a16:creationId xmlns:a16="http://schemas.microsoft.com/office/drawing/2014/main" id="{9BE4E975-24EE-B541-9354-B1A3510CBE96}"/>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946" b="8323"/>
          <a:stretch/>
        </p:blipFill>
        <p:spPr>
          <a:xfrm>
            <a:off x="1222586" y="184305"/>
            <a:ext cx="3908127" cy="4846555"/>
          </a:xfrm>
          <a:prstGeom prst="rect">
            <a:avLst/>
          </a:prstGeom>
        </p:spPr>
      </p:pic>
      <p:sp>
        <p:nvSpPr>
          <p:cNvPr id="3" name="Rectangle 2"/>
          <p:cNvSpPr txBox="1">
            <a:spLocks noGrp="1" noChangeArrowheads="1"/>
          </p:cNvSpPr>
          <p:nvPr>
            <p:ph type="title" idx="4294967295"/>
          </p:nvPr>
        </p:nvSpPr>
        <p:spPr>
          <a:xfrm>
            <a:off x="5151550" y="540181"/>
            <a:ext cx="2803722" cy="676874"/>
          </a:xfrm>
          <a:prstGeom prst="rect">
            <a:avLst/>
          </a:prstGeom>
          <a:noFill/>
          <a:ln>
            <a:noFill/>
            <a:prstDash/>
          </a:ln>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eaLnBrk="1" hangingPunct="1">
              <a:defRPr lang="nl-NL" sz="2800" smtClean="0">
                <a:solidFill>
                  <a:srgbClr val="002060"/>
                </a:solidFill>
                <a:effectLst/>
                <a:latin typeface="Eras Demi ITC" pitchFamily="34" charset="0"/>
                <a:ea typeface="+mj-ea"/>
                <a:cs typeface="+mj-cs"/>
              </a:defRPr>
            </a:lvl1pPr>
            <a:lvl2pPr algn="ctr" eaLnBrk="1" hangingPunct="1">
              <a:defRPr sz="3600">
                <a:solidFill>
                  <a:srgbClr val="FF0000"/>
                </a:solidFill>
                <a:latin typeface="Eras Demi ITC" pitchFamily="34" charset="0"/>
              </a:defRPr>
            </a:lvl2pPr>
            <a:lvl3pPr algn="ctr" eaLnBrk="1" hangingPunct="1">
              <a:defRPr sz="3600">
                <a:solidFill>
                  <a:srgbClr val="FF0000"/>
                </a:solidFill>
                <a:latin typeface="Eras Demi ITC" pitchFamily="34" charset="0"/>
              </a:defRPr>
            </a:lvl3pPr>
            <a:lvl4pPr algn="ctr" eaLnBrk="1" hangingPunct="1">
              <a:defRPr sz="3600">
                <a:solidFill>
                  <a:srgbClr val="FF0000"/>
                </a:solidFill>
                <a:latin typeface="Eras Demi ITC" pitchFamily="34" charset="0"/>
              </a:defRPr>
            </a:lvl4pPr>
            <a:lvl5pPr algn="ctr" eaLnBrk="1" hangingPunct="1">
              <a:defRPr sz="3600">
                <a:solidFill>
                  <a:srgbClr val="FF0000"/>
                </a:solidFill>
                <a:latin typeface="Eras Demi ITC" pitchFamily="34" charset="0"/>
              </a:defRPr>
            </a:lvl5pPr>
            <a:lvl6pPr marL="457200" algn="ctr" fontAlgn="base">
              <a:spcBef>
                <a:spcPct val="0"/>
              </a:spcBef>
              <a:spcAft>
                <a:spcPct val="0"/>
              </a:spcAft>
              <a:defRPr sz="3600">
                <a:solidFill>
                  <a:srgbClr val="FF0000"/>
                </a:solidFill>
                <a:latin typeface="Eras Demi ITC" pitchFamily="34" charset="0"/>
              </a:defRPr>
            </a:lvl6pPr>
            <a:lvl7pPr marL="914400" algn="ctr" fontAlgn="base">
              <a:spcBef>
                <a:spcPct val="0"/>
              </a:spcBef>
              <a:spcAft>
                <a:spcPct val="0"/>
              </a:spcAft>
              <a:defRPr sz="3600">
                <a:solidFill>
                  <a:srgbClr val="FF0000"/>
                </a:solidFill>
                <a:latin typeface="Eras Demi ITC" pitchFamily="34" charset="0"/>
              </a:defRPr>
            </a:lvl7pPr>
            <a:lvl8pPr marL="1371600" algn="ctr" fontAlgn="base">
              <a:spcBef>
                <a:spcPct val="0"/>
              </a:spcBef>
              <a:spcAft>
                <a:spcPct val="0"/>
              </a:spcAft>
              <a:defRPr sz="3600">
                <a:solidFill>
                  <a:srgbClr val="FF0000"/>
                </a:solidFill>
                <a:latin typeface="Eras Demi ITC" pitchFamily="34" charset="0"/>
              </a:defRPr>
            </a:lvl8pPr>
            <a:lvl9pPr marL="1828800" algn="ctr" fontAlgn="base">
              <a:spcBef>
                <a:spcPct val="0"/>
              </a:spcBef>
              <a:spcAft>
                <a:spcPct val="0"/>
              </a:spcAft>
              <a:defRPr sz="3600">
                <a:solidFill>
                  <a:srgbClr val="FF0000"/>
                </a:solidFill>
                <a:latin typeface="Eras Demi IT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2060"/>
                </a:solidFill>
                <a:effectLst/>
                <a:uLnTx/>
                <a:uFillTx/>
                <a:latin typeface="Calibri Light" panose="020F0302020204030204" pitchFamily="34" charset="0"/>
                <a:ea typeface="+mj-ea"/>
                <a:cs typeface="+mj-cs"/>
              </a:rPr>
              <a:t>PM² Artefacts &amp; Activities Overview RAM (RASCI)</a:t>
            </a:r>
            <a:endParaRPr kumimoji="0" lang="en-US" sz="1500" b="0" i="0" u="none" strike="noStrike" kern="1200" cap="none" spc="0" normalizeH="0" baseline="0" noProof="0" dirty="0">
              <a:ln>
                <a:noFill/>
              </a:ln>
              <a:solidFill>
                <a:srgbClr val="002060"/>
              </a:solidFill>
              <a:effectLst/>
              <a:uLnTx/>
              <a:uFillTx/>
              <a:latin typeface="Calibri Light" panose="020F0302020204030204" pitchFamily="34" charset="0"/>
              <a:ea typeface="+mj-ea"/>
              <a:cs typeface="+mj-cs"/>
            </a:endParaRPr>
          </a:p>
        </p:txBody>
      </p:sp>
      <p:sp>
        <p:nvSpPr>
          <p:cNvPr id="24" name="Rechthoek 23">
            <a:extLst>
              <a:ext uri="{FF2B5EF4-FFF2-40B4-BE49-F238E27FC236}">
                <a16:creationId xmlns:a16="http://schemas.microsoft.com/office/drawing/2014/main" id="{47CDFDAD-EC67-304F-8CD8-03A411613C33}"/>
              </a:ext>
            </a:extLst>
          </p:cNvPr>
          <p:cNvSpPr/>
          <p:nvPr/>
        </p:nvSpPr>
        <p:spPr>
          <a:xfrm>
            <a:off x="5523609" y="1220015"/>
            <a:ext cx="3317991" cy="523220"/>
          </a:xfrm>
          <a:prstGeom prst="rect">
            <a:avLst/>
          </a:prstGeom>
        </p:spPr>
        <p:txBody>
          <a:bodyPr wrap="square">
            <a:spAutoFit/>
          </a:bodyPr>
          <a:lstStyle/>
          <a:p>
            <a:pPr>
              <a:defRPr/>
            </a:pPr>
            <a:r>
              <a:rPr lang="en-GB" sz="1400" dirty="0">
                <a:latin typeface="Calibri Light" panose="020F0302020204030204" pitchFamily="34" charset="0"/>
                <a:cs typeface="Calibri Light" panose="020F0302020204030204" pitchFamily="34" charset="0"/>
              </a:rPr>
              <a:t>Project Steering Committee: </a:t>
            </a:r>
            <a:br>
              <a:rPr lang="en-GB" sz="1400" dirty="0">
                <a:latin typeface="Calibri Light" panose="020F0302020204030204" pitchFamily="34" charset="0"/>
                <a:cs typeface="Calibri Light" panose="020F0302020204030204" pitchFamily="34" charset="0"/>
              </a:rPr>
            </a:br>
            <a:r>
              <a:rPr lang="en-GB" sz="1400" dirty="0">
                <a:latin typeface="Calibri Light" panose="020F0302020204030204" pitchFamily="34" charset="0"/>
                <a:cs typeface="Calibri Light" panose="020F0302020204030204" pitchFamily="34" charset="0"/>
              </a:rPr>
              <a:t>accountable for the Project Work Plan?</a:t>
            </a:r>
          </a:p>
        </p:txBody>
      </p:sp>
      <p:sp>
        <p:nvSpPr>
          <p:cNvPr id="14" name="Afgeronde rechthoek 13">
            <a:extLst>
              <a:ext uri="{FF2B5EF4-FFF2-40B4-BE49-F238E27FC236}">
                <a16:creationId xmlns:a16="http://schemas.microsoft.com/office/drawing/2014/main" id="{B2F04366-8BA7-4444-AE64-4A53BA005364}"/>
              </a:ext>
              <a:ext uri="{C183D7F6-B498-43B3-948B-1728B52AA6E4}">
                <adec:decorative xmlns:adec="http://schemas.microsoft.com/office/drawing/2017/decorative" val="1"/>
              </a:ext>
            </a:extLst>
          </p:cNvPr>
          <p:cNvSpPr/>
          <p:nvPr/>
        </p:nvSpPr>
        <p:spPr>
          <a:xfrm>
            <a:off x="3324043" y="143955"/>
            <a:ext cx="347472" cy="4935998"/>
          </a:xfrm>
          <a:prstGeom prst="roundRect">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Light" panose="020F0302020204030204" pitchFamily="34" charset="0"/>
            </a:endParaRPr>
          </a:p>
        </p:txBody>
      </p:sp>
      <p:cxnSp>
        <p:nvCxnSpPr>
          <p:cNvPr id="15" name="Rechte verbindingslijn 14">
            <a:extLst>
              <a:ext uri="{FF2B5EF4-FFF2-40B4-BE49-F238E27FC236}">
                <a16:creationId xmlns:a16="http://schemas.microsoft.com/office/drawing/2014/main" id="{76957E0C-F9D5-9948-A136-21E90DFD2BC5}"/>
              </a:ext>
              <a:ext uri="{C183D7F6-B498-43B3-948B-1728B52AA6E4}">
                <adec:decorative xmlns:adec="http://schemas.microsoft.com/office/drawing/2017/decorative" val="1"/>
              </a:ext>
            </a:extLst>
          </p:cNvPr>
          <p:cNvCxnSpPr>
            <a:cxnSpLocks/>
          </p:cNvCxnSpPr>
          <p:nvPr/>
        </p:nvCxnSpPr>
        <p:spPr>
          <a:xfrm>
            <a:off x="3671515" y="1282764"/>
            <a:ext cx="1792501" cy="53450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hthoek 15">
            <a:extLst>
              <a:ext uri="{FF2B5EF4-FFF2-40B4-BE49-F238E27FC236}">
                <a16:creationId xmlns:a16="http://schemas.microsoft.com/office/drawing/2014/main" id="{1579887C-6CED-3944-B76C-32F2E85386CD}"/>
              </a:ext>
            </a:extLst>
          </p:cNvPr>
          <p:cNvSpPr/>
          <p:nvPr/>
        </p:nvSpPr>
        <p:spPr>
          <a:xfrm>
            <a:off x="5500083" y="1754731"/>
            <a:ext cx="1984582" cy="523220"/>
          </a:xfrm>
          <a:prstGeom prst="rect">
            <a:avLst/>
          </a:prstGeom>
          <a:ln>
            <a:noFill/>
          </a:ln>
        </p:spPr>
        <p:txBody>
          <a:bodyPr wrap="none">
            <a:spAutoFit/>
          </a:bodyPr>
          <a:lstStyle/>
          <a:p>
            <a:pPr>
              <a:defRPr/>
            </a:pPr>
            <a:r>
              <a:rPr lang="en-GB" sz="1400" dirty="0">
                <a:latin typeface="Calibri Light" panose="020F0302020204030204" pitchFamily="34" charset="0"/>
                <a:cs typeface="Calibri Light" panose="020F0302020204030204" pitchFamily="34" charset="0"/>
              </a:rPr>
              <a:t>Project Owner: </a:t>
            </a:r>
            <a:br>
              <a:rPr lang="en-GB" sz="1400" dirty="0">
                <a:latin typeface="Calibri Light" panose="020F0302020204030204" pitchFamily="34" charset="0"/>
                <a:cs typeface="Calibri Light" panose="020F0302020204030204" pitchFamily="34" charset="0"/>
              </a:rPr>
            </a:br>
            <a:r>
              <a:rPr lang="en-GB" sz="1400" dirty="0">
                <a:latin typeface="Calibri Light" panose="020F0302020204030204" pitchFamily="34" charset="0"/>
                <a:cs typeface="Calibri Light" panose="020F0302020204030204" pitchFamily="34" charset="0"/>
              </a:rPr>
              <a:t>almost full accountability</a:t>
            </a:r>
            <a:endParaRPr lang="en-US" sz="1400" dirty="0">
              <a:latin typeface="Calibri Light" panose="020F0302020204030204" pitchFamily="34" charset="0"/>
              <a:cs typeface="Calibri Light" panose="020F0302020204030204" pitchFamily="34" charset="0"/>
            </a:endParaRPr>
          </a:p>
        </p:txBody>
      </p:sp>
      <p:sp>
        <p:nvSpPr>
          <p:cNvPr id="18" name="Afgeronde rechthoek 17">
            <a:extLst>
              <a:ext uri="{FF2B5EF4-FFF2-40B4-BE49-F238E27FC236}">
                <a16:creationId xmlns:a16="http://schemas.microsoft.com/office/drawing/2014/main" id="{26B43A0B-3DFB-214B-B53D-AE63A4E07A08}"/>
              </a:ext>
              <a:ext uri="{C183D7F6-B498-43B3-948B-1728B52AA6E4}">
                <adec:decorative xmlns:adec="http://schemas.microsoft.com/office/drawing/2017/decorative" val="1"/>
              </a:ext>
            </a:extLst>
          </p:cNvPr>
          <p:cNvSpPr/>
          <p:nvPr/>
        </p:nvSpPr>
        <p:spPr>
          <a:xfrm>
            <a:off x="4449872" y="143955"/>
            <a:ext cx="347472" cy="4935998"/>
          </a:xfrm>
          <a:prstGeom prst="roundRect">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Light" panose="020F0302020204030204" pitchFamily="34" charset="0"/>
            </a:endParaRPr>
          </a:p>
        </p:txBody>
      </p:sp>
      <p:cxnSp>
        <p:nvCxnSpPr>
          <p:cNvPr id="19" name="Rechte verbindingslijn 18">
            <a:extLst>
              <a:ext uri="{FF2B5EF4-FFF2-40B4-BE49-F238E27FC236}">
                <a16:creationId xmlns:a16="http://schemas.microsoft.com/office/drawing/2014/main" id="{418E8385-ADE4-4D48-BDBD-193B970BB8F4}"/>
              </a:ext>
              <a:ext uri="{C183D7F6-B498-43B3-948B-1728B52AA6E4}">
                <adec:decorative xmlns:adec="http://schemas.microsoft.com/office/drawing/2017/decorative" val="1"/>
              </a:ext>
            </a:extLst>
          </p:cNvPr>
          <p:cNvCxnSpPr>
            <a:cxnSpLocks/>
          </p:cNvCxnSpPr>
          <p:nvPr/>
        </p:nvCxnSpPr>
        <p:spPr>
          <a:xfrm>
            <a:off x="4796505" y="2186248"/>
            <a:ext cx="667512" cy="19904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hthoek 19">
            <a:extLst>
              <a:ext uri="{FF2B5EF4-FFF2-40B4-BE49-F238E27FC236}">
                <a16:creationId xmlns:a16="http://schemas.microsoft.com/office/drawing/2014/main" id="{21F3BE5D-E916-4745-BE98-43349C6A31A8}"/>
              </a:ext>
            </a:extLst>
          </p:cNvPr>
          <p:cNvSpPr/>
          <p:nvPr/>
        </p:nvSpPr>
        <p:spPr>
          <a:xfrm>
            <a:off x="5500080" y="2398046"/>
            <a:ext cx="3258330" cy="523220"/>
          </a:xfrm>
          <a:prstGeom prst="rect">
            <a:avLst/>
          </a:prstGeom>
        </p:spPr>
        <p:txBody>
          <a:bodyPr wrap="square">
            <a:spAutoFit/>
          </a:bodyPr>
          <a:lstStyle/>
          <a:p>
            <a:pPr>
              <a:defRPr/>
            </a:pPr>
            <a:r>
              <a:rPr lang="en-GB" sz="1400" dirty="0">
                <a:latin typeface="Calibri Light" panose="020F0302020204030204" pitchFamily="34" charset="0"/>
                <a:cs typeface="Calibri Light" panose="020F0302020204030204" pitchFamily="34" charset="0"/>
              </a:rPr>
              <a:t>Project Manager: </a:t>
            </a:r>
            <a:br>
              <a:rPr lang="en-GB" sz="1400" dirty="0">
                <a:latin typeface="Calibri Light" panose="020F0302020204030204" pitchFamily="34" charset="0"/>
                <a:cs typeface="Calibri Light" panose="020F0302020204030204" pitchFamily="34" charset="0"/>
              </a:rPr>
            </a:br>
            <a:r>
              <a:rPr lang="en-GB" sz="1400" dirty="0">
                <a:latin typeface="Calibri Light" panose="020F0302020204030204" pitchFamily="34" charset="0"/>
                <a:cs typeface="Calibri Light" panose="020F0302020204030204" pitchFamily="34" charset="0"/>
              </a:rPr>
              <a:t>does the work but is NOT accountable</a:t>
            </a:r>
            <a:endParaRPr lang="en-US" sz="1400" dirty="0">
              <a:latin typeface="Calibri Light" panose="020F0302020204030204" pitchFamily="34" charset="0"/>
              <a:cs typeface="Calibri Light" panose="020F0302020204030204" pitchFamily="34" charset="0"/>
            </a:endParaRPr>
          </a:p>
        </p:txBody>
      </p:sp>
      <p:sp>
        <p:nvSpPr>
          <p:cNvPr id="22" name="Afgeronde rechthoek 21">
            <a:extLst>
              <a:ext uri="{FF2B5EF4-FFF2-40B4-BE49-F238E27FC236}">
                <a16:creationId xmlns:a16="http://schemas.microsoft.com/office/drawing/2014/main" id="{DDA34CA3-1042-2E48-B039-E60938CD5084}"/>
              </a:ext>
              <a:ext uri="{C183D7F6-B498-43B3-948B-1728B52AA6E4}">
                <adec:decorative xmlns:adec="http://schemas.microsoft.com/office/drawing/2017/decorative" val="1"/>
              </a:ext>
            </a:extLst>
          </p:cNvPr>
          <p:cNvSpPr/>
          <p:nvPr/>
        </p:nvSpPr>
        <p:spPr>
          <a:xfrm>
            <a:off x="1255019" y="1037128"/>
            <a:ext cx="3828917" cy="210589"/>
          </a:xfrm>
          <a:prstGeom prst="roundRect">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Light" panose="020F0302020204030204" pitchFamily="34" charset="0"/>
            </a:endParaRPr>
          </a:p>
        </p:txBody>
      </p:sp>
      <p:cxnSp>
        <p:nvCxnSpPr>
          <p:cNvPr id="23" name="Rechte verbindingslijn 22">
            <a:extLst>
              <a:ext uri="{FF2B5EF4-FFF2-40B4-BE49-F238E27FC236}">
                <a16:creationId xmlns:a16="http://schemas.microsoft.com/office/drawing/2014/main" id="{3DBD7CA7-2415-CB41-9DD7-336DA7A18666}"/>
              </a:ext>
              <a:ext uri="{C183D7F6-B498-43B3-948B-1728B52AA6E4}">
                <adec:decorative xmlns:adec="http://schemas.microsoft.com/office/drawing/2017/decorative" val="1"/>
              </a:ext>
            </a:extLst>
          </p:cNvPr>
          <p:cNvCxnSpPr>
            <a:cxnSpLocks/>
          </p:cNvCxnSpPr>
          <p:nvPr/>
        </p:nvCxnSpPr>
        <p:spPr>
          <a:xfrm>
            <a:off x="5087926" y="1195886"/>
            <a:ext cx="412154" cy="1219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570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DA1343-13B6-0543-87BE-0F85B7BF7678}"/>
              </a:ext>
            </a:extLst>
          </p:cNvPr>
          <p:cNvSpPr>
            <a:spLocks noGrp="1"/>
          </p:cNvSpPr>
          <p:nvPr>
            <p:ph type="title"/>
          </p:nvPr>
        </p:nvSpPr>
        <p:spPr/>
        <p:txBody>
          <a:bodyPr/>
          <a:lstStyle/>
          <a:p>
            <a:r>
              <a:rPr lang="en-US"/>
              <a:t>Summary – Roles &amp; Responsibilities</a:t>
            </a:r>
            <a:endParaRPr lang="en-GB"/>
          </a:p>
        </p:txBody>
      </p:sp>
      <p:sp>
        <p:nvSpPr>
          <p:cNvPr id="33794" name="Rectangle 2"/>
          <p:cNvSpPr>
            <a:spLocks noGrp="1" noChangeArrowheads="1"/>
          </p:cNvSpPr>
          <p:nvPr>
            <p:ph sz="half" idx="1"/>
          </p:nvPr>
        </p:nvSpPr>
        <p:spPr>
          <a:xfrm>
            <a:off x="461434" y="1031876"/>
            <a:ext cx="4619868" cy="3642122"/>
          </a:xfrm>
        </p:spPr>
        <p:txBody>
          <a:bodyPr/>
          <a:lstStyle/>
          <a:p>
            <a:r>
              <a:rPr lang="en-GB" sz="1800" dirty="0"/>
              <a:t>The PM² Governance – Roles &amp; Responsibilities</a:t>
            </a:r>
          </a:p>
          <a:p>
            <a:r>
              <a:rPr lang="en-GB" sz="1800" dirty="0"/>
              <a:t>The Project Steering Committee (PSC)</a:t>
            </a:r>
          </a:p>
          <a:p>
            <a:r>
              <a:rPr lang="en-US" sz="1800" dirty="0"/>
              <a:t>The Project Core Team (PCT)</a:t>
            </a:r>
          </a:p>
          <a:p>
            <a:r>
              <a:rPr lang="en-US" sz="1800" dirty="0"/>
              <a:t>Differences between Project Mode and Service Mode</a:t>
            </a:r>
          </a:p>
          <a:p>
            <a:r>
              <a:rPr lang="en-US" sz="1800" dirty="0"/>
              <a:t>The Responsibility Assignment Matrix - RAM (RASCI)</a:t>
            </a:r>
            <a:endParaRPr lang="en-GB" sz="1800" dirty="0"/>
          </a:p>
        </p:txBody>
      </p:sp>
    </p:spTree>
    <p:extLst>
      <p:ext uri="{BB962C8B-B14F-4D97-AF65-F5344CB8AC3E}">
        <p14:creationId xmlns:p14="http://schemas.microsoft.com/office/powerpoint/2010/main" val="16523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bg1"/>
                </a:solidFill>
              </a:rPr>
              <a:t>PM</a:t>
            </a:r>
            <a:r>
              <a:rPr lang="en-GB" baseline="30000">
                <a:solidFill>
                  <a:schemeClr val="bg1"/>
                </a:solidFill>
              </a:rPr>
              <a:t>2</a:t>
            </a:r>
            <a:r>
              <a:rPr lang="en-GB">
                <a:solidFill>
                  <a:schemeClr val="bg1"/>
                </a:solidFill>
              </a:rPr>
              <a:t> </a:t>
            </a:r>
            <a:r>
              <a:rPr lang="en-IE">
                <a:solidFill>
                  <a:schemeClr val="bg1"/>
                </a:solidFill>
              </a:rPr>
              <a:t>Mindsets</a:t>
            </a:r>
          </a:p>
        </p:txBody>
      </p:sp>
    </p:spTree>
    <p:extLst>
      <p:ext uri="{BB962C8B-B14F-4D97-AF65-F5344CB8AC3E}">
        <p14:creationId xmlns:p14="http://schemas.microsoft.com/office/powerpoint/2010/main" val="16717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FF42CC-33F4-9447-9C35-77090B484469}"/>
              </a:ext>
            </a:extLst>
          </p:cNvPr>
          <p:cNvSpPr>
            <a:spLocks noGrp="1"/>
          </p:cNvSpPr>
          <p:nvPr>
            <p:ph type="title"/>
          </p:nvPr>
        </p:nvSpPr>
        <p:spPr/>
        <p:txBody>
          <a:bodyPr/>
          <a:lstStyle/>
          <a:p>
            <a:r>
              <a:rPr lang="en-GB"/>
              <a:t>The PM</a:t>
            </a:r>
            <a:r>
              <a:rPr lang="en-GB" baseline="30000"/>
              <a:t>2</a:t>
            </a:r>
            <a:r>
              <a:rPr lang="en-GB"/>
              <a:t> </a:t>
            </a:r>
            <a:r>
              <a:rPr lang="en-IE"/>
              <a:t>Mindsets</a:t>
            </a:r>
          </a:p>
        </p:txBody>
      </p:sp>
      <p:sp>
        <p:nvSpPr>
          <p:cNvPr id="4" name="Free-form: Shape 3">
            <a:extLst>
              <a:ext uri="{FF2B5EF4-FFF2-40B4-BE49-F238E27FC236}">
                <a16:creationId xmlns:a16="http://schemas.microsoft.com/office/drawing/2014/main" id="{E19E088E-1E55-B721-E364-F9A889AEA9A8}"/>
              </a:ext>
            </a:extLst>
          </p:cNvPr>
          <p:cNvSpPr/>
          <p:nvPr/>
        </p:nvSpPr>
        <p:spPr>
          <a:xfrm>
            <a:off x="1129072" y="677751"/>
            <a:ext cx="3248402" cy="541744"/>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1" rIns="85344" bIns="45721"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Apply PM² best practices </a:t>
            </a:r>
            <a:br>
              <a:rPr lang="en-GB" sz="1200" kern="1200" noProof="0" dirty="0">
                <a:latin typeface="Calibri Light" panose="020F0302020204030204" pitchFamily="34" charset="0"/>
              </a:rPr>
            </a:br>
            <a:r>
              <a:rPr lang="en-GB" sz="1200" kern="1200" noProof="0" dirty="0">
                <a:latin typeface="Calibri Light" panose="020F0302020204030204" pitchFamily="34" charset="0"/>
              </a:rPr>
              <a:t>to manage their projects. </a:t>
            </a:r>
          </a:p>
        </p:txBody>
      </p:sp>
      <p:sp>
        <p:nvSpPr>
          <p:cNvPr id="6" name="Oval 5">
            <a:extLst>
              <a:ext uri="{FF2B5EF4-FFF2-40B4-BE49-F238E27FC236}">
                <a16:creationId xmlns:a16="http://schemas.microsoft.com/office/drawing/2014/main" id="{4B4D80F1-2E9F-9D1F-BCFB-64D0F48AB847}"/>
              </a:ext>
              <a:ext uri="{C183D7F6-B498-43B3-948B-1728B52AA6E4}">
                <adec:decorative xmlns:adec="http://schemas.microsoft.com/office/drawing/2017/decorative" val="1"/>
              </a:ext>
            </a:extLst>
          </p:cNvPr>
          <p:cNvSpPr/>
          <p:nvPr/>
        </p:nvSpPr>
        <p:spPr>
          <a:xfrm>
            <a:off x="870610" y="677752"/>
            <a:ext cx="541742" cy="541742"/>
          </a:xfrm>
          <a:prstGeom prst="ellipse">
            <a:avLst/>
          </a:prstGeom>
          <a:blipFill>
            <a:blip r:embed="rId3">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9" name="Free-form: Shape 8">
            <a:extLst>
              <a:ext uri="{FF2B5EF4-FFF2-40B4-BE49-F238E27FC236}">
                <a16:creationId xmlns:a16="http://schemas.microsoft.com/office/drawing/2014/main" id="{E945156C-67FA-0FEA-D73E-22E6D5B47371}"/>
              </a:ext>
            </a:extLst>
          </p:cNvPr>
          <p:cNvSpPr/>
          <p:nvPr/>
        </p:nvSpPr>
        <p:spPr>
          <a:xfrm>
            <a:off x="1141481" y="1381209"/>
            <a:ext cx="3248402" cy="541743"/>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0" rIns="85344" bIns="45721"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Remain mindful that PM methodologies are there to serve projects and not the other way around. </a:t>
            </a:r>
          </a:p>
        </p:txBody>
      </p:sp>
      <p:sp>
        <p:nvSpPr>
          <p:cNvPr id="10" name="Oval 9">
            <a:extLst>
              <a:ext uri="{FF2B5EF4-FFF2-40B4-BE49-F238E27FC236}">
                <a16:creationId xmlns:a16="http://schemas.microsoft.com/office/drawing/2014/main" id="{8ABF7911-FEB6-BBCE-5CE2-2C78ECD890F8}"/>
              </a:ext>
              <a:ext uri="{C183D7F6-B498-43B3-948B-1728B52AA6E4}">
                <adec:decorative xmlns:adec="http://schemas.microsoft.com/office/drawing/2017/decorative" val="1"/>
              </a:ext>
            </a:extLst>
          </p:cNvPr>
          <p:cNvSpPr/>
          <p:nvPr/>
        </p:nvSpPr>
        <p:spPr>
          <a:xfrm>
            <a:off x="870610" y="1381209"/>
            <a:ext cx="541742" cy="541742"/>
          </a:xfrm>
          <a:prstGeom prst="ellipse">
            <a:avLst/>
          </a:prstGeom>
          <a:blipFill>
            <a:blip r:embed="rId4">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11" name="Free-form: Shape 10">
            <a:extLst>
              <a:ext uri="{FF2B5EF4-FFF2-40B4-BE49-F238E27FC236}">
                <a16:creationId xmlns:a16="http://schemas.microsoft.com/office/drawing/2014/main" id="{2E58A307-C537-BED1-6EC4-048417D32FDD}"/>
              </a:ext>
            </a:extLst>
          </p:cNvPr>
          <p:cNvSpPr/>
          <p:nvPr/>
        </p:nvSpPr>
        <p:spPr>
          <a:xfrm>
            <a:off x="1141481" y="2084664"/>
            <a:ext cx="3248402" cy="541743"/>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Maintain an outcomes orientation in relation to all projects and project management activities. </a:t>
            </a:r>
          </a:p>
        </p:txBody>
      </p:sp>
      <p:sp>
        <p:nvSpPr>
          <p:cNvPr id="12" name="Oval 11">
            <a:extLst>
              <a:ext uri="{FF2B5EF4-FFF2-40B4-BE49-F238E27FC236}">
                <a16:creationId xmlns:a16="http://schemas.microsoft.com/office/drawing/2014/main" id="{7AA16CC1-0D81-46BD-C0EE-CC5F7976194C}"/>
              </a:ext>
              <a:ext uri="{C183D7F6-B498-43B3-948B-1728B52AA6E4}">
                <adec:decorative xmlns:adec="http://schemas.microsoft.com/office/drawing/2017/decorative" val="1"/>
              </a:ext>
            </a:extLst>
          </p:cNvPr>
          <p:cNvSpPr/>
          <p:nvPr/>
        </p:nvSpPr>
        <p:spPr>
          <a:xfrm>
            <a:off x="870610" y="2084665"/>
            <a:ext cx="541742" cy="541742"/>
          </a:xfrm>
          <a:prstGeom prst="ellipse">
            <a:avLst/>
          </a:prstGeom>
          <a:blipFill>
            <a:blip r:embed="rId5">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13" name="Free-form: Shape 12">
            <a:extLst>
              <a:ext uri="{FF2B5EF4-FFF2-40B4-BE49-F238E27FC236}">
                <a16:creationId xmlns:a16="http://schemas.microsoft.com/office/drawing/2014/main" id="{7E6361C1-BD7D-76AA-FFD4-22FA50E422E1}"/>
              </a:ext>
            </a:extLst>
          </p:cNvPr>
          <p:cNvSpPr/>
          <p:nvPr/>
        </p:nvSpPr>
        <p:spPr>
          <a:xfrm>
            <a:off x="1141481" y="2788121"/>
            <a:ext cx="3248402" cy="541743"/>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Are committed to delivering project results with maximum value rather than just following plans. </a:t>
            </a:r>
          </a:p>
        </p:txBody>
      </p:sp>
      <p:sp>
        <p:nvSpPr>
          <p:cNvPr id="14" name="Oval 13">
            <a:extLst>
              <a:ext uri="{FF2B5EF4-FFF2-40B4-BE49-F238E27FC236}">
                <a16:creationId xmlns:a16="http://schemas.microsoft.com/office/drawing/2014/main" id="{A3327261-2B68-DD09-F163-7D1BC69EDACC}"/>
              </a:ext>
              <a:ext uri="{C183D7F6-B498-43B3-948B-1728B52AA6E4}">
                <adec:decorative xmlns:adec="http://schemas.microsoft.com/office/drawing/2017/decorative" val="1"/>
              </a:ext>
            </a:extLst>
          </p:cNvPr>
          <p:cNvSpPr/>
          <p:nvPr/>
        </p:nvSpPr>
        <p:spPr>
          <a:xfrm>
            <a:off x="870610" y="2788122"/>
            <a:ext cx="541742" cy="541742"/>
          </a:xfrm>
          <a:prstGeom prst="ellipse">
            <a:avLst/>
          </a:prstGeom>
          <a:blipFill>
            <a:blip r:embed="rId6">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15" name="Free-form: Shape 14">
            <a:extLst>
              <a:ext uri="{FF2B5EF4-FFF2-40B4-BE49-F238E27FC236}">
                <a16:creationId xmlns:a16="http://schemas.microsoft.com/office/drawing/2014/main" id="{E6B0E05E-E8E0-5C70-1CC2-40BFD8062F7C}"/>
              </a:ext>
            </a:extLst>
          </p:cNvPr>
          <p:cNvSpPr/>
          <p:nvPr/>
        </p:nvSpPr>
        <p:spPr>
          <a:xfrm>
            <a:off x="1141481" y="3491577"/>
            <a:ext cx="3248402" cy="541743"/>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Foster a project culture of collaboration, clear communication and accountability. </a:t>
            </a:r>
          </a:p>
        </p:txBody>
      </p:sp>
      <p:sp>
        <p:nvSpPr>
          <p:cNvPr id="16" name="Oval 15">
            <a:extLst>
              <a:ext uri="{FF2B5EF4-FFF2-40B4-BE49-F238E27FC236}">
                <a16:creationId xmlns:a16="http://schemas.microsoft.com/office/drawing/2014/main" id="{160D1095-D135-48D1-C003-21628C181A2A}"/>
              </a:ext>
              <a:ext uri="{C183D7F6-B498-43B3-948B-1728B52AA6E4}">
                <adec:decorative xmlns:adec="http://schemas.microsoft.com/office/drawing/2017/decorative" val="1"/>
              </a:ext>
            </a:extLst>
          </p:cNvPr>
          <p:cNvSpPr/>
          <p:nvPr/>
        </p:nvSpPr>
        <p:spPr>
          <a:xfrm>
            <a:off x="870610" y="3491578"/>
            <a:ext cx="541742" cy="541742"/>
          </a:xfrm>
          <a:prstGeom prst="ellipse">
            <a:avLst/>
          </a:prstGeom>
          <a:blipFill>
            <a:blip r:embed="rId7">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17" name="Free-form: Shape 16">
            <a:extLst>
              <a:ext uri="{FF2B5EF4-FFF2-40B4-BE49-F238E27FC236}">
                <a16:creationId xmlns:a16="http://schemas.microsoft.com/office/drawing/2014/main" id="{074E646A-FC9F-8140-9992-1FA84BB53B2B}"/>
              </a:ext>
            </a:extLst>
          </p:cNvPr>
          <p:cNvSpPr/>
          <p:nvPr/>
        </p:nvSpPr>
        <p:spPr>
          <a:xfrm>
            <a:off x="1141481" y="4195033"/>
            <a:ext cx="3248402" cy="541743"/>
          </a:xfrm>
          <a:custGeom>
            <a:avLst/>
            <a:gdLst>
              <a:gd name="connsiteX0" fmla="*/ 0 w 3248402"/>
              <a:gd name="connsiteY0" fmla="*/ 0 h 541742"/>
              <a:gd name="connsiteX1" fmla="*/ 2977531 w 3248402"/>
              <a:gd name="connsiteY1" fmla="*/ 0 h 541742"/>
              <a:gd name="connsiteX2" fmla="*/ 3248402 w 3248402"/>
              <a:gd name="connsiteY2" fmla="*/ 270871 h 541742"/>
              <a:gd name="connsiteX3" fmla="*/ 2977531 w 3248402"/>
              <a:gd name="connsiteY3" fmla="*/ 541742 h 541742"/>
              <a:gd name="connsiteX4" fmla="*/ 0 w 3248402"/>
              <a:gd name="connsiteY4" fmla="*/ 541742 h 541742"/>
              <a:gd name="connsiteX5" fmla="*/ 0 w 3248402"/>
              <a:gd name="connsiteY5" fmla="*/ 0 h 5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402" h="541742">
                <a:moveTo>
                  <a:pt x="3248402" y="541741"/>
                </a:moveTo>
                <a:lnTo>
                  <a:pt x="270871" y="541741"/>
                </a:lnTo>
                <a:lnTo>
                  <a:pt x="0" y="270871"/>
                </a:lnTo>
                <a:lnTo>
                  <a:pt x="270871" y="1"/>
                </a:lnTo>
                <a:lnTo>
                  <a:pt x="3248402" y="1"/>
                </a:lnTo>
                <a:lnTo>
                  <a:pt x="3248402" y="541741"/>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328"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Calibri Light" panose="020F0302020204030204" pitchFamily="34" charset="0"/>
              </a:rPr>
              <a:t>Assign project roles to the most appropriate people for the benefit of the project. </a:t>
            </a:r>
          </a:p>
        </p:txBody>
      </p:sp>
      <p:sp>
        <p:nvSpPr>
          <p:cNvPr id="18" name="Oval 17">
            <a:extLst>
              <a:ext uri="{FF2B5EF4-FFF2-40B4-BE49-F238E27FC236}">
                <a16:creationId xmlns:a16="http://schemas.microsoft.com/office/drawing/2014/main" id="{4C93562F-AED5-24C4-DC6A-73CB8F3D1904}"/>
              </a:ext>
              <a:ext uri="{C183D7F6-B498-43B3-948B-1728B52AA6E4}">
                <adec:decorative xmlns:adec="http://schemas.microsoft.com/office/drawing/2017/decorative" val="1"/>
              </a:ext>
            </a:extLst>
          </p:cNvPr>
          <p:cNvSpPr/>
          <p:nvPr/>
        </p:nvSpPr>
        <p:spPr>
          <a:xfrm>
            <a:off x="870610" y="4195034"/>
            <a:ext cx="541742" cy="541742"/>
          </a:xfrm>
          <a:prstGeom prst="ellipse">
            <a:avLst/>
          </a:prstGeom>
          <a:blipFill>
            <a:blip r:embed="rId8">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21" name="Oval 20">
            <a:extLst>
              <a:ext uri="{FF2B5EF4-FFF2-40B4-BE49-F238E27FC236}">
                <a16:creationId xmlns:a16="http://schemas.microsoft.com/office/drawing/2014/main" id="{855F1A75-E09B-551E-C89A-528DF08701D0}"/>
              </a:ext>
              <a:ext uri="{C183D7F6-B498-43B3-948B-1728B52AA6E4}">
                <adec:decorative xmlns:adec="http://schemas.microsoft.com/office/drawing/2017/decorative" val="1"/>
              </a:ext>
            </a:extLst>
          </p:cNvPr>
          <p:cNvSpPr/>
          <p:nvPr/>
        </p:nvSpPr>
        <p:spPr>
          <a:xfrm>
            <a:off x="4775336" y="678969"/>
            <a:ext cx="541417" cy="541417"/>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22" name="Free-form: Shape 21">
            <a:extLst>
              <a:ext uri="{FF2B5EF4-FFF2-40B4-BE49-F238E27FC236}">
                <a16:creationId xmlns:a16="http://schemas.microsoft.com/office/drawing/2014/main" id="{2D51697C-4579-D8D5-C12F-D9080D2AD614}"/>
              </a:ext>
            </a:extLst>
          </p:cNvPr>
          <p:cNvSpPr/>
          <p:nvPr/>
        </p:nvSpPr>
        <p:spPr>
          <a:xfrm>
            <a:off x="5046045" y="1382003"/>
            <a:ext cx="3756137" cy="541419"/>
          </a:xfrm>
          <a:custGeom>
            <a:avLst/>
            <a:gdLst>
              <a:gd name="connsiteX0" fmla="*/ 0 w 3756137"/>
              <a:gd name="connsiteY0" fmla="*/ 0 h 541417"/>
              <a:gd name="connsiteX1" fmla="*/ 3485429 w 3756137"/>
              <a:gd name="connsiteY1" fmla="*/ 0 h 541417"/>
              <a:gd name="connsiteX2" fmla="*/ 3756137 w 3756137"/>
              <a:gd name="connsiteY2" fmla="*/ 270709 h 541417"/>
              <a:gd name="connsiteX3" fmla="*/ 3485429 w 3756137"/>
              <a:gd name="connsiteY3" fmla="*/ 541417 h 541417"/>
              <a:gd name="connsiteX4" fmla="*/ 0 w 3756137"/>
              <a:gd name="connsiteY4" fmla="*/ 541417 h 541417"/>
              <a:gd name="connsiteX5" fmla="*/ 0 w 3756137"/>
              <a:gd name="connsiteY5" fmla="*/ 0 h 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137" h="541417">
                <a:moveTo>
                  <a:pt x="3756137" y="541416"/>
                </a:moveTo>
                <a:lnTo>
                  <a:pt x="270708" y="541416"/>
                </a:lnTo>
                <a:lnTo>
                  <a:pt x="0" y="270708"/>
                </a:lnTo>
                <a:lnTo>
                  <a:pt x="270708" y="1"/>
                </a:lnTo>
                <a:lnTo>
                  <a:pt x="3756137" y="1"/>
                </a:lnTo>
                <a:lnTo>
                  <a:pt x="3756137" y="541416"/>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04" tIns="41911" rIns="78232" bIns="41911" numCol="1" spcCol="1270" anchor="ctr" anchorCtr="0">
            <a:noAutofit/>
          </a:bodyPr>
          <a:lstStyle/>
          <a:p>
            <a:pPr marL="0" lvl="0" indent="0" algn="ctr" defTabSz="488950">
              <a:lnSpc>
                <a:spcPct val="90000"/>
              </a:lnSpc>
              <a:spcBef>
                <a:spcPct val="0"/>
              </a:spcBef>
              <a:spcAft>
                <a:spcPct val="35000"/>
              </a:spcAft>
              <a:buNone/>
            </a:pPr>
            <a:r>
              <a:rPr lang="en-GB" sz="1100" b="0" kern="1200" noProof="0" dirty="0">
                <a:latin typeface="Calibri Light" panose="020F0302020204030204" pitchFamily="34" charset="0"/>
              </a:rPr>
              <a:t>Balance in the most productive way the often-conflicting project management “Ps” of: </a:t>
            </a:r>
            <a:br>
              <a:rPr lang="en-GB" sz="1200" b="0" kern="1200" noProof="0" dirty="0">
                <a:latin typeface="Calibri Light" panose="020F0302020204030204" pitchFamily="34" charset="0"/>
              </a:rPr>
            </a:br>
            <a:r>
              <a:rPr lang="en-GB" sz="800" b="0" kern="1200" noProof="0" dirty="0">
                <a:latin typeface="Calibri Light" panose="020F0302020204030204" pitchFamily="34" charset="0"/>
              </a:rPr>
              <a:t>product, purpose, process, plan, people, pleasure/pain, participation, perception and politics. </a:t>
            </a:r>
          </a:p>
        </p:txBody>
      </p:sp>
      <p:sp>
        <p:nvSpPr>
          <p:cNvPr id="23" name="Oval 22">
            <a:extLst>
              <a:ext uri="{FF2B5EF4-FFF2-40B4-BE49-F238E27FC236}">
                <a16:creationId xmlns:a16="http://schemas.microsoft.com/office/drawing/2014/main" id="{A73E4A33-D7A6-DF21-8328-FE223F0D92A3}"/>
              </a:ext>
              <a:ext uri="{C183D7F6-B498-43B3-948B-1728B52AA6E4}">
                <adec:decorative xmlns:adec="http://schemas.microsoft.com/office/drawing/2017/decorative" val="1"/>
              </a:ext>
            </a:extLst>
          </p:cNvPr>
          <p:cNvSpPr/>
          <p:nvPr/>
        </p:nvSpPr>
        <p:spPr>
          <a:xfrm>
            <a:off x="4775336" y="1382004"/>
            <a:ext cx="541417" cy="541417"/>
          </a:xfrm>
          <a:prstGeom prst="ellipse">
            <a:avLst/>
          </a:prstGeom>
          <a:blipFill>
            <a:blip r:embed="rId9">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24" name="Free-form: Shape 23">
            <a:extLst>
              <a:ext uri="{FF2B5EF4-FFF2-40B4-BE49-F238E27FC236}">
                <a16:creationId xmlns:a16="http://schemas.microsoft.com/office/drawing/2014/main" id="{A1E66A76-4547-58D0-4A4A-3270FB85849F}"/>
              </a:ext>
            </a:extLst>
          </p:cNvPr>
          <p:cNvSpPr/>
          <p:nvPr/>
        </p:nvSpPr>
        <p:spPr>
          <a:xfrm>
            <a:off x="5046045" y="2085037"/>
            <a:ext cx="3756137" cy="541419"/>
          </a:xfrm>
          <a:custGeom>
            <a:avLst/>
            <a:gdLst>
              <a:gd name="connsiteX0" fmla="*/ 0 w 3756137"/>
              <a:gd name="connsiteY0" fmla="*/ 0 h 541417"/>
              <a:gd name="connsiteX1" fmla="*/ 3485429 w 3756137"/>
              <a:gd name="connsiteY1" fmla="*/ 0 h 541417"/>
              <a:gd name="connsiteX2" fmla="*/ 3756137 w 3756137"/>
              <a:gd name="connsiteY2" fmla="*/ 270709 h 541417"/>
              <a:gd name="connsiteX3" fmla="*/ 3485429 w 3756137"/>
              <a:gd name="connsiteY3" fmla="*/ 541417 h 541417"/>
              <a:gd name="connsiteX4" fmla="*/ 0 w 3756137"/>
              <a:gd name="connsiteY4" fmla="*/ 541417 h 541417"/>
              <a:gd name="connsiteX5" fmla="*/ 0 w 3756137"/>
              <a:gd name="connsiteY5" fmla="*/ 0 h 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137" h="541417">
                <a:moveTo>
                  <a:pt x="3756137" y="541416"/>
                </a:moveTo>
                <a:lnTo>
                  <a:pt x="270708" y="541416"/>
                </a:lnTo>
                <a:lnTo>
                  <a:pt x="0" y="270708"/>
                </a:lnTo>
                <a:lnTo>
                  <a:pt x="270708" y="1"/>
                </a:lnTo>
                <a:lnTo>
                  <a:pt x="3756137" y="1"/>
                </a:lnTo>
                <a:lnTo>
                  <a:pt x="3756137" y="541416"/>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04" tIns="45721" rIns="85344" bIns="45721"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Light" panose="020F0302020204030204" pitchFamily="34" charset="0"/>
              </a:rPr>
              <a:t>Invest in developing technical and behavioural competences to become better project contributors. </a:t>
            </a:r>
          </a:p>
        </p:txBody>
      </p:sp>
      <p:sp>
        <p:nvSpPr>
          <p:cNvPr id="25" name="Oval 24">
            <a:extLst>
              <a:ext uri="{FF2B5EF4-FFF2-40B4-BE49-F238E27FC236}">
                <a16:creationId xmlns:a16="http://schemas.microsoft.com/office/drawing/2014/main" id="{48AD2880-233D-B6F0-FBBD-A3633323A2ED}"/>
              </a:ext>
              <a:ext uri="{C183D7F6-B498-43B3-948B-1728B52AA6E4}">
                <adec:decorative xmlns:adec="http://schemas.microsoft.com/office/drawing/2017/decorative" val="1"/>
              </a:ext>
            </a:extLst>
          </p:cNvPr>
          <p:cNvSpPr/>
          <p:nvPr/>
        </p:nvSpPr>
        <p:spPr>
          <a:xfrm>
            <a:off x="4775336" y="2085038"/>
            <a:ext cx="541417" cy="541417"/>
          </a:xfrm>
          <a:prstGeom prst="ellipse">
            <a:avLst/>
          </a:prstGeom>
          <a:blipFill>
            <a:blip r:embed="rId10">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26" name="Free-form: Shape 25">
            <a:extLst>
              <a:ext uri="{FF2B5EF4-FFF2-40B4-BE49-F238E27FC236}">
                <a16:creationId xmlns:a16="http://schemas.microsoft.com/office/drawing/2014/main" id="{738926A3-2ED8-C231-8D4B-E2A6A46AB555}"/>
              </a:ext>
            </a:extLst>
          </p:cNvPr>
          <p:cNvSpPr/>
          <p:nvPr/>
        </p:nvSpPr>
        <p:spPr>
          <a:xfrm>
            <a:off x="5046045" y="2788072"/>
            <a:ext cx="3756137" cy="541418"/>
          </a:xfrm>
          <a:custGeom>
            <a:avLst/>
            <a:gdLst>
              <a:gd name="connsiteX0" fmla="*/ 0 w 3756137"/>
              <a:gd name="connsiteY0" fmla="*/ 0 h 541417"/>
              <a:gd name="connsiteX1" fmla="*/ 3485429 w 3756137"/>
              <a:gd name="connsiteY1" fmla="*/ 0 h 541417"/>
              <a:gd name="connsiteX2" fmla="*/ 3756137 w 3756137"/>
              <a:gd name="connsiteY2" fmla="*/ 270709 h 541417"/>
              <a:gd name="connsiteX3" fmla="*/ 3485429 w 3756137"/>
              <a:gd name="connsiteY3" fmla="*/ 541417 h 541417"/>
              <a:gd name="connsiteX4" fmla="*/ 0 w 3756137"/>
              <a:gd name="connsiteY4" fmla="*/ 541417 h 541417"/>
              <a:gd name="connsiteX5" fmla="*/ 0 w 3756137"/>
              <a:gd name="connsiteY5" fmla="*/ 0 h 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137" h="541417">
                <a:moveTo>
                  <a:pt x="3756137" y="541416"/>
                </a:moveTo>
                <a:lnTo>
                  <a:pt x="270708" y="541416"/>
                </a:lnTo>
                <a:lnTo>
                  <a:pt x="0" y="270708"/>
                </a:lnTo>
                <a:lnTo>
                  <a:pt x="270708" y="1"/>
                </a:lnTo>
                <a:lnTo>
                  <a:pt x="3756137" y="1"/>
                </a:lnTo>
                <a:lnTo>
                  <a:pt x="3756137" y="541416"/>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0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Light" panose="020F0302020204030204" pitchFamily="34" charset="0"/>
              </a:rPr>
              <a:t>Involve project stakeholders in the organisational change needed to maximise project benefits. </a:t>
            </a:r>
          </a:p>
        </p:txBody>
      </p:sp>
      <p:sp>
        <p:nvSpPr>
          <p:cNvPr id="27" name="Oval 26">
            <a:extLst>
              <a:ext uri="{FF2B5EF4-FFF2-40B4-BE49-F238E27FC236}">
                <a16:creationId xmlns:a16="http://schemas.microsoft.com/office/drawing/2014/main" id="{54EF300A-F1A6-0CB2-4177-D93CFD26F36E}"/>
              </a:ext>
              <a:ext uri="{C183D7F6-B498-43B3-948B-1728B52AA6E4}">
                <adec:decorative xmlns:adec="http://schemas.microsoft.com/office/drawing/2017/decorative" val="1"/>
              </a:ext>
            </a:extLst>
          </p:cNvPr>
          <p:cNvSpPr/>
          <p:nvPr/>
        </p:nvSpPr>
        <p:spPr>
          <a:xfrm>
            <a:off x="4775336" y="2788073"/>
            <a:ext cx="541417" cy="541417"/>
          </a:xfrm>
          <a:prstGeom prst="ellipse">
            <a:avLst/>
          </a:prstGeom>
          <a:blipFill>
            <a:blip r:embed="rId11">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28" name="Free-form: Shape 27">
            <a:extLst>
              <a:ext uri="{FF2B5EF4-FFF2-40B4-BE49-F238E27FC236}">
                <a16:creationId xmlns:a16="http://schemas.microsoft.com/office/drawing/2014/main" id="{EE4A93E8-0A6F-E237-F475-36478C242C07}"/>
              </a:ext>
            </a:extLst>
          </p:cNvPr>
          <p:cNvSpPr/>
          <p:nvPr/>
        </p:nvSpPr>
        <p:spPr>
          <a:xfrm>
            <a:off x="5046045" y="3491107"/>
            <a:ext cx="3756137" cy="541418"/>
          </a:xfrm>
          <a:custGeom>
            <a:avLst/>
            <a:gdLst>
              <a:gd name="connsiteX0" fmla="*/ 0 w 3756137"/>
              <a:gd name="connsiteY0" fmla="*/ 0 h 541417"/>
              <a:gd name="connsiteX1" fmla="*/ 3485429 w 3756137"/>
              <a:gd name="connsiteY1" fmla="*/ 0 h 541417"/>
              <a:gd name="connsiteX2" fmla="*/ 3756137 w 3756137"/>
              <a:gd name="connsiteY2" fmla="*/ 270709 h 541417"/>
              <a:gd name="connsiteX3" fmla="*/ 3485429 w 3756137"/>
              <a:gd name="connsiteY3" fmla="*/ 541417 h 541417"/>
              <a:gd name="connsiteX4" fmla="*/ 0 w 3756137"/>
              <a:gd name="connsiteY4" fmla="*/ 541417 h 541417"/>
              <a:gd name="connsiteX5" fmla="*/ 0 w 3756137"/>
              <a:gd name="connsiteY5" fmla="*/ 0 h 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137" h="541417">
                <a:moveTo>
                  <a:pt x="3756137" y="541416"/>
                </a:moveTo>
                <a:lnTo>
                  <a:pt x="270708" y="541416"/>
                </a:lnTo>
                <a:lnTo>
                  <a:pt x="0" y="270708"/>
                </a:lnTo>
                <a:lnTo>
                  <a:pt x="270708" y="1"/>
                </a:lnTo>
                <a:lnTo>
                  <a:pt x="3756137" y="1"/>
                </a:lnTo>
                <a:lnTo>
                  <a:pt x="3756137" y="541416"/>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0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Light" panose="020F0302020204030204" pitchFamily="34" charset="0"/>
              </a:rPr>
              <a:t>Share knowledge, actively manage Lessons Learned, and contribute to the improvement of project management within their organisations. </a:t>
            </a:r>
          </a:p>
        </p:txBody>
      </p:sp>
      <p:sp>
        <p:nvSpPr>
          <p:cNvPr id="29" name="Oval 28">
            <a:extLst>
              <a:ext uri="{FF2B5EF4-FFF2-40B4-BE49-F238E27FC236}">
                <a16:creationId xmlns:a16="http://schemas.microsoft.com/office/drawing/2014/main" id="{AAF7A51F-EDA4-7BA8-F5C0-4DDCF78A9007}"/>
              </a:ext>
              <a:ext uri="{C183D7F6-B498-43B3-948B-1728B52AA6E4}">
                <adec:decorative xmlns:adec="http://schemas.microsoft.com/office/drawing/2017/decorative" val="1"/>
              </a:ext>
            </a:extLst>
          </p:cNvPr>
          <p:cNvSpPr/>
          <p:nvPr/>
        </p:nvSpPr>
        <p:spPr>
          <a:xfrm>
            <a:off x="4775336" y="3491108"/>
            <a:ext cx="541417" cy="541417"/>
          </a:xfrm>
          <a:prstGeom prst="ellipse">
            <a:avLst/>
          </a:prstGeom>
          <a:blipFill>
            <a:blip r:embed="rId12">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30" name="Free-form: Shape 29">
            <a:extLst>
              <a:ext uri="{FF2B5EF4-FFF2-40B4-BE49-F238E27FC236}">
                <a16:creationId xmlns:a16="http://schemas.microsoft.com/office/drawing/2014/main" id="{E161FB66-B831-7DA1-F54E-101B2D1BCAA7}"/>
              </a:ext>
            </a:extLst>
          </p:cNvPr>
          <p:cNvSpPr/>
          <p:nvPr/>
        </p:nvSpPr>
        <p:spPr>
          <a:xfrm>
            <a:off x="5046045" y="4194141"/>
            <a:ext cx="3756137" cy="541418"/>
          </a:xfrm>
          <a:custGeom>
            <a:avLst/>
            <a:gdLst>
              <a:gd name="connsiteX0" fmla="*/ 0 w 3756137"/>
              <a:gd name="connsiteY0" fmla="*/ 0 h 541417"/>
              <a:gd name="connsiteX1" fmla="*/ 3485429 w 3756137"/>
              <a:gd name="connsiteY1" fmla="*/ 0 h 541417"/>
              <a:gd name="connsiteX2" fmla="*/ 3756137 w 3756137"/>
              <a:gd name="connsiteY2" fmla="*/ 270709 h 541417"/>
              <a:gd name="connsiteX3" fmla="*/ 3485429 w 3756137"/>
              <a:gd name="connsiteY3" fmla="*/ 541417 h 541417"/>
              <a:gd name="connsiteX4" fmla="*/ 0 w 3756137"/>
              <a:gd name="connsiteY4" fmla="*/ 541417 h 541417"/>
              <a:gd name="connsiteX5" fmla="*/ 0 w 3756137"/>
              <a:gd name="connsiteY5" fmla="*/ 0 h 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137" h="541417">
                <a:moveTo>
                  <a:pt x="3756137" y="541416"/>
                </a:moveTo>
                <a:lnTo>
                  <a:pt x="270708" y="541416"/>
                </a:lnTo>
                <a:lnTo>
                  <a:pt x="0" y="270708"/>
                </a:lnTo>
                <a:lnTo>
                  <a:pt x="270708" y="1"/>
                </a:lnTo>
                <a:lnTo>
                  <a:pt x="3756137" y="1"/>
                </a:lnTo>
                <a:lnTo>
                  <a:pt x="3756137" y="541416"/>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10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b="0" kern="1200" noProof="0" dirty="0">
                <a:latin typeface="Calibri Light" panose="020F0302020204030204" pitchFamily="34" charset="0"/>
              </a:rPr>
              <a:t>Draw inspiration from the PM² Guidelines on Ethics and Professional Virtues. </a:t>
            </a:r>
          </a:p>
        </p:txBody>
      </p:sp>
      <p:sp>
        <p:nvSpPr>
          <p:cNvPr id="31" name="Oval 30">
            <a:extLst>
              <a:ext uri="{FF2B5EF4-FFF2-40B4-BE49-F238E27FC236}">
                <a16:creationId xmlns:a16="http://schemas.microsoft.com/office/drawing/2014/main" id="{29840E2C-55FE-1B74-404A-A3BC4F1C5C23}"/>
              </a:ext>
              <a:ext uri="{C183D7F6-B498-43B3-948B-1728B52AA6E4}">
                <adec:decorative xmlns:adec="http://schemas.microsoft.com/office/drawing/2017/decorative" val="1"/>
              </a:ext>
            </a:extLst>
          </p:cNvPr>
          <p:cNvSpPr/>
          <p:nvPr/>
        </p:nvSpPr>
        <p:spPr>
          <a:xfrm>
            <a:off x="4775336" y="4194142"/>
            <a:ext cx="541417" cy="541417"/>
          </a:xfrm>
          <a:prstGeom prst="ellipse">
            <a:avLst/>
          </a:prstGeom>
          <a:blipFill>
            <a:blip r:embed="rId13">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l-GR" dirty="0">
              <a:latin typeface="Calibri Light" panose="020F0302020204030204" pitchFamily="34" charset="0"/>
            </a:endParaRPr>
          </a:p>
        </p:txBody>
      </p:sp>
      <p:sp>
        <p:nvSpPr>
          <p:cNvPr id="8" name="Rechthoek 7">
            <a:extLst>
              <a:ext uri="{FF2B5EF4-FFF2-40B4-BE49-F238E27FC236}">
                <a16:creationId xmlns:a16="http://schemas.microsoft.com/office/drawing/2014/main" id="{0CE91B3A-5397-214A-8FDE-D5FE6473FFFF}"/>
              </a:ext>
            </a:extLst>
          </p:cNvPr>
          <p:cNvSpPr/>
          <p:nvPr/>
        </p:nvSpPr>
        <p:spPr>
          <a:xfrm>
            <a:off x="4397518" y="636971"/>
            <a:ext cx="4547190" cy="646331"/>
          </a:xfrm>
          <a:prstGeom prst="rect">
            <a:avLst/>
          </a:prstGeom>
        </p:spPr>
        <p:txBody>
          <a:bodyPr wrap="square">
            <a:spAutoFit/>
          </a:bodyPr>
          <a:lstStyle/>
          <a:p>
            <a:pPr algn="just"/>
            <a:r>
              <a:rPr lang="en-US" sz="1200" dirty="0">
                <a:solidFill>
                  <a:srgbClr val="002060"/>
                </a:solidFill>
                <a:latin typeface="Calibri Light" panose="020F0302020204030204" pitchFamily="34" charset="0"/>
                <a:cs typeface="Calibri Light" panose="020F0302020204030204" pitchFamily="34" charset="0"/>
              </a:rPr>
              <a:t>The PM</a:t>
            </a:r>
            <a:r>
              <a:rPr lang="en-US" sz="1200" baseline="30000" dirty="0">
                <a:solidFill>
                  <a:srgbClr val="002060"/>
                </a:solidFill>
                <a:latin typeface="Calibri Light" panose="020F0302020204030204" pitchFamily="34" charset="0"/>
                <a:cs typeface="Calibri Light" panose="020F0302020204030204" pitchFamily="34" charset="0"/>
              </a:rPr>
              <a:t>2</a:t>
            </a:r>
            <a:r>
              <a:rPr lang="en-US" sz="1200" dirty="0">
                <a:solidFill>
                  <a:srgbClr val="002060"/>
                </a:solidFill>
                <a:latin typeface="Calibri Light" panose="020F0302020204030204" pitchFamily="34" charset="0"/>
                <a:cs typeface="Calibri Light" panose="020F0302020204030204" pitchFamily="34" charset="0"/>
              </a:rPr>
              <a:t> Mindsets are reminders of effective behaviors and attitudes. They provide a common set of beliefs and values for all PM</a:t>
            </a:r>
            <a:r>
              <a:rPr lang="en-US" sz="1200" baseline="30000" dirty="0">
                <a:solidFill>
                  <a:srgbClr val="002060"/>
                </a:solidFill>
                <a:latin typeface="Calibri Light" panose="020F0302020204030204" pitchFamily="34" charset="0"/>
                <a:cs typeface="Calibri Light" panose="020F0302020204030204" pitchFamily="34" charset="0"/>
              </a:rPr>
              <a:t>2</a:t>
            </a:r>
            <a:r>
              <a:rPr lang="en-US" sz="1200" dirty="0">
                <a:solidFill>
                  <a:srgbClr val="002060"/>
                </a:solidFill>
                <a:latin typeface="Calibri Light" panose="020F0302020204030204" pitchFamily="34" charset="0"/>
                <a:cs typeface="Calibri Light" panose="020F0302020204030204" pitchFamily="34" charset="0"/>
              </a:rPr>
              <a:t> teams, helping them navigate through the complexities of project reality. </a:t>
            </a:r>
          </a:p>
        </p:txBody>
      </p:sp>
    </p:spTree>
    <p:extLst>
      <p:ext uri="{BB962C8B-B14F-4D97-AF65-F5344CB8AC3E}">
        <p14:creationId xmlns:p14="http://schemas.microsoft.com/office/powerpoint/2010/main" val="2569723720"/>
      </p:ext>
    </p:extLst>
  </p:cSld>
  <p:clrMapOvr>
    <a:masterClrMapping/>
  </p:clrMapOvr>
  <p:transition>
    <p:pull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FFE21-54D7-6242-A9CD-C5A0AC139E61}"/>
              </a:ext>
            </a:extLst>
          </p:cNvPr>
          <p:cNvSpPr>
            <a:spLocks noGrp="1"/>
          </p:cNvSpPr>
          <p:nvPr>
            <p:ph type="title"/>
          </p:nvPr>
        </p:nvSpPr>
        <p:spPr/>
        <p:txBody>
          <a:bodyPr>
            <a:normAutofit/>
          </a:bodyPr>
          <a:lstStyle/>
          <a:p>
            <a:r>
              <a:rPr lang="en-GB">
                <a:solidFill>
                  <a:schemeClr val="tx1"/>
                </a:solidFill>
              </a:rPr>
              <a:t>PM² Mindsets: IAQs (Questions for the Brave!) </a:t>
            </a:r>
          </a:p>
        </p:txBody>
      </p:sp>
      <p:sp>
        <p:nvSpPr>
          <p:cNvPr id="6" name="Tijdelijke aanduiding voor inhoud 5">
            <a:extLst>
              <a:ext uri="{FF2B5EF4-FFF2-40B4-BE49-F238E27FC236}">
                <a16:creationId xmlns:a16="http://schemas.microsoft.com/office/drawing/2014/main" id="{8DCDB03F-6BDE-3E41-BD45-6CF0897F6B8C}"/>
              </a:ext>
            </a:extLst>
          </p:cNvPr>
          <p:cNvSpPr>
            <a:spLocks noGrp="1"/>
          </p:cNvSpPr>
          <p:nvPr>
            <p:ph idx="1"/>
          </p:nvPr>
        </p:nvSpPr>
        <p:spPr>
          <a:xfrm>
            <a:off x="457200" y="561704"/>
            <a:ext cx="8350250" cy="4219846"/>
          </a:xfrm>
        </p:spPr>
        <p:txBody>
          <a:bodyPr/>
          <a:lstStyle/>
          <a:p>
            <a:pPr marL="0" indent="0">
              <a:buNone/>
            </a:pPr>
            <a:r>
              <a:rPr lang="en-GB" sz="1600">
                <a:solidFill>
                  <a:schemeClr val="tx1"/>
                </a:solidFill>
              </a:rPr>
              <a:t>Project Managers and Project Teams who practice PM² also ask the important questions:</a:t>
            </a:r>
          </a:p>
          <a:p>
            <a:r>
              <a:rPr lang="en-GB" sz="1400" b="1">
                <a:solidFill>
                  <a:schemeClr val="tx1"/>
                </a:solidFill>
              </a:rPr>
              <a:t>Do we know what we are doing? </a:t>
            </a:r>
          </a:p>
          <a:p>
            <a:pPr lvl="1"/>
            <a:r>
              <a:rPr lang="en-GB" sz="1200">
                <a:solidFill>
                  <a:schemeClr val="tx1"/>
                </a:solidFill>
              </a:rPr>
              <a:t>Tip: </a:t>
            </a:r>
            <a:r>
              <a:rPr lang="en-US" sz="1200">
                <a:solidFill>
                  <a:schemeClr val="tx1"/>
                </a:solidFill>
              </a:rPr>
              <a:t>Develop a clear and shared project vision. Manage the project using a holistic approach and </a:t>
            </a:r>
            <a:r>
              <a:rPr lang="en-US" sz="1200" err="1">
                <a:solidFill>
                  <a:schemeClr val="tx1"/>
                </a:solidFill>
              </a:rPr>
              <a:t>optimise</a:t>
            </a:r>
            <a:r>
              <a:rPr lang="en-US" sz="1200">
                <a:solidFill>
                  <a:schemeClr val="tx1"/>
                </a:solidFill>
              </a:rPr>
              <a:t> the whole project, not just parts of it. Follow a process but stay Agile and try to regularly remind yourself why you are doing something.</a:t>
            </a:r>
          </a:p>
          <a:p>
            <a:r>
              <a:rPr lang="en-GB" sz="1400" b="1">
                <a:solidFill>
                  <a:schemeClr val="tx1"/>
                </a:solidFill>
              </a:rPr>
              <a:t>Do we know why we are doing it? Does anyone really care? </a:t>
            </a:r>
          </a:p>
          <a:p>
            <a:pPr lvl="1"/>
            <a:r>
              <a:rPr lang="en-US" sz="1200">
                <a:solidFill>
                  <a:schemeClr val="tx1"/>
                </a:solidFill>
              </a:rPr>
              <a:t>Tip: Make sure your project matters. Understand its goals, value and impact, and how it relates to the </a:t>
            </a:r>
            <a:r>
              <a:rPr lang="en-US" sz="1200" err="1">
                <a:solidFill>
                  <a:schemeClr val="tx1"/>
                </a:solidFill>
              </a:rPr>
              <a:t>organisational</a:t>
            </a:r>
            <a:r>
              <a:rPr lang="en-US" sz="1200">
                <a:solidFill>
                  <a:schemeClr val="tx1"/>
                </a:solidFill>
              </a:rPr>
              <a:t> strategy. Define upfront what project success is and deliver maximum value and real benefits, not just outputs</a:t>
            </a:r>
            <a:r>
              <a:rPr lang="en-US" sz="1400">
                <a:solidFill>
                  <a:schemeClr val="tx1"/>
                </a:solidFill>
              </a:rPr>
              <a:t>.</a:t>
            </a:r>
          </a:p>
          <a:p>
            <a:r>
              <a:rPr lang="fr-BE" sz="1400" b="1">
                <a:solidFill>
                  <a:schemeClr val="tx1"/>
                </a:solidFill>
              </a:rPr>
              <a:t>Are the right people </a:t>
            </a:r>
            <a:r>
              <a:rPr lang="en-IE" sz="1400" b="1">
                <a:solidFill>
                  <a:schemeClr val="tx1"/>
                </a:solidFill>
              </a:rPr>
              <a:t>involved?</a:t>
            </a:r>
          </a:p>
          <a:p>
            <a:pPr lvl="1"/>
            <a:r>
              <a:rPr lang="en-US" sz="1200">
                <a:solidFill>
                  <a:schemeClr val="tx1"/>
                </a:solidFill>
              </a:rPr>
              <a:t>Tip: People make projects work. The primary criterion for involving people and assigning project roles should be to serve the needs and objectives of the project, and not politics, friendship, functional hierarchy, proximity or convenience.</a:t>
            </a:r>
          </a:p>
          <a:p>
            <a:r>
              <a:rPr lang="en-GB" sz="1400" b="1">
                <a:solidFill>
                  <a:schemeClr val="tx1"/>
                </a:solidFill>
              </a:rPr>
              <a:t>Do we know who is doing what? </a:t>
            </a:r>
          </a:p>
          <a:p>
            <a:pPr lvl="1"/>
            <a:r>
              <a:rPr lang="en-US" sz="1200">
                <a:solidFill>
                  <a:schemeClr val="tx1"/>
                </a:solidFill>
              </a:rPr>
              <a:t>Tip: Know what you should be doing, and make sure others know what they should be doing. Is it clear to everyone? Clearly define and understand roles, responsibilities and accountabilities.</a:t>
            </a:r>
          </a:p>
          <a:p>
            <a:r>
              <a:rPr lang="en-GB" sz="1400" b="1">
                <a:solidFill>
                  <a:schemeClr val="tx1"/>
                </a:solidFill>
              </a:rPr>
              <a:t>Deliver at any cost or risk?</a:t>
            </a:r>
          </a:p>
          <a:p>
            <a:pPr lvl="1"/>
            <a:r>
              <a:rPr lang="en-GB" sz="1200">
                <a:solidFill>
                  <a:schemeClr val="tx1"/>
                </a:solidFill>
              </a:rPr>
              <a:t>Tip: S</a:t>
            </a:r>
            <a:r>
              <a:rPr lang="en-US" sz="1200">
                <a:solidFill>
                  <a:schemeClr val="tx1"/>
                </a:solidFill>
              </a:rPr>
              <a:t>how respect for people’s work and organisational funds and avoid high-risk behavior and tactics. Always keep in mind that it is not just about the end result – how you get there also matters. Manage your projects based on positive values and principles.</a:t>
            </a:r>
            <a:endParaRPr lang="en-GB" sz="1600">
              <a:solidFill>
                <a:schemeClr val="tx1"/>
              </a:solidFill>
            </a:endParaRPr>
          </a:p>
        </p:txBody>
      </p:sp>
    </p:spTree>
    <p:extLst>
      <p:ext uri="{BB962C8B-B14F-4D97-AF65-F5344CB8AC3E}">
        <p14:creationId xmlns:p14="http://schemas.microsoft.com/office/powerpoint/2010/main" val="35371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84DC8-728B-6B41-94FC-14DD7614B49E}"/>
              </a:ext>
            </a:extLst>
          </p:cNvPr>
          <p:cNvSpPr>
            <a:spLocks noGrp="1"/>
          </p:cNvSpPr>
          <p:nvPr>
            <p:ph type="title"/>
          </p:nvPr>
        </p:nvSpPr>
        <p:spPr/>
        <p:txBody>
          <a:bodyPr>
            <a:normAutofit/>
          </a:bodyPr>
          <a:lstStyle/>
          <a:p>
            <a:r>
              <a:rPr lang="en-GB">
                <a:solidFill>
                  <a:schemeClr val="tx1"/>
                </a:solidFill>
              </a:rPr>
              <a:t>PM² Mindsets: IAQs (Questions for the Brave!)</a:t>
            </a:r>
          </a:p>
        </p:txBody>
      </p:sp>
      <p:sp>
        <p:nvSpPr>
          <p:cNvPr id="6" name="Tijdelijke aanduiding voor inhoud 5">
            <a:extLst>
              <a:ext uri="{FF2B5EF4-FFF2-40B4-BE49-F238E27FC236}">
                <a16:creationId xmlns:a16="http://schemas.microsoft.com/office/drawing/2014/main" id="{A721820D-D6D3-B743-B62B-08B8C6E61DD1}"/>
              </a:ext>
            </a:extLst>
          </p:cNvPr>
          <p:cNvSpPr>
            <a:spLocks noGrp="1"/>
          </p:cNvSpPr>
          <p:nvPr>
            <p:ph idx="1"/>
          </p:nvPr>
        </p:nvSpPr>
        <p:spPr>
          <a:xfrm>
            <a:off x="434148" y="607079"/>
            <a:ext cx="8229600" cy="3917952"/>
          </a:xfrm>
        </p:spPr>
        <p:txBody>
          <a:bodyPr/>
          <a:lstStyle/>
          <a:p>
            <a:pPr marL="0" indent="0">
              <a:buNone/>
            </a:pPr>
            <a:r>
              <a:rPr lang="en-GB" sz="1600">
                <a:solidFill>
                  <a:schemeClr val="tx1"/>
                </a:solidFill>
              </a:rPr>
              <a:t>… and continue asking important questions:</a:t>
            </a:r>
          </a:p>
          <a:p>
            <a:r>
              <a:rPr lang="en-GB" sz="1400" b="1">
                <a:solidFill>
                  <a:schemeClr val="tx1"/>
                </a:solidFill>
              </a:rPr>
              <a:t>Is this important?</a:t>
            </a:r>
          </a:p>
          <a:p>
            <a:pPr lvl="1"/>
            <a:r>
              <a:rPr lang="en-US" sz="1200">
                <a:solidFill>
                  <a:schemeClr val="tx1"/>
                </a:solidFill>
              </a:rPr>
              <a:t>Tip: Everything is NOT equally important. Identify, and agree on, the project’s Critical Success Criteria (CSC), Minimum Viable Product and Critical Success Factors (CSFs), and allocate effort and attention both tactically and strategically for the benefit of both the project and project management goals.</a:t>
            </a:r>
            <a:endParaRPr lang="en-GB" sz="1200">
              <a:solidFill>
                <a:schemeClr val="tx1"/>
              </a:solidFill>
            </a:endParaRPr>
          </a:p>
          <a:p>
            <a:r>
              <a:rPr lang="en-GB" sz="1400" b="1">
                <a:solidFill>
                  <a:schemeClr val="tx1"/>
                </a:solidFill>
              </a:rPr>
              <a:t>Is this a task for “them” or for “us”? </a:t>
            </a:r>
          </a:p>
          <a:p>
            <a:pPr lvl="1"/>
            <a:r>
              <a:rPr lang="en-GB" sz="1200">
                <a:solidFill>
                  <a:schemeClr val="tx1"/>
                </a:solidFill>
              </a:rPr>
              <a:t>Tip: </a:t>
            </a:r>
            <a:r>
              <a:rPr lang="en-US" sz="1200">
                <a:solidFill>
                  <a:schemeClr val="tx1"/>
                </a:solidFill>
              </a:rPr>
              <a:t>Make sure that client and provider groups work as one team towards a common goal. Real teamwork really works; so foster clear, effective and frequent communication.</a:t>
            </a:r>
          </a:p>
          <a:p>
            <a:r>
              <a:rPr lang="en-GB" sz="1400" b="1">
                <a:solidFill>
                  <a:schemeClr val="tx1"/>
                </a:solidFill>
              </a:rPr>
              <a:t>Should I be involved? </a:t>
            </a:r>
          </a:p>
          <a:p>
            <a:pPr lvl="1"/>
            <a:r>
              <a:rPr lang="en-GB" sz="1200">
                <a:solidFill>
                  <a:schemeClr val="tx1"/>
                </a:solidFill>
              </a:rPr>
              <a:t>Tip: </a:t>
            </a:r>
            <a:r>
              <a:rPr lang="en-US" sz="1200">
                <a:solidFill>
                  <a:schemeClr val="tx1"/>
                </a:solidFill>
              </a:rPr>
              <a:t>Contribute from any position. Be proud of the skills, value and positive attitude you bring to the project. Help everyone who needs to be involved get involved. Promote and facilitate the contributions of all stakeholders.</a:t>
            </a:r>
          </a:p>
          <a:p>
            <a:r>
              <a:rPr lang="en-GB" sz="1400" b="1">
                <a:solidFill>
                  <a:schemeClr val="tx1"/>
                </a:solidFill>
              </a:rPr>
              <a:t>Have we improved? </a:t>
            </a:r>
          </a:p>
          <a:p>
            <a:pPr lvl="1"/>
            <a:r>
              <a:rPr lang="en-GB" sz="1200">
                <a:solidFill>
                  <a:schemeClr val="tx1"/>
                </a:solidFill>
              </a:rPr>
              <a:t>Tip: </a:t>
            </a:r>
            <a:r>
              <a:rPr lang="en-US" sz="1200">
                <a:solidFill>
                  <a:schemeClr val="tx1"/>
                </a:solidFill>
              </a:rPr>
              <a:t>Commit to ongoing self- and organisational improvement by gathering and sharing knowledge. Project teams should reflect on how they can become more effective and adjust their behavior accordingly.</a:t>
            </a:r>
          </a:p>
          <a:p>
            <a:r>
              <a:rPr lang="en-US" sz="1400" b="1">
                <a:solidFill>
                  <a:schemeClr val="tx1"/>
                </a:solidFill>
              </a:rPr>
              <a:t>Is there life after the project?</a:t>
            </a:r>
          </a:p>
          <a:p>
            <a:pPr lvl="1"/>
            <a:r>
              <a:rPr lang="en-GB" sz="1200">
                <a:solidFill>
                  <a:schemeClr val="tx1"/>
                </a:solidFill>
              </a:rPr>
              <a:t>Tip: The product (or service) lifecycle has just begun! </a:t>
            </a:r>
            <a:br>
              <a:rPr lang="en-GB" sz="1200">
                <a:solidFill>
                  <a:schemeClr val="tx1"/>
                </a:solidFill>
              </a:rPr>
            </a:br>
            <a:r>
              <a:rPr lang="en-GB" sz="1200">
                <a:solidFill>
                  <a:schemeClr val="tx1"/>
                </a:solidFill>
              </a:rPr>
              <a:t>Make sure you have contributed to its success.</a:t>
            </a:r>
          </a:p>
          <a:p>
            <a:endParaRPr lang="en-GB" sz="1600">
              <a:solidFill>
                <a:schemeClr val="tx1"/>
              </a:solidFill>
            </a:endParaRPr>
          </a:p>
          <a:p>
            <a:endParaRPr lang="en-GB" sz="1600">
              <a:solidFill>
                <a:schemeClr val="tx1"/>
              </a:solidFill>
            </a:endParaRPr>
          </a:p>
        </p:txBody>
      </p:sp>
    </p:spTree>
    <p:extLst>
      <p:ext uri="{BB962C8B-B14F-4D97-AF65-F5344CB8AC3E}">
        <p14:creationId xmlns:p14="http://schemas.microsoft.com/office/powerpoint/2010/main" val="32155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2A349-B049-B747-90A8-84D8B3CA4A1B}"/>
              </a:ext>
            </a:extLst>
          </p:cNvPr>
          <p:cNvSpPr>
            <a:spLocks noGrp="1"/>
          </p:cNvSpPr>
          <p:nvPr>
            <p:ph type="title"/>
          </p:nvPr>
        </p:nvSpPr>
        <p:spPr/>
        <p:txBody>
          <a:bodyPr>
            <a:normAutofit/>
          </a:bodyPr>
          <a:lstStyle/>
          <a:p>
            <a:r>
              <a:rPr lang="en-GB"/>
              <a:t>Bringing it all Together: Processes + Mindsets</a:t>
            </a:r>
          </a:p>
        </p:txBody>
      </p:sp>
      <p:sp>
        <p:nvSpPr>
          <p:cNvPr id="7" name="Tekstvak 6">
            <a:extLst>
              <a:ext uri="{FF2B5EF4-FFF2-40B4-BE49-F238E27FC236}">
                <a16:creationId xmlns:a16="http://schemas.microsoft.com/office/drawing/2014/main" id="{97E8FF0E-06FF-584D-B62A-9C2B3640965F}"/>
              </a:ext>
            </a:extLst>
          </p:cNvPr>
          <p:cNvSpPr txBox="1"/>
          <p:nvPr/>
        </p:nvSpPr>
        <p:spPr>
          <a:xfrm>
            <a:off x="796834" y="871944"/>
            <a:ext cx="2424349" cy="1169551"/>
          </a:xfrm>
          <a:prstGeom prst="rect">
            <a:avLst/>
          </a:prstGeom>
          <a:noFill/>
        </p:spPr>
        <p:txBody>
          <a:bodyPr wrap="square" rtlCol="0">
            <a:spAutoFit/>
          </a:bodyPr>
          <a:lstStyle/>
          <a:p>
            <a:pPr algn="ctr"/>
            <a:r>
              <a:rPr lang="en-GB" sz="1400" dirty="0">
                <a:latin typeface="Calibri Light" panose="020F0302020204030204" pitchFamily="34" charset="0"/>
                <a:cs typeface="Calibri Light" panose="020F0302020204030204" pitchFamily="34" charset="0"/>
              </a:rPr>
              <a:t>Help us make decisions on trade-offs between project dimensions of </a:t>
            </a:r>
            <a:r>
              <a:rPr lang="en-GB" sz="1400" dirty="0">
                <a:solidFill>
                  <a:srgbClr val="C00000"/>
                </a:solidFill>
                <a:latin typeface="Calibri Light" panose="020F0302020204030204" pitchFamily="34" charset="0"/>
                <a:cs typeface="Calibri Light" panose="020F0302020204030204" pitchFamily="34" charset="0"/>
              </a:rPr>
              <a:t>time, cost, scope and quality</a:t>
            </a:r>
            <a:endParaRPr lang="nl-NL" sz="1400" dirty="0">
              <a:latin typeface="Calibri Light" panose="020F0302020204030204" pitchFamily="34" charset="0"/>
              <a:cs typeface="Calibri Light" panose="020F0302020204030204" pitchFamily="34" charset="0"/>
            </a:endParaRPr>
          </a:p>
          <a:p>
            <a:pPr algn="ctr"/>
            <a:endParaRPr lang="en-GB" sz="1400" dirty="0">
              <a:latin typeface="Calibri Light" panose="020F0302020204030204" pitchFamily="34" charset="0"/>
              <a:cs typeface="Calibri Light" panose="020F0302020204030204" pitchFamily="34" charset="0"/>
            </a:endParaRPr>
          </a:p>
        </p:txBody>
      </p:sp>
      <p:sp>
        <p:nvSpPr>
          <p:cNvPr id="4" name="Free-form: Shape 3">
            <a:extLst>
              <a:ext uri="{FF2B5EF4-FFF2-40B4-BE49-F238E27FC236}">
                <a16:creationId xmlns:a16="http://schemas.microsoft.com/office/drawing/2014/main" id="{0608B6AB-7F18-F0A5-5BDE-395A123657D0}"/>
              </a:ext>
            </a:extLst>
          </p:cNvPr>
          <p:cNvSpPr/>
          <p:nvPr/>
        </p:nvSpPr>
        <p:spPr>
          <a:xfrm>
            <a:off x="3163320" y="677132"/>
            <a:ext cx="1428032" cy="1428032"/>
          </a:xfrm>
          <a:custGeom>
            <a:avLst/>
            <a:gdLst>
              <a:gd name="connsiteX0" fmla="*/ 0 w 1428032"/>
              <a:gd name="connsiteY0" fmla="*/ 714016 h 1428032"/>
              <a:gd name="connsiteX1" fmla="*/ 714016 w 1428032"/>
              <a:gd name="connsiteY1" fmla="*/ 0 h 1428032"/>
              <a:gd name="connsiteX2" fmla="*/ 1428032 w 1428032"/>
              <a:gd name="connsiteY2" fmla="*/ 714016 h 1428032"/>
              <a:gd name="connsiteX3" fmla="*/ 714016 w 1428032"/>
              <a:gd name="connsiteY3" fmla="*/ 1428032 h 1428032"/>
              <a:gd name="connsiteX4" fmla="*/ 0 w 1428032"/>
              <a:gd name="connsiteY4" fmla="*/ 714016 h 142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032" h="1428032">
                <a:moveTo>
                  <a:pt x="0" y="714016"/>
                </a:moveTo>
                <a:cubicBezTo>
                  <a:pt x="0" y="319676"/>
                  <a:pt x="319676" y="0"/>
                  <a:pt x="714016" y="0"/>
                </a:cubicBezTo>
                <a:cubicBezTo>
                  <a:pt x="1108356" y="0"/>
                  <a:pt x="1428032" y="319676"/>
                  <a:pt x="1428032" y="714016"/>
                </a:cubicBezTo>
                <a:cubicBezTo>
                  <a:pt x="1428032" y="1108356"/>
                  <a:pt x="1108356" y="1428032"/>
                  <a:pt x="714016" y="1428032"/>
                </a:cubicBezTo>
                <a:cubicBezTo>
                  <a:pt x="319676" y="1428032"/>
                  <a:pt x="0" y="1108356"/>
                  <a:pt x="0" y="714016"/>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130" tIns="229450" rIns="209130" bIns="229450" numCol="1" spcCol="1270" anchor="ctr" anchorCtr="0">
            <a:noAutofit/>
          </a:bodyPr>
          <a:lstStyle/>
          <a:p>
            <a:pPr marL="0" lvl="0" indent="0" algn="ctr" defTabSz="711200">
              <a:lnSpc>
                <a:spcPct val="90000"/>
              </a:lnSpc>
              <a:spcBef>
                <a:spcPct val="0"/>
              </a:spcBef>
              <a:spcAft>
                <a:spcPct val="35000"/>
              </a:spcAft>
              <a:buNone/>
            </a:pPr>
            <a:r>
              <a:rPr lang="en-GB" sz="1600" u="none" kern="1200" baseline="0" dirty="0">
                <a:latin typeface="Calibri Light" panose="020F0302020204030204" pitchFamily="34" charset="0"/>
                <a:cs typeface="Calibri Light" panose="020F0302020204030204" pitchFamily="34" charset="0"/>
              </a:rPr>
              <a:t>PM</a:t>
            </a:r>
            <a:r>
              <a:rPr lang="en-GB" sz="1600" u="none" kern="1200" baseline="30000" dirty="0">
                <a:latin typeface="Calibri Light" panose="020F0302020204030204" pitchFamily="34" charset="0"/>
                <a:cs typeface="Calibri Light" panose="020F0302020204030204" pitchFamily="34" charset="0"/>
              </a:rPr>
              <a:t>2</a:t>
            </a:r>
            <a:endParaRPr lang="en-GB" sz="1400" u="none" kern="1200" baseline="30000" dirty="0">
              <a:latin typeface="Calibri Light" panose="020F0302020204030204" pitchFamily="34" charset="0"/>
              <a:cs typeface="Calibri Light" panose="020F0302020204030204" pitchFamily="34" charset="0"/>
            </a:endParaRPr>
          </a:p>
          <a:p>
            <a:pPr marL="0" lvl="0" indent="0" algn="ctr" defTabSz="711200">
              <a:lnSpc>
                <a:spcPct val="90000"/>
              </a:lnSpc>
              <a:spcBef>
                <a:spcPct val="0"/>
              </a:spcBef>
              <a:spcAft>
                <a:spcPct val="35000"/>
              </a:spcAft>
              <a:buNone/>
            </a:pPr>
            <a:r>
              <a:rPr lang="en-GB" sz="1400" u="none" kern="1200" baseline="0" dirty="0">
                <a:latin typeface="Calibri Light" panose="020F0302020204030204" pitchFamily="34" charset="0"/>
                <a:cs typeface="Calibri Light" panose="020F0302020204030204" pitchFamily="34" charset="0"/>
              </a:rPr>
              <a:t>Processes &amp; Artefacts</a:t>
            </a:r>
            <a:endParaRPr lang="nl-NL" sz="1400" u="none" kern="1200" dirty="0">
              <a:latin typeface="Calibri Light" panose="020F0302020204030204" pitchFamily="34" charset="0"/>
            </a:endParaRPr>
          </a:p>
        </p:txBody>
      </p:sp>
      <p:sp>
        <p:nvSpPr>
          <p:cNvPr id="5" name="Free-form: Shape 4" descr="+">
            <a:extLst>
              <a:ext uri="{FF2B5EF4-FFF2-40B4-BE49-F238E27FC236}">
                <a16:creationId xmlns:a16="http://schemas.microsoft.com/office/drawing/2014/main" id="{19E041C1-1E99-90C2-9DFA-9D29AE8DDBEE}"/>
              </a:ext>
            </a:extLst>
          </p:cNvPr>
          <p:cNvSpPr/>
          <p:nvPr/>
        </p:nvSpPr>
        <p:spPr>
          <a:xfrm>
            <a:off x="3463206" y="2221121"/>
            <a:ext cx="828259" cy="828259"/>
          </a:xfrm>
          <a:custGeom>
            <a:avLst/>
            <a:gdLst>
              <a:gd name="connsiteX0" fmla="*/ 109786 w 828259"/>
              <a:gd name="connsiteY0" fmla="*/ 316726 h 828259"/>
              <a:gd name="connsiteX1" fmla="*/ 316726 w 828259"/>
              <a:gd name="connsiteY1" fmla="*/ 316726 h 828259"/>
              <a:gd name="connsiteX2" fmla="*/ 316726 w 828259"/>
              <a:gd name="connsiteY2" fmla="*/ 109786 h 828259"/>
              <a:gd name="connsiteX3" fmla="*/ 511533 w 828259"/>
              <a:gd name="connsiteY3" fmla="*/ 109786 h 828259"/>
              <a:gd name="connsiteX4" fmla="*/ 511533 w 828259"/>
              <a:gd name="connsiteY4" fmla="*/ 316726 h 828259"/>
              <a:gd name="connsiteX5" fmla="*/ 718473 w 828259"/>
              <a:gd name="connsiteY5" fmla="*/ 316726 h 828259"/>
              <a:gd name="connsiteX6" fmla="*/ 718473 w 828259"/>
              <a:gd name="connsiteY6" fmla="*/ 511533 h 828259"/>
              <a:gd name="connsiteX7" fmla="*/ 511533 w 828259"/>
              <a:gd name="connsiteY7" fmla="*/ 511533 h 828259"/>
              <a:gd name="connsiteX8" fmla="*/ 511533 w 828259"/>
              <a:gd name="connsiteY8" fmla="*/ 718473 h 828259"/>
              <a:gd name="connsiteX9" fmla="*/ 316726 w 828259"/>
              <a:gd name="connsiteY9" fmla="*/ 718473 h 828259"/>
              <a:gd name="connsiteX10" fmla="*/ 316726 w 828259"/>
              <a:gd name="connsiteY10" fmla="*/ 511533 h 828259"/>
              <a:gd name="connsiteX11" fmla="*/ 109786 w 828259"/>
              <a:gd name="connsiteY11" fmla="*/ 511533 h 828259"/>
              <a:gd name="connsiteX12" fmla="*/ 109786 w 828259"/>
              <a:gd name="connsiteY12" fmla="*/ 316726 h 8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259" h="828259">
                <a:moveTo>
                  <a:pt x="109786" y="316726"/>
                </a:moveTo>
                <a:lnTo>
                  <a:pt x="316726" y="316726"/>
                </a:lnTo>
                <a:lnTo>
                  <a:pt x="316726" y="109786"/>
                </a:lnTo>
                <a:lnTo>
                  <a:pt x="511533" y="109786"/>
                </a:lnTo>
                <a:lnTo>
                  <a:pt x="511533" y="316726"/>
                </a:lnTo>
                <a:lnTo>
                  <a:pt x="718473" y="316726"/>
                </a:lnTo>
                <a:lnTo>
                  <a:pt x="718473" y="511533"/>
                </a:lnTo>
                <a:lnTo>
                  <a:pt x="511533" y="511533"/>
                </a:lnTo>
                <a:lnTo>
                  <a:pt x="511533" y="718473"/>
                </a:lnTo>
                <a:lnTo>
                  <a:pt x="316726" y="718473"/>
                </a:lnTo>
                <a:lnTo>
                  <a:pt x="316726" y="511533"/>
                </a:lnTo>
                <a:lnTo>
                  <a:pt x="109786" y="511533"/>
                </a:lnTo>
                <a:lnTo>
                  <a:pt x="109786" y="31672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86" tIns="316726" rIns="109786" bIns="316726" numCol="1" spcCol="1270" anchor="ctr" anchorCtr="0">
            <a:noAutofit/>
          </a:bodyPr>
          <a:lstStyle/>
          <a:p>
            <a:pPr marL="0" lvl="0" indent="0" algn="ctr" defTabSz="488950">
              <a:lnSpc>
                <a:spcPct val="90000"/>
              </a:lnSpc>
              <a:spcBef>
                <a:spcPct val="0"/>
              </a:spcBef>
              <a:spcAft>
                <a:spcPct val="35000"/>
              </a:spcAft>
              <a:buNone/>
            </a:pPr>
            <a:endParaRPr lang="nl-NL" sz="1100" kern="1200" dirty="0">
              <a:latin typeface="Calibri Light" panose="020F0302020204030204" pitchFamily="34" charset="0"/>
            </a:endParaRPr>
          </a:p>
        </p:txBody>
      </p:sp>
      <p:sp>
        <p:nvSpPr>
          <p:cNvPr id="8" name="Tekstvak 7">
            <a:extLst>
              <a:ext uri="{FF2B5EF4-FFF2-40B4-BE49-F238E27FC236}">
                <a16:creationId xmlns:a16="http://schemas.microsoft.com/office/drawing/2014/main" id="{D1CDAC73-78DE-C24F-84B2-3ADC26BDB4D9}"/>
              </a:ext>
            </a:extLst>
          </p:cNvPr>
          <p:cNvSpPr txBox="1"/>
          <p:nvPr/>
        </p:nvSpPr>
        <p:spPr>
          <a:xfrm>
            <a:off x="869184" y="3210790"/>
            <a:ext cx="2305782" cy="1169551"/>
          </a:xfrm>
          <a:prstGeom prst="rect">
            <a:avLst/>
          </a:prstGeom>
          <a:noFill/>
        </p:spPr>
        <p:txBody>
          <a:bodyPr wrap="square" rtlCol="0">
            <a:spAutoFit/>
          </a:bodyPr>
          <a:lstStyle/>
          <a:p>
            <a:pPr algn="ctr"/>
            <a:r>
              <a:rPr lang="en-GB" sz="1400" dirty="0">
                <a:latin typeface="Calibri Light" panose="020F0302020204030204" pitchFamily="34" charset="0"/>
                <a:cs typeface="Calibri Light" panose="020F0302020204030204" pitchFamily="34" charset="0"/>
              </a:rPr>
              <a:t>The </a:t>
            </a:r>
            <a:r>
              <a:rPr lang="en-GB" sz="1400" dirty="0">
                <a:solidFill>
                  <a:srgbClr val="C00000"/>
                </a:solidFill>
                <a:latin typeface="Calibri Light" panose="020F0302020204030204" pitchFamily="34" charset="0"/>
                <a:cs typeface="Calibri Light" panose="020F0302020204030204" pitchFamily="34" charset="0"/>
              </a:rPr>
              <a:t>attitudes and behaviours </a:t>
            </a:r>
            <a:r>
              <a:rPr lang="en-GB" sz="1400" dirty="0">
                <a:latin typeface="Calibri Light" panose="020F0302020204030204" pitchFamily="34" charset="0"/>
                <a:cs typeface="Calibri Light" panose="020F0302020204030204" pitchFamily="34" charset="0"/>
              </a:rPr>
              <a:t>which help us focus on what is really important in achieving our project goals</a:t>
            </a:r>
            <a:endParaRPr lang="nl-NL" sz="1400" dirty="0">
              <a:latin typeface="Calibri Light" panose="020F0302020204030204" pitchFamily="34" charset="0"/>
              <a:cs typeface="Calibri Light" panose="020F0302020204030204" pitchFamily="34" charset="0"/>
            </a:endParaRPr>
          </a:p>
          <a:p>
            <a:pPr algn="ctr"/>
            <a:endParaRPr lang="en-GB" sz="1400" dirty="0">
              <a:latin typeface="Calibri Light" panose="020F0302020204030204" pitchFamily="34" charset="0"/>
              <a:cs typeface="Calibri Light" panose="020F0302020204030204" pitchFamily="34" charset="0"/>
            </a:endParaRPr>
          </a:p>
        </p:txBody>
      </p:sp>
      <p:sp>
        <p:nvSpPr>
          <p:cNvPr id="9" name="Free-form: Shape 8">
            <a:extLst>
              <a:ext uri="{FF2B5EF4-FFF2-40B4-BE49-F238E27FC236}">
                <a16:creationId xmlns:a16="http://schemas.microsoft.com/office/drawing/2014/main" id="{4FD2C61A-2CBC-8CC1-1010-A18F5656C51E}"/>
              </a:ext>
            </a:extLst>
          </p:cNvPr>
          <p:cNvSpPr/>
          <p:nvPr/>
        </p:nvSpPr>
        <p:spPr>
          <a:xfrm>
            <a:off x="3163320" y="3165336"/>
            <a:ext cx="1428032" cy="1428032"/>
          </a:xfrm>
          <a:custGeom>
            <a:avLst/>
            <a:gdLst>
              <a:gd name="connsiteX0" fmla="*/ 0 w 1428032"/>
              <a:gd name="connsiteY0" fmla="*/ 714016 h 1428032"/>
              <a:gd name="connsiteX1" fmla="*/ 714016 w 1428032"/>
              <a:gd name="connsiteY1" fmla="*/ 0 h 1428032"/>
              <a:gd name="connsiteX2" fmla="*/ 1428032 w 1428032"/>
              <a:gd name="connsiteY2" fmla="*/ 714016 h 1428032"/>
              <a:gd name="connsiteX3" fmla="*/ 714016 w 1428032"/>
              <a:gd name="connsiteY3" fmla="*/ 1428032 h 1428032"/>
              <a:gd name="connsiteX4" fmla="*/ 0 w 1428032"/>
              <a:gd name="connsiteY4" fmla="*/ 714016 h 142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032" h="1428032">
                <a:moveTo>
                  <a:pt x="0" y="714016"/>
                </a:moveTo>
                <a:cubicBezTo>
                  <a:pt x="0" y="319676"/>
                  <a:pt x="319676" y="0"/>
                  <a:pt x="714016" y="0"/>
                </a:cubicBezTo>
                <a:cubicBezTo>
                  <a:pt x="1108356" y="0"/>
                  <a:pt x="1428032" y="319676"/>
                  <a:pt x="1428032" y="714016"/>
                </a:cubicBezTo>
                <a:cubicBezTo>
                  <a:pt x="1428032" y="1108356"/>
                  <a:pt x="1108356" y="1428032"/>
                  <a:pt x="714016" y="1428032"/>
                </a:cubicBezTo>
                <a:cubicBezTo>
                  <a:pt x="319676" y="1428032"/>
                  <a:pt x="0" y="1108356"/>
                  <a:pt x="0" y="714016"/>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130" tIns="229450" rIns="209130" bIns="229450" numCol="1" spcCol="1270" anchor="ctr" anchorCtr="0">
            <a:noAutofit/>
          </a:bodyPr>
          <a:lstStyle/>
          <a:p>
            <a:pPr marL="0" lvl="0" indent="0" algn="ctr" defTabSz="711200">
              <a:lnSpc>
                <a:spcPct val="90000"/>
              </a:lnSpc>
              <a:spcBef>
                <a:spcPct val="0"/>
              </a:spcBef>
              <a:spcAft>
                <a:spcPct val="35000"/>
              </a:spcAft>
              <a:buNone/>
            </a:pPr>
            <a:r>
              <a:rPr lang="en-GB" sz="1600" u="none" kern="1200" baseline="0" dirty="0">
                <a:latin typeface="Calibri Light" panose="020F0302020204030204" pitchFamily="34" charset="0"/>
                <a:cs typeface="Calibri Light" panose="020F0302020204030204" pitchFamily="34" charset="0"/>
              </a:rPr>
              <a:t>PM</a:t>
            </a:r>
            <a:r>
              <a:rPr lang="en-GB" sz="1600" u="none" kern="1200" baseline="30000" dirty="0">
                <a:latin typeface="Calibri Light" panose="020F0302020204030204" pitchFamily="34" charset="0"/>
                <a:cs typeface="Calibri Light" panose="020F0302020204030204" pitchFamily="34" charset="0"/>
              </a:rPr>
              <a:t>2</a:t>
            </a:r>
            <a:br>
              <a:rPr lang="en-GB" sz="1400" u="none" kern="1200" baseline="30000" dirty="0">
                <a:latin typeface="Calibri Light" panose="020F0302020204030204" pitchFamily="34" charset="0"/>
                <a:cs typeface="Calibri Light" panose="020F0302020204030204" pitchFamily="34" charset="0"/>
              </a:rPr>
            </a:br>
            <a:r>
              <a:rPr lang="en-GB" sz="1400" u="none" kern="1200" baseline="0" dirty="0">
                <a:latin typeface="Calibri Light" panose="020F0302020204030204" pitchFamily="34" charset="0"/>
                <a:cs typeface="Calibri Light" panose="020F0302020204030204" pitchFamily="34" charset="0"/>
              </a:rPr>
              <a:t>Mindsets</a:t>
            </a:r>
            <a:endParaRPr lang="nl-NL" sz="1400" u="none" kern="1200" dirty="0">
              <a:latin typeface="Calibri Light" panose="020F0302020204030204" pitchFamily="34" charset="0"/>
            </a:endParaRPr>
          </a:p>
        </p:txBody>
      </p:sp>
      <p:sp>
        <p:nvSpPr>
          <p:cNvPr id="10" name="Free-form: Shape 9" descr="=">
            <a:extLst>
              <a:ext uri="{FF2B5EF4-FFF2-40B4-BE49-F238E27FC236}">
                <a16:creationId xmlns:a16="http://schemas.microsoft.com/office/drawing/2014/main" id="{014C600C-6071-CE7D-5863-C4FCAB3540D9}"/>
              </a:ext>
            </a:extLst>
          </p:cNvPr>
          <p:cNvSpPr/>
          <p:nvPr/>
        </p:nvSpPr>
        <p:spPr>
          <a:xfrm rot="65506">
            <a:off x="4805581" y="2391655"/>
            <a:ext cx="454334" cy="531228"/>
          </a:xfrm>
          <a:custGeom>
            <a:avLst/>
            <a:gdLst>
              <a:gd name="connsiteX0" fmla="*/ 0 w 454334"/>
              <a:gd name="connsiteY0" fmla="*/ 106246 h 531228"/>
              <a:gd name="connsiteX1" fmla="*/ 227167 w 454334"/>
              <a:gd name="connsiteY1" fmla="*/ 106246 h 531228"/>
              <a:gd name="connsiteX2" fmla="*/ 227167 w 454334"/>
              <a:gd name="connsiteY2" fmla="*/ 0 h 531228"/>
              <a:gd name="connsiteX3" fmla="*/ 454334 w 454334"/>
              <a:gd name="connsiteY3" fmla="*/ 265614 h 531228"/>
              <a:gd name="connsiteX4" fmla="*/ 227167 w 454334"/>
              <a:gd name="connsiteY4" fmla="*/ 531228 h 531228"/>
              <a:gd name="connsiteX5" fmla="*/ 227167 w 454334"/>
              <a:gd name="connsiteY5" fmla="*/ 424982 h 531228"/>
              <a:gd name="connsiteX6" fmla="*/ 0 w 454334"/>
              <a:gd name="connsiteY6" fmla="*/ 424982 h 531228"/>
              <a:gd name="connsiteX7" fmla="*/ 0 w 454334"/>
              <a:gd name="connsiteY7" fmla="*/ 106246 h 53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34" h="531228">
                <a:moveTo>
                  <a:pt x="0" y="106246"/>
                </a:moveTo>
                <a:lnTo>
                  <a:pt x="227167" y="106246"/>
                </a:lnTo>
                <a:lnTo>
                  <a:pt x="227167" y="0"/>
                </a:lnTo>
                <a:lnTo>
                  <a:pt x="454334" y="265614"/>
                </a:lnTo>
                <a:lnTo>
                  <a:pt x="227167" y="531228"/>
                </a:lnTo>
                <a:lnTo>
                  <a:pt x="227167" y="424982"/>
                </a:lnTo>
                <a:lnTo>
                  <a:pt x="0" y="424982"/>
                </a:lnTo>
                <a:lnTo>
                  <a:pt x="0" y="10624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6245" rIns="136300" bIns="106246" numCol="1" spcCol="1270" anchor="ctr" anchorCtr="0">
            <a:noAutofit/>
          </a:bodyPr>
          <a:lstStyle/>
          <a:p>
            <a:pPr marL="0" lvl="0" indent="0" algn="ctr" defTabSz="800100">
              <a:lnSpc>
                <a:spcPct val="90000"/>
              </a:lnSpc>
              <a:spcBef>
                <a:spcPct val="0"/>
              </a:spcBef>
              <a:spcAft>
                <a:spcPct val="35000"/>
              </a:spcAft>
              <a:buNone/>
            </a:pPr>
            <a:endParaRPr lang="nl-NL" sz="1800" kern="1200" dirty="0">
              <a:latin typeface="Calibri Light" panose="020F0302020204030204" pitchFamily="34" charset="0"/>
            </a:endParaRPr>
          </a:p>
        </p:txBody>
      </p:sp>
      <p:sp>
        <p:nvSpPr>
          <p:cNvPr id="11" name="Free-form: Shape 10">
            <a:extLst>
              <a:ext uri="{FF2B5EF4-FFF2-40B4-BE49-F238E27FC236}">
                <a16:creationId xmlns:a16="http://schemas.microsoft.com/office/drawing/2014/main" id="{95BF8921-B13F-C915-5FDB-E7D03D5C2E05}"/>
              </a:ext>
            </a:extLst>
          </p:cNvPr>
          <p:cNvSpPr/>
          <p:nvPr/>
        </p:nvSpPr>
        <p:spPr>
          <a:xfrm>
            <a:off x="5448172" y="1264368"/>
            <a:ext cx="2856065" cy="2856065"/>
          </a:xfrm>
          <a:custGeom>
            <a:avLst/>
            <a:gdLst>
              <a:gd name="connsiteX0" fmla="*/ 0 w 2856065"/>
              <a:gd name="connsiteY0" fmla="*/ 1428033 h 2856065"/>
              <a:gd name="connsiteX1" fmla="*/ 1428033 w 2856065"/>
              <a:gd name="connsiteY1" fmla="*/ 0 h 2856065"/>
              <a:gd name="connsiteX2" fmla="*/ 2856066 w 2856065"/>
              <a:gd name="connsiteY2" fmla="*/ 1428033 h 2856065"/>
              <a:gd name="connsiteX3" fmla="*/ 1428033 w 2856065"/>
              <a:gd name="connsiteY3" fmla="*/ 2856066 h 2856065"/>
              <a:gd name="connsiteX4" fmla="*/ 0 w 2856065"/>
              <a:gd name="connsiteY4" fmla="*/ 1428033 h 285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065" h="2856065">
                <a:moveTo>
                  <a:pt x="0" y="1428033"/>
                </a:moveTo>
                <a:cubicBezTo>
                  <a:pt x="0" y="639352"/>
                  <a:pt x="639352" y="0"/>
                  <a:pt x="1428033" y="0"/>
                </a:cubicBezTo>
                <a:cubicBezTo>
                  <a:pt x="2216714" y="0"/>
                  <a:pt x="2856066" y="639352"/>
                  <a:pt x="2856066" y="1428033"/>
                </a:cubicBezTo>
                <a:cubicBezTo>
                  <a:pt x="2856066" y="2216714"/>
                  <a:pt x="2216714" y="2856066"/>
                  <a:pt x="1428033" y="2856066"/>
                </a:cubicBezTo>
                <a:cubicBezTo>
                  <a:pt x="639352" y="2856066"/>
                  <a:pt x="0" y="2216714"/>
                  <a:pt x="0" y="1428033"/>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8741" tIns="448741" rIns="448741" bIns="448741"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Calibri Light" panose="020F0302020204030204" pitchFamily="34" charset="0"/>
                <a:cs typeface="Calibri Light" panose="020F0302020204030204" pitchFamily="34" charset="0"/>
              </a:rPr>
              <a:t>Together</a:t>
            </a:r>
          </a:p>
          <a:p>
            <a:pPr marL="0" lvl="0" indent="0" algn="ctr" defTabSz="1066800">
              <a:lnSpc>
                <a:spcPct val="90000"/>
              </a:lnSpc>
              <a:spcBef>
                <a:spcPct val="0"/>
              </a:spcBef>
              <a:spcAft>
                <a:spcPct val="35000"/>
              </a:spcAft>
              <a:buNone/>
            </a:pPr>
            <a:r>
              <a:rPr lang="en-GB" sz="1600" kern="1200" baseline="0" dirty="0">
                <a:latin typeface="Calibri Light" panose="020F0302020204030204" pitchFamily="34" charset="0"/>
                <a:cs typeface="Calibri Light" panose="020F0302020204030204" pitchFamily="34" charset="0"/>
              </a:rPr>
              <a:t>They help us navigate the complexities of managing projects in organisations</a:t>
            </a:r>
            <a:br>
              <a:rPr lang="en-GB" sz="1600" kern="1200" baseline="0" dirty="0">
                <a:latin typeface="Calibri Light" panose="020F0302020204030204" pitchFamily="34" charset="0"/>
                <a:cs typeface="Calibri Light" panose="020F0302020204030204" pitchFamily="34" charset="0"/>
              </a:rPr>
            </a:br>
            <a:r>
              <a:rPr lang="en-GB" sz="1600" kern="1200" baseline="0" dirty="0">
                <a:latin typeface="Calibri Light" panose="020F0302020204030204" pitchFamily="34" charset="0"/>
                <a:cs typeface="Calibri Light" panose="020F0302020204030204" pitchFamily="34" charset="0"/>
              </a:rPr>
              <a:t>and </a:t>
            </a:r>
            <a:r>
              <a:rPr lang="en-US" sz="1600" kern="1200" baseline="0" dirty="0">
                <a:latin typeface="Calibri Light" panose="020F0302020204030204" pitchFamily="34" charset="0"/>
                <a:cs typeface="Calibri Light" panose="020F0302020204030204" pitchFamily="34" charset="0"/>
              </a:rPr>
              <a:t>make </a:t>
            </a:r>
            <a:br>
              <a:rPr lang="en-US" sz="1600" kern="1200" baseline="0" dirty="0">
                <a:latin typeface="Calibri Light" panose="020F0302020204030204" pitchFamily="34" charset="0"/>
                <a:cs typeface="Calibri Light" panose="020F0302020204030204" pitchFamily="34" charset="0"/>
              </a:rPr>
            </a:br>
            <a:r>
              <a:rPr lang="en-US" sz="1600" kern="1200" baseline="0" dirty="0">
                <a:solidFill>
                  <a:schemeClr val="bg2"/>
                </a:solidFill>
                <a:latin typeface="Calibri Light" panose="020F0302020204030204" pitchFamily="34" charset="0"/>
                <a:cs typeface="Calibri Light" panose="020F0302020204030204" pitchFamily="34" charset="0"/>
              </a:rPr>
              <a:t>PM² both more </a:t>
            </a:r>
            <a:r>
              <a:rPr lang="en-US" sz="1600" kern="1200" baseline="0" dirty="0">
                <a:solidFill>
                  <a:schemeClr val="accent5">
                    <a:lumMod val="20000"/>
                    <a:lumOff val="80000"/>
                  </a:schemeClr>
                </a:solidFill>
                <a:latin typeface="Calibri Light" panose="020F0302020204030204" pitchFamily="34" charset="0"/>
                <a:cs typeface="Calibri Light" panose="020F0302020204030204" pitchFamily="34" charset="0"/>
              </a:rPr>
              <a:t>effective and complete</a:t>
            </a:r>
            <a:endParaRPr lang="nl-NL" sz="2400" kern="1200" dirty="0">
              <a:latin typeface="Calibri Light" panose="020F0302020204030204" pitchFamily="34" charset="0"/>
            </a:endParaRPr>
          </a:p>
        </p:txBody>
      </p:sp>
    </p:spTree>
    <p:extLst>
      <p:ext uri="{BB962C8B-B14F-4D97-AF65-F5344CB8AC3E}">
        <p14:creationId xmlns:p14="http://schemas.microsoft.com/office/powerpoint/2010/main" val="40006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bg1"/>
                </a:solidFill>
              </a:rPr>
              <a:t>Phases and Artefacts</a:t>
            </a:r>
          </a:p>
        </p:txBody>
      </p:sp>
    </p:spTree>
    <p:extLst>
      <p:ext uri="{BB962C8B-B14F-4D97-AF65-F5344CB8AC3E}">
        <p14:creationId xmlns:p14="http://schemas.microsoft.com/office/powerpoint/2010/main" val="6865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180011F-1E90-BE47-A7C0-80F1F5F8E1AD}"/>
              </a:ext>
            </a:extLst>
          </p:cNvPr>
          <p:cNvSpPr>
            <a:spLocks noGrp="1"/>
          </p:cNvSpPr>
          <p:nvPr>
            <p:ph type="title"/>
          </p:nvPr>
        </p:nvSpPr>
        <p:spPr/>
        <p:txBody>
          <a:bodyPr/>
          <a:lstStyle/>
          <a:p>
            <a:r>
              <a:rPr lang="en-GB"/>
              <a:t>Initiating Phase</a:t>
            </a:r>
          </a:p>
        </p:txBody>
      </p:sp>
      <p:sp>
        <p:nvSpPr>
          <p:cNvPr id="37" name="Punthaak 36">
            <a:extLst>
              <a:ext uri="{FF2B5EF4-FFF2-40B4-BE49-F238E27FC236}">
                <a16:creationId xmlns:a16="http://schemas.microsoft.com/office/drawing/2014/main" id="{4222C351-430C-C745-A502-92BA8C75711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a:t>
            </a:r>
          </a:p>
        </p:txBody>
      </p:sp>
      <p:pic>
        <p:nvPicPr>
          <p:cNvPr id="41" name="Picture 2" descr="the initial steps and documents involved in starting a project. Here are the key items mentioned:&#10;&#10;Client Need&#10;Project Initiation Request&#10;Business Case&#10;Project Charter&#10;These items represent the foundational elements required to initiate a project, starting from identifying the client's need, formally requesting the project initiation, developing a business case to justify the project, and finally creating a project charter to define the project's objectives, scope, and stakeholders.">
            <a:extLst>
              <a:ext uri="{FF2B5EF4-FFF2-40B4-BE49-F238E27FC236}">
                <a16:creationId xmlns:a16="http://schemas.microsoft.com/office/drawing/2014/main" id="{57CE74C3-6DEA-0245-8EF1-B7F42DBFFB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7777" y="1212300"/>
            <a:ext cx="6279968" cy="92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nitiating pahse Artefacts: Project Initiation Request, Business Case, Project Charter, Project Logs (setup)">
            <a:extLst>
              <a:ext uri="{FF2B5EF4-FFF2-40B4-BE49-F238E27FC236}">
                <a16:creationId xmlns:a16="http://schemas.microsoft.com/office/drawing/2014/main" id="{221ED760-85B8-5293-D1CD-9D5FFE0F4B2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566" y="2499750"/>
            <a:ext cx="6595329" cy="1697850"/>
          </a:xfrm>
          <a:prstGeom prst="rect">
            <a:avLst/>
          </a:prstGeom>
          <a:noFill/>
          <a:ln>
            <a:noFill/>
          </a:ln>
        </p:spPr>
      </p:pic>
    </p:spTree>
    <p:extLst>
      <p:ext uri="{BB962C8B-B14F-4D97-AF65-F5344CB8AC3E}">
        <p14:creationId xmlns:p14="http://schemas.microsoft.com/office/powerpoint/2010/main" val="22284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790578"/>
            <a:ext cx="8229600" cy="3394075"/>
          </a:xfrm>
        </p:spPr>
        <p:txBody>
          <a:bodyPr/>
          <a:lstStyle/>
          <a:p>
            <a:pPr marL="0" indent="0">
              <a:buNone/>
            </a:pPr>
            <a:r>
              <a:rPr lang="en-GB" dirty="0">
                <a:solidFill>
                  <a:schemeClr val="tx1"/>
                </a:solidFill>
              </a:rPr>
              <a:t>This course introduces the PM² Methodology of the European Commission.</a:t>
            </a:r>
            <a:br>
              <a:rPr lang="en-GB" dirty="0">
                <a:solidFill>
                  <a:schemeClr val="tx1"/>
                </a:solidFill>
              </a:rPr>
            </a:br>
            <a:endParaRPr lang="en-GB" dirty="0">
              <a:solidFill>
                <a:schemeClr val="tx1"/>
              </a:solidFill>
            </a:endParaRPr>
          </a:p>
          <a:p>
            <a:pPr marL="0" indent="0">
              <a:buNone/>
            </a:pPr>
            <a:r>
              <a:rPr lang="en-GB" dirty="0">
                <a:solidFill>
                  <a:schemeClr val="tx1"/>
                </a:solidFill>
              </a:rPr>
              <a:t>It enables participants to:</a:t>
            </a:r>
          </a:p>
          <a:p>
            <a:pPr marL="627063" lvl="1" indent="-284163"/>
            <a:r>
              <a:rPr lang="en-GB" sz="1800" dirty="0">
                <a:solidFill>
                  <a:schemeClr val="tx1"/>
                </a:solidFill>
                <a:latin typeface="Calibri Light" panose="020F0302020204030204" pitchFamily="34" charset="0"/>
              </a:rPr>
              <a:t>obtain the foundation knowledge necessary for using effectively the PM² Project Management Methodology.</a:t>
            </a:r>
          </a:p>
          <a:p>
            <a:pPr marL="627063" lvl="1" indent="-284163"/>
            <a:r>
              <a:rPr lang="en-GB" sz="1800" dirty="0">
                <a:solidFill>
                  <a:schemeClr val="tx1"/>
                </a:solidFill>
                <a:latin typeface="Calibri Light" panose="020F0302020204030204" pitchFamily="34" charset="0"/>
              </a:rPr>
              <a:t>understand the full PM² project life cycle, organisation, roles &amp; responsibilities.</a:t>
            </a:r>
          </a:p>
          <a:p>
            <a:pPr marL="627063" lvl="1" indent="-284163"/>
            <a:r>
              <a:rPr lang="en-GB" sz="1800" dirty="0">
                <a:solidFill>
                  <a:schemeClr val="tx1"/>
                </a:solidFill>
                <a:latin typeface="Calibri Light" panose="020F0302020204030204" pitchFamily="34" charset="0"/>
              </a:rPr>
              <a:t>understand the PM² Mindsets.</a:t>
            </a:r>
          </a:p>
          <a:p>
            <a:pPr marL="627063" lvl="1" indent="-284163"/>
            <a:r>
              <a:rPr lang="en-GB" sz="1800" dirty="0">
                <a:solidFill>
                  <a:schemeClr val="tx1"/>
                </a:solidFill>
                <a:latin typeface="Calibri Light" panose="020F0302020204030204" pitchFamily="34" charset="0"/>
              </a:rPr>
              <a:t>Familiarise themselves with the key PM² Artefacts for initiating, planning, executing, controlling and closing projects. </a:t>
            </a:r>
          </a:p>
        </p:txBody>
      </p:sp>
      <p:sp>
        <p:nvSpPr>
          <p:cNvPr id="4" name="Title 3">
            <a:extLst>
              <a:ext uri="{FF2B5EF4-FFF2-40B4-BE49-F238E27FC236}">
                <a16:creationId xmlns:a16="http://schemas.microsoft.com/office/drawing/2014/main" id="{BC2EC8BA-E782-895E-A903-FD8F708C6A51}"/>
              </a:ext>
            </a:extLst>
          </p:cNvPr>
          <p:cNvSpPr>
            <a:spLocks noGrp="1"/>
          </p:cNvSpPr>
          <p:nvPr>
            <p:ph type="title"/>
          </p:nvPr>
        </p:nvSpPr>
        <p:spPr/>
        <p:txBody>
          <a:bodyPr/>
          <a:lstStyle/>
          <a:p>
            <a:r>
              <a:rPr lang="en-GB" dirty="0"/>
              <a:t>Objectives</a:t>
            </a:r>
            <a:endParaRPr lang="el-GR" dirty="0"/>
          </a:p>
        </p:txBody>
      </p:sp>
    </p:spTree>
    <p:extLst>
      <p:ext uri="{BB962C8B-B14F-4D97-AF65-F5344CB8AC3E}">
        <p14:creationId xmlns:p14="http://schemas.microsoft.com/office/powerpoint/2010/main" val="38571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BBE49-EB50-FC4E-86B6-03A02B2A36C3}"/>
              </a:ext>
            </a:extLst>
          </p:cNvPr>
          <p:cNvSpPr>
            <a:spLocks noGrp="1"/>
          </p:cNvSpPr>
          <p:nvPr>
            <p:ph type="title"/>
          </p:nvPr>
        </p:nvSpPr>
        <p:spPr/>
        <p:txBody>
          <a:bodyPr/>
          <a:lstStyle/>
          <a:p>
            <a:r>
              <a:rPr lang="en-US">
                <a:solidFill>
                  <a:schemeClr val="tx1"/>
                </a:solidFill>
              </a:rPr>
              <a:t>What happens in the Initiating Phase? </a:t>
            </a:r>
            <a:endParaRPr lang="en-GB">
              <a:solidFill>
                <a:schemeClr val="tx1"/>
              </a:solidFill>
            </a:endParaRPr>
          </a:p>
        </p:txBody>
      </p:sp>
      <p:sp>
        <p:nvSpPr>
          <p:cNvPr id="83" name="Punthaak 82">
            <a:extLst>
              <a:ext uri="{FF2B5EF4-FFF2-40B4-BE49-F238E27FC236}">
                <a16:creationId xmlns:a16="http://schemas.microsoft.com/office/drawing/2014/main" id="{968E656E-947A-A84D-8579-038FB4C75AE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a:t>
            </a:r>
          </a:p>
        </p:txBody>
      </p:sp>
      <p:sp>
        <p:nvSpPr>
          <p:cNvPr id="7" name="Tijdelijke aanduiding voor inhoud 6">
            <a:extLst>
              <a:ext uri="{FF2B5EF4-FFF2-40B4-BE49-F238E27FC236}">
                <a16:creationId xmlns:a16="http://schemas.microsoft.com/office/drawing/2014/main" id="{7F9A9A24-D803-284A-9EBD-FBD5962D6B1E}"/>
              </a:ext>
            </a:extLst>
          </p:cNvPr>
          <p:cNvSpPr>
            <a:spLocks noGrp="1"/>
          </p:cNvSpPr>
          <p:nvPr>
            <p:ph idx="10"/>
          </p:nvPr>
        </p:nvSpPr>
        <p:spPr>
          <a:xfrm>
            <a:off x="4813299" y="971551"/>
            <a:ext cx="4049845" cy="3622676"/>
          </a:xfrm>
        </p:spPr>
        <p:txBody>
          <a:bodyPr/>
          <a:lstStyle/>
          <a:p>
            <a:r>
              <a:rPr lang="en-US" sz="1600">
                <a:solidFill>
                  <a:schemeClr val="tx1"/>
                </a:solidFill>
              </a:rPr>
              <a:t>Set the project objectives.</a:t>
            </a:r>
          </a:p>
          <a:p>
            <a:r>
              <a:rPr lang="en-US" sz="1600">
                <a:solidFill>
                  <a:schemeClr val="tx1"/>
                </a:solidFill>
              </a:rPr>
              <a:t>Get the business justification.</a:t>
            </a:r>
          </a:p>
          <a:p>
            <a:r>
              <a:rPr lang="en-US" sz="1600">
                <a:solidFill>
                  <a:schemeClr val="tx1"/>
                </a:solidFill>
              </a:rPr>
              <a:t>Make the preliminary planning.</a:t>
            </a:r>
          </a:p>
          <a:p>
            <a:r>
              <a:rPr lang="en-US" sz="1600">
                <a:solidFill>
                  <a:schemeClr val="tx1"/>
                </a:solidFill>
              </a:rPr>
              <a:t>Start the project documentation.</a:t>
            </a:r>
          </a:p>
        </p:txBody>
      </p:sp>
      <p:sp>
        <p:nvSpPr>
          <p:cNvPr id="69" name="AutoShape 6">
            <a:extLst>
              <a:ext uri="{FF2B5EF4-FFF2-40B4-BE49-F238E27FC236}">
                <a16:creationId xmlns:a16="http://schemas.microsoft.com/office/drawing/2014/main" id="{62B8AC53-92D6-E34D-90B4-CFA87F008602}"/>
              </a:ext>
            </a:extLst>
          </p:cNvPr>
          <p:cNvSpPr>
            <a:spLocks noChangeArrowheads="1"/>
          </p:cNvSpPr>
          <p:nvPr/>
        </p:nvSpPr>
        <p:spPr bwMode="auto">
          <a:xfrm>
            <a:off x="751697" y="971550"/>
            <a:ext cx="1592996" cy="291999"/>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Idea / Need</a:t>
            </a:r>
          </a:p>
        </p:txBody>
      </p:sp>
      <p:sp>
        <p:nvSpPr>
          <p:cNvPr id="82" name="Rounded Rectangle 35">
            <a:extLst>
              <a:ext uri="{FF2B5EF4-FFF2-40B4-BE49-F238E27FC236}">
                <a16:creationId xmlns:a16="http://schemas.microsoft.com/office/drawing/2014/main" id="{ACC21B92-6D20-5D46-87FC-254E26163B7F}"/>
              </a:ext>
            </a:extLst>
          </p:cNvPr>
          <p:cNvSpPr>
            <a:spLocks noChangeArrowheads="1"/>
          </p:cNvSpPr>
          <p:nvPr/>
        </p:nvSpPr>
        <p:spPr bwMode="auto">
          <a:xfrm>
            <a:off x="669142" y="1516884"/>
            <a:ext cx="1733645" cy="432451"/>
          </a:xfrm>
          <a:prstGeom prst="roundRect">
            <a:avLst>
              <a:gd name="adj" fmla="val 16667"/>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Document the </a:t>
            </a:r>
            <a:br>
              <a:rPr lang="en-GB" altLang="en-US" sz="825" dirty="0">
                <a:solidFill>
                  <a:srgbClr val="000000"/>
                </a:solidFill>
                <a:latin typeface="Calibri Light" panose="020F0302020204030204" pitchFamily="34" charset="0"/>
                <a:cs typeface="Calibri Light" panose="020F0302020204030204" pitchFamily="34" charset="0"/>
              </a:rPr>
            </a:br>
            <a:r>
              <a:rPr lang="en-GB" altLang="en-US" sz="825" dirty="0">
                <a:solidFill>
                  <a:srgbClr val="000000"/>
                </a:solidFill>
                <a:latin typeface="Calibri Light" panose="020F0302020204030204" pitchFamily="34" charset="0"/>
                <a:cs typeface="Calibri Light" panose="020F0302020204030204" pitchFamily="34" charset="0"/>
              </a:rPr>
              <a:t>idea/need</a:t>
            </a:r>
          </a:p>
        </p:txBody>
      </p:sp>
      <p:pic>
        <p:nvPicPr>
          <p:cNvPr id="66" name="Picture 34" descr="Output Artefact:">
            <a:extLst>
              <a:ext uri="{FF2B5EF4-FFF2-40B4-BE49-F238E27FC236}">
                <a16:creationId xmlns:a16="http://schemas.microsoft.com/office/drawing/2014/main" id="{2AE64FDA-2AAF-9E46-A73F-3C5A9F2FE62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7141" y="1618179"/>
            <a:ext cx="428060" cy="2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Flowchart: Document 2">
            <a:extLst>
              <a:ext uri="{FF2B5EF4-FFF2-40B4-BE49-F238E27FC236}">
                <a16:creationId xmlns:a16="http://schemas.microsoft.com/office/drawing/2014/main" id="{0110E4FE-60EA-3343-951E-757111BDF5EF}"/>
              </a:ext>
            </a:extLst>
          </p:cNvPr>
          <p:cNvSpPr>
            <a:spLocks noChangeArrowheads="1"/>
          </p:cNvSpPr>
          <p:nvPr/>
        </p:nvSpPr>
        <p:spPr bwMode="auto">
          <a:xfrm>
            <a:off x="3341462" y="1521939"/>
            <a:ext cx="1247490" cy="503997"/>
          </a:xfrm>
          <a:prstGeom prst="flowChartDocument">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Project Initiation Request</a:t>
            </a:r>
          </a:p>
        </p:txBody>
      </p:sp>
      <p:sp>
        <p:nvSpPr>
          <p:cNvPr id="81" name="Rounded Rectangle 35">
            <a:extLst>
              <a:ext uri="{FF2B5EF4-FFF2-40B4-BE49-F238E27FC236}">
                <a16:creationId xmlns:a16="http://schemas.microsoft.com/office/drawing/2014/main" id="{F473C773-AE7A-4447-8DEB-9A6741107A6E}"/>
              </a:ext>
            </a:extLst>
          </p:cNvPr>
          <p:cNvSpPr>
            <a:spLocks noChangeArrowheads="1"/>
          </p:cNvSpPr>
          <p:nvPr/>
        </p:nvSpPr>
        <p:spPr bwMode="auto">
          <a:xfrm>
            <a:off x="669142" y="2211667"/>
            <a:ext cx="1733645" cy="432451"/>
          </a:xfrm>
          <a:prstGeom prst="roundRect">
            <a:avLst>
              <a:gd name="adj" fmla="val 16667"/>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Identify key stakeholders</a:t>
            </a:r>
          </a:p>
          <a:p>
            <a:pPr algn="ctr" eaLnBrk="1" hangingPunct="1">
              <a:spcBef>
                <a:spcPct val="0"/>
              </a:spcBef>
              <a:buFontTx/>
              <a:buNone/>
            </a:pPr>
            <a:r>
              <a:rPr lang="fr-BE" altLang="en-US" sz="825" dirty="0">
                <a:solidFill>
                  <a:srgbClr val="000000"/>
                </a:solidFill>
                <a:latin typeface="Calibri Light" panose="020F0302020204030204" pitchFamily="34" charset="0"/>
                <a:cs typeface="Calibri Light" panose="020F0302020204030204" pitchFamily="34" charset="0"/>
              </a:rPr>
              <a:t>(and </a:t>
            </a:r>
            <a:r>
              <a:rPr lang="en-CA" altLang="en-US" sz="825" dirty="0">
                <a:solidFill>
                  <a:srgbClr val="000000"/>
                </a:solidFill>
                <a:latin typeface="Calibri Light" panose="020F0302020204030204" pitchFamily="34" charset="0"/>
                <a:cs typeface="Calibri Light" panose="020F0302020204030204" pitchFamily="34" charset="0"/>
              </a:rPr>
              <a:t>their needs)</a:t>
            </a:r>
          </a:p>
        </p:txBody>
      </p:sp>
      <p:sp>
        <p:nvSpPr>
          <p:cNvPr id="80" name="Rounded Rectangle 35">
            <a:extLst>
              <a:ext uri="{FF2B5EF4-FFF2-40B4-BE49-F238E27FC236}">
                <a16:creationId xmlns:a16="http://schemas.microsoft.com/office/drawing/2014/main" id="{8DC3DE80-0A54-8B44-B4E0-E7A7284235DC}"/>
              </a:ext>
            </a:extLst>
          </p:cNvPr>
          <p:cNvSpPr>
            <a:spLocks noChangeArrowheads="1"/>
          </p:cNvSpPr>
          <p:nvPr/>
        </p:nvSpPr>
        <p:spPr bwMode="auto">
          <a:xfrm>
            <a:off x="669142" y="2906995"/>
            <a:ext cx="1733645" cy="432647"/>
          </a:xfrm>
          <a:prstGeom prst="roundRect">
            <a:avLst>
              <a:gd name="adj" fmla="val 16667"/>
            </a:avLst>
          </a:prstGeom>
          <a:solidFill>
            <a:srgbClr val="F3F3F3"/>
          </a:solidFill>
          <a:ln w="9525" algn="ctr">
            <a:solidFill>
              <a:srgbClr val="D68B04"/>
            </a:solidFill>
            <a:round/>
            <a:headEnd/>
            <a:tailEnd/>
          </a:ln>
        </p:spPr>
        <p:txBody>
          <a:bodyPr anchor="ctr"/>
          <a:lstStyle/>
          <a:p>
            <a:pPr algn="ctr">
              <a:defRPr/>
            </a:pPr>
            <a:r>
              <a:rPr lang="en-CA" sz="825" spc="-23" dirty="0">
                <a:solidFill>
                  <a:srgbClr val="000000"/>
                </a:solidFill>
                <a:latin typeface="Calibri Light" panose="020F0302020204030204" pitchFamily="34" charset="0"/>
                <a:cs typeface="Calibri Light" panose="020F0302020204030204" pitchFamily="34" charset="0"/>
              </a:rPr>
              <a:t>Create a business justification</a:t>
            </a:r>
            <a:br>
              <a:rPr lang="en-CA" sz="825" dirty="0">
                <a:solidFill>
                  <a:srgbClr val="000000"/>
                </a:solidFill>
                <a:latin typeface="Calibri Light" panose="020F0302020204030204" pitchFamily="34" charset="0"/>
                <a:cs typeface="Calibri Light" panose="020F0302020204030204" pitchFamily="34" charset="0"/>
              </a:rPr>
            </a:br>
            <a:r>
              <a:rPr lang="en-CA" sz="825" dirty="0">
                <a:solidFill>
                  <a:srgbClr val="000000"/>
                </a:solidFill>
                <a:latin typeface="Calibri Light" panose="020F0302020204030204" pitchFamily="34" charset="0"/>
                <a:cs typeface="Calibri Light" panose="020F0302020204030204" pitchFamily="34" charset="0"/>
              </a:rPr>
              <a:t>for the project</a:t>
            </a:r>
          </a:p>
        </p:txBody>
      </p:sp>
      <p:pic>
        <p:nvPicPr>
          <p:cNvPr id="67" name="Picture 34" descr="Output Artefact:">
            <a:extLst>
              <a:ext uri="{FF2B5EF4-FFF2-40B4-BE49-F238E27FC236}">
                <a16:creationId xmlns:a16="http://schemas.microsoft.com/office/drawing/2014/main" id="{3295C022-4622-7043-A5F2-80BC413D414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7141" y="3005076"/>
            <a:ext cx="428060" cy="2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Flowchart: Document 32">
            <a:extLst>
              <a:ext uri="{FF2B5EF4-FFF2-40B4-BE49-F238E27FC236}">
                <a16:creationId xmlns:a16="http://schemas.microsoft.com/office/drawing/2014/main" id="{715D4CC3-BEE5-944A-811D-B85D8B39F088}"/>
              </a:ext>
            </a:extLst>
          </p:cNvPr>
          <p:cNvSpPr>
            <a:spLocks noChangeArrowheads="1"/>
          </p:cNvSpPr>
          <p:nvPr/>
        </p:nvSpPr>
        <p:spPr bwMode="auto">
          <a:xfrm>
            <a:off x="3350635" y="2908835"/>
            <a:ext cx="1247490" cy="503997"/>
          </a:xfrm>
          <a:prstGeom prst="flowChartDocument">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Business Case</a:t>
            </a:r>
          </a:p>
        </p:txBody>
      </p:sp>
      <p:sp>
        <p:nvSpPr>
          <p:cNvPr id="79" name="Rounded Rectangle 35">
            <a:extLst>
              <a:ext uri="{FF2B5EF4-FFF2-40B4-BE49-F238E27FC236}">
                <a16:creationId xmlns:a16="http://schemas.microsoft.com/office/drawing/2014/main" id="{C195B675-0739-5741-8D2A-9685B9930CD6}"/>
              </a:ext>
            </a:extLst>
          </p:cNvPr>
          <p:cNvSpPr>
            <a:spLocks noChangeArrowheads="1"/>
          </p:cNvSpPr>
          <p:nvPr/>
        </p:nvSpPr>
        <p:spPr bwMode="auto">
          <a:xfrm>
            <a:off x="669142" y="3601234"/>
            <a:ext cx="1733645" cy="432451"/>
          </a:xfrm>
          <a:prstGeom prst="roundRect">
            <a:avLst>
              <a:gd name="adj" fmla="val 16667"/>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Define the project scope </a:t>
            </a:r>
          </a:p>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&amp; organisation</a:t>
            </a:r>
          </a:p>
        </p:txBody>
      </p:sp>
      <p:pic>
        <p:nvPicPr>
          <p:cNvPr id="68" name="Picture 34" descr="Output Artefact:">
            <a:extLst>
              <a:ext uri="{FF2B5EF4-FFF2-40B4-BE49-F238E27FC236}">
                <a16:creationId xmlns:a16="http://schemas.microsoft.com/office/drawing/2014/main" id="{9D1FF867-375C-5D41-9844-63C4013A06B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7141" y="3698524"/>
            <a:ext cx="428060" cy="2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Flowchart: Document 34">
            <a:extLst>
              <a:ext uri="{FF2B5EF4-FFF2-40B4-BE49-F238E27FC236}">
                <a16:creationId xmlns:a16="http://schemas.microsoft.com/office/drawing/2014/main" id="{95503648-685E-E04A-8FF1-64B5B48A15EF}"/>
              </a:ext>
            </a:extLst>
          </p:cNvPr>
          <p:cNvSpPr>
            <a:spLocks noChangeArrowheads="1"/>
          </p:cNvSpPr>
          <p:nvPr/>
        </p:nvSpPr>
        <p:spPr bwMode="auto">
          <a:xfrm>
            <a:off x="3341462" y="3602283"/>
            <a:ext cx="1247490" cy="503997"/>
          </a:xfrm>
          <a:prstGeom prst="flowChartDocument">
            <a:avLst/>
          </a:prstGeom>
          <a:solidFill>
            <a:srgbClr val="F3F3F3"/>
          </a:solidFill>
          <a:ln w="9525" algn="ctr">
            <a:solidFill>
              <a:srgbClr val="D68B04"/>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Project Charter</a:t>
            </a:r>
          </a:p>
        </p:txBody>
      </p:sp>
      <p:sp>
        <p:nvSpPr>
          <p:cNvPr id="74" name="AutoShape 25">
            <a:extLst>
              <a:ext uri="{FF2B5EF4-FFF2-40B4-BE49-F238E27FC236}">
                <a16:creationId xmlns:a16="http://schemas.microsoft.com/office/drawing/2014/main" id="{A7655BC6-698A-6846-A212-F2EDB6BDEA92}"/>
              </a:ext>
            </a:extLst>
          </p:cNvPr>
          <p:cNvSpPr>
            <a:spLocks noChangeArrowheads="1"/>
          </p:cNvSpPr>
          <p:nvPr/>
        </p:nvSpPr>
        <p:spPr bwMode="auto">
          <a:xfrm>
            <a:off x="685959" y="4255385"/>
            <a:ext cx="1594525" cy="287412"/>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RfP (Ready for Planning)</a:t>
            </a:r>
          </a:p>
        </p:txBody>
      </p:sp>
      <p:sp>
        <p:nvSpPr>
          <p:cNvPr id="70" name="Line 11">
            <a:extLst>
              <a:ext uri="{FF2B5EF4-FFF2-40B4-BE49-F238E27FC236}">
                <a16:creationId xmlns:a16="http://schemas.microsoft.com/office/drawing/2014/main" id="{6BAB759F-1E74-084E-9E18-B11B9ADA68BF}"/>
              </a:ext>
              <a:ext uri="{C183D7F6-B498-43B3-948B-1728B52AA6E4}">
                <adec:decorative xmlns:adec="http://schemas.microsoft.com/office/drawing/2017/decorative" val="1"/>
              </a:ext>
            </a:extLst>
          </p:cNvPr>
          <p:cNvSpPr>
            <a:spLocks noChangeShapeType="1"/>
          </p:cNvSpPr>
          <p:nvPr/>
        </p:nvSpPr>
        <p:spPr bwMode="auto">
          <a:xfrm>
            <a:off x="1535964" y="1264090"/>
            <a:ext cx="0" cy="251203"/>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71" name="Line 12">
            <a:extLst>
              <a:ext uri="{FF2B5EF4-FFF2-40B4-BE49-F238E27FC236}">
                <a16:creationId xmlns:a16="http://schemas.microsoft.com/office/drawing/2014/main" id="{C665F7B4-F1A7-EF4B-8043-EB1EA29B1E38}"/>
              </a:ext>
              <a:ext uri="{C183D7F6-B498-43B3-948B-1728B52AA6E4}">
                <adec:decorative xmlns:adec="http://schemas.microsoft.com/office/drawing/2017/decorative" val="1"/>
              </a:ext>
            </a:extLst>
          </p:cNvPr>
          <p:cNvSpPr>
            <a:spLocks noChangeShapeType="1"/>
          </p:cNvSpPr>
          <p:nvPr/>
        </p:nvSpPr>
        <p:spPr bwMode="auto">
          <a:xfrm>
            <a:off x="1535965" y="1949974"/>
            <a:ext cx="0" cy="252251"/>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2" name="Line 13">
            <a:extLst>
              <a:ext uri="{FF2B5EF4-FFF2-40B4-BE49-F238E27FC236}">
                <a16:creationId xmlns:a16="http://schemas.microsoft.com/office/drawing/2014/main" id="{5F0085BA-7F48-1545-A85F-E315AEA2FE30}"/>
              </a:ext>
              <a:ext uri="{C183D7F6-B498-43B3-948B-1728B52AA6E4}">
                <adec:decorative xmlns:adec="http://schemas.microsoft.com/office/drawing/2017/decorative" val="1"/>
              </a:ext>
            </a:extLst>
          </p:cNvPr>
          <p:cNvSpPr>
            <a:spLocks noChangeShapeType="1"/>
          </p:cNvSpPr>
          <p:nvPr/>
        </p:nvSpPr>
        <p:spPr bwMode="auto">
          <a:xfrm>
            <a:off x="1535965" y="2644043"/>
            <a:ext cx="0" cy="278239"/>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3" name="Line 16">
            <a:extLst>
              <a:ext uri="{FF2B5EF4-FFF2-40B4-BE49-F238E27FC236}">
                <a16:creationId xmlns:a16="http://schemas.microsoft.com/office/drawing/2014/main" id="{11CFBDBB-9CFB-4A46-993E-D753CA5655AA}"/>
              </a:ext>
              <a:ext uri="{C183D7F6-B498-43B3-948B-1728B52AA6E4}">
                <adec:decorative xmlns:adec="http://schemas.microsoft.com/office/drawing/2017/decorative" val="1"/>
              </a:ext>
            </a:extLst>
          </p:cNvPr>
          <p:cNvSpPr>
            <a:spLocks noChangeShapeType="1"/>
          </p:cNvSpPr>
          <p:nvPr/>
        </p:nvSpPr>
        <p:spPr bwMode="auto">
          <a:xfrm>
            <a:off x="1548194" y="4033685"/>
            <a:ext cx="0" cy="216226"/>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75" name="Line 14">
            <a:extLst>
              <a:ext uri="{FF2B5EF4-FFF2-40B4-BE49-F238E27FC236}">
                <a16:creationId xmlns:a16="http://schemas.microsoft.com/office/drawing/2014/main" id="{2EDC68D8-A526-FF4B-8662-159F2C0D17AA}"/>
              </a:ext>
              <a:ext uri="{C183D7F6-B498-43B3-948B-1728B52AA6E4}">
                <adec:decorative xmlns:adec="http://schemas.microsoft.com/office/drawing/2017/decorative" val="1"/>
              </a:ext>
            </a:extLst>
          </p:cNvPr>
          <p:cNvSpPr>
            <a:spLocks noChangeShapeType="1"/>
          </p:cNvSpPr>
          <p:nvPr/>
        </p:nvSpPr>
        <p:spPr bwMode="auto">
          <a:xfrm>
            <a:off x="1535965" y="3281548"/>
            <a:ext cx="0" cy="319516"/>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24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2437B4F0-4423-4743-9E5A-230C3B8B4491}"/>
              </a:ext>
            </a:extLst>
          </p:cNvPr>
          <p:cNvSpPr>
            <a:spLocks noGrp="1"/>
          </p:cNvSpPr>
          <p:nvPr>
            <p:ph type="title"/>
          </p:nvPr>
        </p:nvSpPr>
        <p:spPr/>
        <p:txBody>
          <a:bodyPr/>
          <a:lstStyle/>
          <a:p>
            <a:r>
              <a:rPr lang="en-US" dirty="0"/>
              <a:t>Initiating Phase: The PM² Artefacts Landscape</a:t>
            </a:r>
            <a:endParaRPr lang="en-GB" dirty="0"/>
          </a:p>
        </p:txBody>
      </p:sp>
      <p:sp>
        <p:nvSpPr>
          <p:cNvPr id="92" name="Punthaak 91">
            <a:extLst>
              <a:ext uri="{FF2B5EF4-FFF2-40B4-BE49-F238E27FC236}">
                <a16:creationId xmlns:a16="http://schemas.microsoft.com/office/drawing/2014/main" id="{D57FC8F3-7166-144D-A634-C43D2B371363}"/>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grpSp>
        <p:nvGrpSpPr>
          <p:cNvPr id="93" name="Group 92">
            <a:extLst>
              <a:ext uri="{C183D7F6-B498-43B3-948B-1728B52AA6E4}">
                <adec:decorative xmlns:adec="http://schemas.microsoft.com/office/drawing/2017/decorative" val="1"/>
              </a:ext>
            </a:extLst>
          </p:cNvPr>
          <p:cNvGrpSpPr/>
          <p:nvPr/>
        </p:nvGrpSpPr>
        <p:grpSpPr>
          <a:xfrm>
            <a:off x="1104042" y="609339"/>
            <a:ext cx="6934219" cy="4061992"/>
            <a:chOff x="354348" y="1615327"/>
            <a:chExt cx="8504810" cy="4982036"/>
          </a:xfrm>
        </p:grpSpPr>
        <p:cxnSp>
          <p:nvCxnSpPr>
            <p:cNvPr id="94" name="Straight Connector 93"/>
            <p:cNvCxnSpPr/>
            <p:nvPr/>
          </p:nvCxnSpPr>
          <p:spPr bwMode="auto">
            <a:xfrm>
              <a:off x="5308844" y="3946962"/>
              <a:ext cx="3174" cy="781426"/>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Connector 94"/>
            <p:cNvCxnSpPr/>
            <p:nvPr/>
          </p:nvCxnSpPr>
          <p:spPr bwMode="auto">
            <a:xfrm>
              <a:off x="8239685" y="4063030"/>
              <a:ext cx="2381" cy="783111"/>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a:stCxn id="135" idx="0"/>
            </p:cNvCxnSpPr>
            <p:nvPr/>
          </p:nvCxnSpPr>
          <p:spPr bwMode="auto">
            <a:xfrm flipH="1" flipV="1">
              <a:off x="6885896" y="4998541"/>
              <a:ext cx="513555" cy="385120"/>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Connector 96"/>
            <p:cNvCxnSpPr/>
            <p:nvPr/>
          </p:nvCxnSpPr>
          <p:spPr bwMode="auto">
            <a:xfrm flipV="1">
              <a:off x="4357006" y="5041403"/>
              <a:ext cx="0" cy="50641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p:cNvCxnSpPr/>
            <p:nvPr/>
          </p:nvCxnSpPr>
          <p:spPr bwMode="auto">
            <a:xfrm flipV="1">
              <a:off x="1350283" y="5041403"/>
              <a:ext cx="719137" cy="33496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endCxn id="125" idx="2"/>
            </p:cNvCxnSpPr>
            <p:nvPr/>
          </p:nvCxnSpPr>
          <p:spPr bwMode="auto">
            <a:xfrm flipV="1">
              <a:off x="3058292" y="2975184"/>
              <a:ext cx="0" cy="1718238"/>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Connector 99"/>
            <p:cNvCxnSpPr/>
            <p:nvPr/>
          </p:nvCxnSpPr>
          <p:spPr bwMode="auto">
            <a:xfrm flipH="1" flipV="1">
              <a:off x="2015996" y="3365973"/>
              <a:ext cx="563662" cy="1240456"/>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Connector 100"/>
            <p:cNvCxnSpPr/>
            <p:nvPr/>
          </p:nvCxnSpPr>
          <p:spPr bwMode="auto">
            <a:xfrm flipV="1">
              <a:off x="3546445" y="3305326"/>
              <a:ext cx="629790" cy="1436041"/>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2" name="Group 101"/>
            <p:cNvGrpSpPr/>
            <p:nvPr/>
          </p:nvGrpSpPr>
          <p:grpSpPr>
            <a:xfrm>
              <a:off x="7732875" y="4009675"/>
              <a:ext cx="1016000" cy="412751"/>
              <a:chOff x="7925371" y="3734395"/>
              <a:chExt cx="1016000" cy="412750"/>
            </a:xfrm>
          </p:grpSpPr>
          <p:pic>
            <p:nvPicPr>
              <p:cNvPr id="216"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 name="Rectangle 116"/>
              <p:cNvSpPr>
                <a:spLocks noChangeArrowheads="1"/>
              </p:cNvSpPr>
              <p:nvPr/>
            </p:nvSpPr>
            <p:spPr bwMode="auto">
              <a:xfrm>
                <a:off x="7925371" y="3742333"/>
                <a:ext cx="1016000"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Project-End</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grpSp>
        <p:sp>
          <p:nvSpPr>
            <p:cNvPr id="103" name="Rectangle 119"/>
            <p:cNvSpPr>
              <a:spLocks noChangeArrowheads="1"/>
            </p:cNvSpPr>
            <p:nvPr/>
          </p:nvSpPr>
          <p:spPr bwMode="auto">
            <a:xfrm>
              <a:off x="940059" y="5346888"/>
              <a:ext cx="969672"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LOGS</a:t>
              </a:r>
            </a:p>
          </p:txBody>
        </p:sp>
        <p:grpSp>
          <p:nvGrpSpPr>
            <p:cNvPr id="104" name="Group 103"/>
            <p:cNvGrpSpPr/>
            <p:nvPr/>
          </p:nvGrpSpPr>
          <p:grpSpPr>
            <a:xfrm>
              <a:off x="464157" y="5561458"/>
              <a:ext cx="1817687" cy="869951"/>
              <a:chOff x="383159" y="5183783"/>
              <a:chExt cx="1817687" cy="869950"/>
            </a:xfrm>
          </p:grpSpPr>
          <p:grpSp>
            <p:nvGrpSpPr>
              <p:cNvPr id="204" name="Group 120"/>
              <p:cNvGrpSpPr>
                <a:grpSpLocks/>
              </p:cNvGrpSpPr>
              <p:nvPr/>
            </p:nvGrpSpPr>
            <p:grpSpPr bwMode="auto">
              <a:xfrm>
                <a:off x="1365821" y="5634633"/>
                <a:ext cx="835025" cy="412750"/>
                <a:chOff x="525946" y="5047540"/>
                <a:chExt cx="835601" cy="413664"/>
              </a:xfrm>
            </p:grpSpPr>
            <p:pic>
              <p:nvPicPr>
                <p:cNvPr id="214" name="Picture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Rectangle 122"/>
                <p:cNvSpPr>
                  <a:spLocks noChangeArrowheads="1"/>
                </p:cNvSpPr>
                <p:nvPr/>
              </p:nvSpPr>
              <p:spPr bwMode="auto">
                <a:xfrm>
                  <a:off x="573946" y="5115556"/>
                  <a:ext cx="706704"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Decision Log</a:t>
                  </a:r>
                </a:p>
              </p:txBody>
            </p:sp>
          </p:grpSp>
          <p:grpSp>
            <p:nvGrpSpPr>
              <p:cNvPr id="205" name="Group 123"/>
              <p:cNvGrpSpPr>
                <a:grpSpLocks/>
              </p:cNvGrpSpPr>
              <p:nvPr/>
            </p:nvGrpSpPr>
            <p:grpSpPr bwMode="auto">
              <a:xfrm>
                <a:off x="1359471" y="5190133"/>
                <a:ext cx="835025" cy="414337"/>
                <a:chOff x="1401570" y="5505758"/>
                <a:chExt cx="835601" cy="413664"/>
              </a:xfrm>
            </p:grpSpPr>
            <p:pic>
              <p:nvPicPr>
                <p:cNvPr id="212" name="Picture 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 name="Rectangle 125"/>
                <p:cNvSpPr>
                  <a:spLocks noChangeArrowheads="1"/>
                </p:cNvSpPr>
                <p:nvPr/>
              </p:nvSpPr>
              <p:spPr bwMode="auto">
                <a:xfrm>
                  <a:off x="1537317" y="5589448"/>
                  <a:ext cx="535537" cy="2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 Log</a:t>
                  </a:r>
                </a:p>
              </p:txBody>
            </p:sp>
          </p:grpSp>
          <p:grpSp>
            <p:nvGrpSpPr>
              <p:cNvPr id="206" name="Group 126"/>
              <p:cNvGrpSpPr>
                <a:grpSpLocks/>
              </p:cNvGrpSpPr>
              <p:nvPr/>
            </p:nvGrpSpPr>
            <p:grpSpPr bwMode="auto">
              <a:xfrm>
                <a:off x="383159" y="5183783"/>
                <a:ext cx="960437" cy="412750"/>
                <a:chOff x="417906" y="5505758"/>
                <a:chExt cx="960726" cy="413664"/>
              </a:xfrm>
            </p:grpSpPr>
            <p:pic>
              <p:nvPicPr>
                <p:cNvPr id="210"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 name="Rectangle 128"/>
                <p:cNvSpPr>
                  <a:spLocks noChangeArrowheads="1"/>
                </p:cNvSpPr>
                <p:nvPr/>
              </p:nvSpPr>
              <p:spPr bwMode="auto">
                <a:xfrm>
                  <a:off x="417906" y="5596103"/>
                  <a:ext cx="960726"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Log</a:t>
                  </a:r>
                </a:p>
              </p:txBody>
            </p:sp>
          </p:grpSp>
          <p:grpSp>
            <p:nvGrpSpPr>
              <p:cNvPr id="207" name="Group 129"/>
              <p:cNvGrpSpPr>
                <a:grpSpLocks/>
              </p:cNvGrpSpPr>
              <p:nvPr/>
            </p:nvGrpSpPr>
            <p:grpSpPr bwMode="auto">
              <a:xfrm>
                <a:off x="491109" y="5639395"/>
                <a:ext cx="835025" cy="414338"/>
                <a:chOff x="1398724" y="5047540"/>
                <a:chExt cx="835601" cy="413664"/>
              </a:xfrm>
            </p:grpSpPr>
            <p:pic>
              <p:nvPicPr>
                <p:cNvPr id="208" name="Picture 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Rectangle 131"/>
                <p:cNvSpPr>
                  <a:spLocks noChangeArrowheads="1"/>
                </p:cNvSpPr>
                <p:nvPr/>
              </p:nvSpPr>
              <p:spPr bwMode="auto">
                <a:xfrm>
                  <a:off x="1518641" y="5121037"/>
                  <a:ext cx="576852" cy="2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 Log</a:t>
                  </a:r>
                </a:p>
              </p:txBody>
            </p:sp>
          </p:grpSp>
        </p:grpSp>
        <p:pic>
          <p:nvPicPr>
            <p:cNvPr id="105" name="Picture 4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445" y="3790454"/>
              <a:ext cx="104775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Group 108"/>
            <p:cNvGrpSpPr>
              <a:grpSpLocks/>
            </p:cNvGrpSpPr>
            <p:nvPr/>
          </p:nvGrpSpPr>
          <p:grpSpPr bwMode="auto">
            <a:xfrm>
              <a:off x="2649510" y="3505747"/>
              <a:ext cx="815975" cy="413051"/>
              <a:chOff x="2580777" y="3579520"/>
              <a:chExt cx="835601" cy="412871"/>
            </a:xfrm>
          </p:grpSpPr>
          <p:pic>
            <p:nvPicPr>
              <p:cNvPr id="196"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Rectangle 146"/>
              <p:cNvSpPr>
                <a:spLocks noChangeArrowheads="1"/>
              </p:cNvSpPr>
              <p:nvPr/>
            </p:nvSpPr>
            <p:spPr bwMode="auto">
              <a:xfrm>
                <a:off x="2681271" y="3599167"/>
                <a:ext cx="634615" cy="3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Handbook</a:t>
                </a:r>
              </a:p>
            </p:txBody>
          </p:sp>
        </p:grpSp>
        <p:pic>
          <p:nvPicPr>
            <p:cNvPr id="110" name="Picture 2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4244" y="4043784"/>
              <a:ext cx="835766"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ectangle 110"/>
            <p:cNvSpPr/>
            <p:nvPr/>
          </p:nvSpPr>
          <p:spPr bwMode="auto">
            <a:xfrm>
              <a:off x="1828219" y="4055779"/>
              <a:ext cx="1268412"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Project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Stakeholder Matrix</a:t>
              </a:r>
            </a:p>
          </p:txBody>
        </p:sp>
        <p:grpSp>
          <p:nvGrpSpPr>
            <p:cNvPr id="112" name="Group 150"/>
            <p:cNvGrpSpPr>
              <a:grpSpLocks/>
            </p:cNvGrpSpPr>
            <p:nvPr/>
          </p:nvGrpSpPr>
          <p:grpSpPr bwMode="auto">
            <a:xfrm>
              <a:off x="1711297" y="3505247"/>
              <a:ext cx="835025" cy="414339"/>
              <a:chOff x="2422510" y="3068639"/>
              <a:chExt cx="835601" cy="413664"/>
            </a:xfrm>
          </p:grpSpPr>
          <p:pic>
            <p:nvPicPr>
              <p:cNvPr id="194"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Rectangle 152"/>
              <p:cNvSpPr>
                <a:spLocks noChangeArrowheads="1"/>
              </p:cNvSpPr>
              <p:nvPr/>
            </p:nvSpPr>
            <p:spPr bwMode="auto">
              <a:xfrm>
                <a:off x="2527905" y="3088906"/>
                <a:ext cx="624072"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Work Plan</a:t>
                </a:r>
              </a:p>
            </p:txBody>
          </p:sp>
        </p:grpSp>
        <p:grpSp>
          <p:nvGrpSpPr>
            <p:cNvPr id="113" name="Group 164"/>
            <p:cNvGrpSpPr>
              <a:grpSpLocks/>
            </p:cNvGrpSpPr>
            <p:nvPr/>
          </p:nvGrpSpPr>
          <p:grpSpPr bwMode="auto">
            <a:xfrm>
              <a:off x="3251172" y="3983014"/>
              <a:ext cx="1082674" cy="452987"/>
              <a:chOff x="4218308" y="3512300"/>
              <a:chExt cx="1083326" cy="452694"/>
            </a:xfrm>
          </p:grpSpPr>
          <p:pic>
            <p:nvPicPr>
              <p:cNvPr id="192"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166"/>
              <p:cNvSpPr>
                <a:spLocks noChangeArrowheads="1"/>
              </p:cNvSpPr>
              <p:nvPr/>
            </p:nvSpPr>
            <p:spPr bwMode="auto">
              <a:xfrm>
                <a:off x="4218308" y="3512300"/>
                <a:ext cx="1083326" cy="4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Implementation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14" name="Group 167"/>
            <p:cNvGrpSpPr>
              <a:grpSpLocks/>
            </p:cNvGrpSpPr>
            <p:nvPr/>
          </p:nvGrpSpPr>
          <p:grpSpPr bwMode="auto">
            <a:xfrm>
              <a:off x="3605611" y="3506040"/>
              <a:ext cx="852918" cy="412751"/>
              <a:chOff x="4344642" y="2317479"/>
              <a:chExt cx="853199" cy="413664"/>
            </a:xfrm>
          </p:grpSpPr>
          <p:pic>
            <p:nvPicPr>
              <p:cNvPr id="190" name="Picture 2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Rectangle 169"/>
              <p:cNvSpPr>
                <a:spLocks noChangeArrowheads="1"/>
              </p:cNvSpPr>
              <p:nvPr/>
            </p:nvSpPr>
            <p:spPr bwMode="auto">
              <a:xfrm>
                <a:off x="4344642" y="2411376"/>
                <a:ext cx="853199"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Plan</a:t>
                </a:r>
              </a:p>
            </p:txBody>
          </p:sp>
        </p:grpSp>
        <p:grpSp>
          <p:nvGrpSpPr>
            <p:cNvPr id="115" name="Group 114"/>
            <p:cNvGrpSpPr/>
            <p:nvPr/>
          </p:nvGrpSpPr>
          <p:grpSpPr>
            <a:xfrm>
              <a:off x="3950608" y="5383661"/>
              <a:ext cx="835025" cy="492126"/>
              <a:chOff x="3862959" y="5080595"/>
              <a:chExt cx="835025" cy="492125"/>
            </a:xfrm>
          </p:grpSpPr>
          <p:pic>
            <p:nvPicPr>
              <p:cNvPr id="188"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Rectangle 188"/>
              <p:cNvSpPr>
                <a:spLocks noChangeArrowheads="1"/>
              </p:cNvSpPr>
              <p:nvPr/>
            </p:nvSpPr>
            <p:spPr bwMode="auto">
              <a:xfrm>
                <a:off x="3867097" y="5105995"/>
                <a:ext cx="804521"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Plan </a:t>
                </a:r>
                <a:r>
                  <a:rPr kumimoji="0" lang="en-GB" altLang="en-US" sz="600" b="0" i="1"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(updates)</a:t>
                </a:r>
              </a:p>
            </p:txBody>
          </p:sp>
        </p:grpSp>
        <p:sp>
          <p:nvSpPr>
            <p:cNvPr id="116" name="Rectangle 115"/>
            <p:cNvSpPr>
              <a:spLocks noChangeArrowheads="1"/>
            </p:cNvSpPr>
            <p:nvPr/>
          </p:nvSpPr>
          <p:spPr bwMode="auto">
            <a:xfrm>
              <a:off x="7062766" y="5364610"/>
              <a:ext cx="824183"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CHECKLISTS</a:t>
              </a:r>
              <a:endParaRPr kumimoji="0" lang="en-GB" altLang="en-US" sz="9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17" name="Picture 3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0394" y="5550346"/>
              <a:ext cx="835025" cy="4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117"/>
            <p:cNvSpPr/>
            <p:nvPr/>
          </p:nvSpPr>
          <p:spPr>
            <a:xfrm>
              <a:off x="6003245" y="5547967"/>
              <a:ext cx="944563"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Phase-exit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Review Checklist</a:t>
              </a:r>
            </a:p>
          </p:txBody>
        </p:sp>
        <p:pic>
          <p:nvPicPr>
            <p:cNvPr id="119"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5157" y="6017074"/>
              <a:ext cx="836612" cy="52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Rectangle 119"/>
            <p:cNvSpPr>
              <a:spLocks noChangeArrowheads="1"/>
            </p:cNvSpPr>
            <p:nvPr/>
          </p:nvSpPr>
          <p:spPr bwMode="auto">
            <a:xfrm>
              <a:off x="6103143" y="6017074"/>
              <a:ext cx="700317" cy="4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1"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2095" y="6005963"/>
              <a:ext cx="835025"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121"/>
            <p:cNvSpPr>
              <a:spLocks noChangeArrowheads="1"/>
            </p:cNvSpPr>
            <p:nvPr/>
          </p:nvSpPr>
          <p:spPr bwMode="auto">
            <a:xfrm>
              <a:off x="6947808" y="6017074"/>
              <a:ext cx="83343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Checklist</a:t>
              </a:r>
            </a:p>
          </p:txBody>
        </p:sp>
        <p:pic>
          <p:nvPicPr>
            <p:cNvPr id="123"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9557" y="5550346"/>
              <a:ext cx="835025" cy="4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123"/>
            <p:cNvSpPr>
              <a:spLocks noChangeArrowheads="1"/>
            </p:cNvSpPr>
            <p:nvPr/>
          </p:nvSpPr>
          <p:spPr bwMode="auto">
            <a:xfrm>
              <a:off x="6849383" y="5547967"/>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Review Checklist</a:t>
              </a:r>
            </a:p>
          </p:txBody>
        </p:sp>
        <p:sp>
          <p:nvSpPr>
            <p:cNvPr id="125" name="Rectangle 193"/>
            <p:cNvSpPr>
              <a:spLocks noChangeArrowheads="1"/>
            </p:cNvSpPr>
            <p:nvPr/>
          </p:nvSpPr>
          <p:spPr bwMode="auto">
            <a:xfrm>
              <a:off x="2351060" y="2729816"/>
              <a:ext cx="1414463" cy="2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 PLANS</a:t>
              </a:r>
            </a:p>
          </p:txBody>
        </p:sp>
        <p:sp>
          <p:nvSpPr>
            <p:cNvPr id="126" name="Rectangle 215"/>
            <p:cNvSpPr>
              <a:spLocks noChangeArrowheads="1"/>
            </p:cNvSpPr>
            <p:nvPr/>
          </p:nvSpPr>
          <p:spPr bwMode="auto">
            <a:xfrm>
              <a:off x="1599985" y="1615327"/>
              <a:ext cx="2952328" cy="1331591"/>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27"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1732" y="5999612"/>
              <a:ext cx="8350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Rectangle 226"/>
            <p:cNvSpPr>
              <a:spLocks noChangeArrowheads="1"/>
            </p:cNvSpPr>
            <p:nvPr/>
          </p:nvSpPr>
          <p:spPr bwMode="auto">
            <a:xfrm>
              <a:off x="7814583" y="6012314"/>
              <a:ext cx="911225" cy="4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Implementation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9"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194" y="5545585"/>
              <a:ext cx="836613" cy="4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228"/>
            <p:cNvSpPr>
              <a:spLocks noChangeArrowheads="1"/>
            </p:cNvSpPr>
            <p:nvPr/>
          </p:nvSpPr>
          <p:spPr bwMode="auto">
            <a:xfrm>
              <a:off x="7759021" y="5548761"/>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Stakeholders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grpSp>
          <p:nvGrpSpPr>
            <p:cNvPr id="131" name="Group 130"/>
            <p:cNvGrpSpPr/>
            <p:nvPr/>
          </p:nvGrpSpPr>
          <p:grpSpPr>
            <a:xfrm>
              <a:off x="1683056" y="1674633"/>
              <a:ext cx="2821907" cy="1046876"/>
              <a:chOff x="2326156" y="1328067"/>
              <a:chExt cx="2821907" cy="1046874"/>
            </a:xfrm>
          </p:grpSpPr>
          <p:grpSp>
            <p:nvGrpSpPr>
              <p:cNvPr id="170" name="Group 144"/>
              <p:cNvGrpSpPr>
                <a:grpSpLocks/>
              </p:cNvGrpSpPr>
              <p:nvPr/>
            </p:nvGrpSpPr>
            <p:grpSpPr bwMode="auto">
              <a:xfrm>
                <a:off x="3286403" y="1328068"/>
                <a:ext cx="815975" cy="509526"/>
                <a:chOff x="2580777" y="3552596"/>
                <a:chExt cx="835601" cy="440587"/>
              </a:xfrm>
            </p:grpSpPr>
            <p:pic>
              <p:nvPicPr>
                <p:cNvPr id="186"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Rectangle 146"/>
                <p:cNvSpPr>
                  <a:spLocks noChangeArrowheads="1"/>
                </p:cNvSpPr>
                <p:nvPr/>
              </p:nvSpPr>
              <p:spPr bwMode="auto">
                <a:xfrm>
                  <a:off x="2585635" y="3552596"/>
                  <a:ext cx="825883"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Change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71" name="Group 150"/>
              <p:cNvGrpSpPr>
                <a:grpSpLocks/>
              </p:cNvGrpSpPr>
              <p:nvPr/>
            </p:nvGrpSpPr>
            <p:grpSpPr bwMode="auto">
              <a:xfrm>
                <a:off x="2348191" y="1328067"/>
                <a:ext cx="835025" cy="513200"/>
                <a:chOff x="2422510" y="3039070"/>
                <a:chExt cx="835601" cy="443233"/>
              </a:xfrm>
            </p:grpSpPr>
            <p:pic>
              <p:nvPicPr>
                <p:cNvPr id="184"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Rectangle 152"/>
                <p:cNvSpPr>
                  <a:spLocks noChangeArrowheads="1"/>
                </p:cNvSpPr>
                <p:nvPr/>
              </p:nvSpPr>
              <p:spPr bwMode="auto">
                <a:xfrm>
                  <a:off x="2457078" y="3039070"/>
                  <a:ext cx="765727" cy="3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Requirements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72" name="Group 167"/>
              <p:cNvGrpSpPr>
                <a:grpSpLocks/>
              </p:cNvGrpSpPr>
              <p:nvPr/>
            </p:nvGrpSpPr>
            <p:grpSpPr bwMode="auto">
              <a:xfrm>
                <a:off x="4232074" y="1332451"/>
                <a:ext cx="854556" cy="505152"/>
                <a:chOff x="4334205" y="2292186"/>
                <a:chExt cx="854837" cy="388703"/>
              </a:xfrm>
            </p:grpSpPr>
            <p:pic>
              <p:nvPicPr>
                <p:cNvPr id="182" name="Picture 2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Rectangle 169"/>
                <p:cNvSpPr>
                  <a:spLocks noChangeArrowheads="1"/>
                </p:cNvSpPr>
                <p:nvPr/>
              </p:nvSpPr>
              <p:spPr bwMode="auto">
                <a:xfrm>
                  <a:off x="4334205" y="2292186"/>
                  <a:ext cx="8531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73" name="Group 144"/>
              <p:cNvGrpSpPr>
                <a:grpSpLocks/>
              </p:cNvGrpSpPr>
              <p:nvPr/>
            </p:nvGrpSpPr>
            <p:grpSpPr bwMode="auto">
              <a:xfrm>
                <a:off x="3264368" y="1861739"/>
                <a:ext cx="815975" cy="509527"/>
                <a:chOff x="2580777" y="3552596"/>
                <a:chExt cx="835601" cy="440588"/>
              </a:xfrm>
            </p:grpSpPr>
            <p:pic>
              <p:nvPicPr>
                <p:cNvPr id="180"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ectangle 146"/>
                <p:cNvSpPr>
                  <a:spLocks noChangeArrowheads="1"/>
                </p:cNvSpPr>
                <p:nvPr/>
              </p:nvSpPr>
              <p:spPr bwMode="auto">
                <a:xfrm>
                  <a:off x="2618855" y="3552596"/>
                  <a:ext cx="759444"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74" name="Group 150"/>
              <p:cNvGrpSpPr>
                <a:grpSpLocks/>
              </p:cNvGrpSpPr>
              <p:nvPr/>
            </p:nvGrpSpPr>
            <p:grpSpPr bwMode="auto">
              <a:xfrm>
                <a:off x="2326156" y="1861742"/>
                <a:ext cx="835025" cy="513199"/>
                <a:chOff x="2422510" y="3039071"/>
                <a:chExt cx="835601" cy="443232"/>
              </a:xfrm>
            </p:grpSpPr>
            <p:pic>
              <p:nvPicPr>
                <p:cNvPr id="178"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Rectangle 152"/>
                <p:cNvSpPr>
                  <a:spLocks noChangeArrowheads="1"/>
                </p:cNvSpPr>
                <p:nvPr/>
              </p:nvSpPr>
              <p:spPr bwMode="auto">
                <a:xfrm>
                  <a:off x="2468883" y="3039071"/>
                  <a:ext cx="742118" cy="3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75" name="Group 167"/>
              <p:cNvGrpSpPr>
                <a:grpSpLocks/>
              </p:cNvGrpSpPr>
              <p:nvPr/>
            </p:nvGrpSpPr>
            <p:grpSpPr bwMode="auto">
              <a:xfrm>
                <a:off x="4142594" y="1866123"/>
                <a:ext cx="1005469" cy="505152"/>
                <a:chOff x="4266735" y="2292186"/>
                <a:chExt cx="1005799" cy="388703"/>
              </a:xfrm>
            </p:grpSpPr>
            <p:pic>
              <p:nvPicPr>
                <p:cNvPr id="176" name="Picture 2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Rectangle 169"/>
                <p:cNvSpPr>
                  <a:spLocks noChangeArrowheads="1"/>
                </p:cNvSpPr>
                <p:nvPr/>
              </p:nvSpPr>
              <p:spPr bwMode="auto">
                <a:xfrm>
                  <a:off x="4266735" y="2292186"/>
                  <a:ext cx="10057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Communications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grpSp>
          <p:nvGrpSpPr>
            <p:cNvPr id="132" name="Group 150"/>
            <p:cNvGrpSpPr>
              <a:grpSpLocks/>
            </p:cNvGrpSpPr>
            <p:nvPr/>
          </p:nvGrpSpPr>
          <p:grpSpPr bwMode="auto">
            <a:xfrm>
              <a:off x="1598484" y="3018107"/>
              <a:ext cx="835025" cy="414339"/>
              <a:chOff x="2422510" y="3068639"/>
              <a:chExt cx="835601" cy="413664"/>
            </a:xfrm>
          </p:grpSpPr>
          <p:pic>
            <p:nvPicPr>
              <p:cNvPr id="168"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 name="Rectangle 152"/>
              <p:cNvSpPr>
                <a:spLocks noChangeArrowheads="1"/>
              </p:cNvSpPr>
              <p:nvPr/>
            </p:nvSpPr>
            <p:spPr bwMode="auto">
              <a:xfrm>
                <a:off x="2492491" y="3080035"/>
                <a:ext cx="694899"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Outsourcing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33" name="Group 167"/>
            <p:cNvGrpSpPr>
              <a:grpSpLocks/>
            </p:cNvGrpSpPr>
            <p:nvPr/>
          </p:nvGrpSpPr>
          <p:grpSpPr bwMode="auto">
            <a:xfrm>
              <a:off x="3668685" y="3000397"/>
              <a:ext cx="874713" cy="452986"/>
              <a:chOff x="4314042" y="2287297"/>
              <a:chExt cx="875001" cy="453988"/>
            </a:xfrm>
          </p:grpSpPr>
          <p:pic>
            <p:nvPicPr>
              <p:cNvPr id="166" name="Picture 2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 name="Rectangle 169"/>
              <p:cNvSpPr>
                <a:spLocks noChangeArrowheads="1"/>
              </p:cNvSpPr>
              <p:nvPr/>
            </p:nvSpPr>
            <p:spPr bwMode="auto">
              <a:xfrm>
                <a:off x="4314042" y="2287297"/>
                <a:ext cx="853199" cy="4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sp>
          <p:nvSpPr>
            <p:cNvPr id="134" name="Rectangle 133"/>
            <p:cNvSpPr>
              <a:spLocks noChangeArrowheads="1"/>
            </p:cNvSpPr>
            <p:nvPr/>
          </p:nvSpPr>
          <p:spPr bwMode="auto">
            <a:xfrm>
              <a:off x="491445" y="5383660"/>
              <a:ext cx="1865313" cy="1100982"/>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135" name="Rectangle 215"/>
            <p:cNvSpPr>
              <a:spLocks noChangeArrowheads="1"/>
            </p:cNvSpPr>
            <p:nvPr/>
          </p:nvSpPr>
          <p:spPr bwMode="auto">
            <a:xfrm>
              <a:off x="5953139" y="5383663"/>
              <a:ext cx="2892622" cy="1213700"/>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3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3" y="3458255"/>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Rectangle 286"/>
            <p:cNvSpPr>
              <a:spLocks noChangeArrowheads="1"/>
            </p:cNvSpPr>
            <p:nvPr/>
          </p:nvSpPr>
          <p:spPr bwMode="auto">
            <a:xfrm>
              <a:off x="5963066" y="2764256"/>
              <a:ext cx="1024721" cy="2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REPORTS</a:t>
              </a:r>
            </a:p>
          </p:txBody>
        </p:sp>
        <p:pic>
          <p:nvPicPr>
            <p:cNvPr id="13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60471" y="3923886"/>
              <a:ext cx="815886" cy="4035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56872" y="3450378"/>
              <a:ext cx="815886" cy="3775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Rectangle 292"/>
            <p:cNvSpPr>
              <a:spLocks noChangeArrowheads="1"/>
            </p:cNvSpPr>
            <p:nvPr/>
          </p:nvSpPr>
          <p:spPr bwMode="auto">
            <a:xfrm>
              <a:off x="6053707" y="3442675"/>
              <a:ext cx="822214"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Review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 </a:t>
              </a:r>
            </a:p>
          </p:txBody>
        </p:sp>
        <p:sp>
          <p:nvSpPr>
            <p:cNvPr id="141" name="Rectangle 293"/>
            <p:cNvSpPr>
              <a:spLocks noChangeArrowheads="1"/>
            </p:cNvSpPr>
            <p:nvPr/>
          </p:nvSpPr>
          <p:spPr bwMode="auto">
            <a:xfrm>
              <a:off x="6031352" y="3930875"/>
              <a:ext cx="850318"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Status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Report</a:t>
              </a:r>
            </a:p>
          </p:txBody>
        </p:sp>
        <p:pic>
          <p:nvPicPr>
            <p:cNvPr id="14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64768" y="2997266"/>
              <a:ext cx="815886" cy="3651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295"/>
            <p:cNvSpPr>
              <a:spLocks noChangeArrowheads="1"/>
            </p:cNvSpPr>
            <p:nvPr/>
          </p:nvSpPr>
          <p:spPr bwMode="auto">
            <a:xfrm>
              <a:off x="5987434" y="2991492"/>
              <a:ext cx="959313"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Progress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p>
          </p:txBody>
        </p:sp>
        <p:sp>
          <p:nvSpPr>
            <p:cNvPr id="144" name="Rectangle 143"/>
            <p:cNvSpPr/>
            <p:nvPr/>
          </p:nvSpPr>
          <p:spPr bwMode="auto">
            <a:xfrm>
              <a:off x="5929721" y="3998722"/>
              <a:ext cx="1074737" cy="377489"/>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45"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3" y="4026529"/>
              <a:ext cx="814865" cy="4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Rectangle 304"/>
            <p:cNvSpPr>
              <a:spLocks noChangeArrowheads="1"/>
            </p:cNvSpPr>
            <p:nvPr/>
          </p:nvSpPr>
          <p:spPr bwMode="auto">
            <a:xfrm>
              <a:off x="4931084" y="4036286"/>
              <a:ext cx="76126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 Form</a:t>
              </a:r>
            </a:p>
          </p:txBody>
        </p:sp>
        <p:pic>
          <p:nvPicPr>
            <p:cNvPr id="147"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00944" y="2982135"/>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Rectangle 306"/>
            <p:cNvSpPr>
              <a:spLocks noChangeArrowheads="1"/>
            </p:cNvSpPr>
            <p:nvPr/>
          </p:nvSpPr>
          <p:spPr bwMode="auto">
            <a:xfrm>
              <a:off x="4968747" y="3463921"/>
              <a:ext cx="70031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Minutes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Of Meetings</a:t>
              </a:r>
            </a:p>
          </p:txBody>
        </p:sp>
        <p:sp>
          <p:nvSpPr>
            <p:cNvPr id="149" name="Rectangle 307"/>
            <p:cNvSpPr>
              <a:spLocks noChangeArrowheads="1"/>
            </p:cNvSpPr>
            <p:nvPr/>
          </p:nvSpPr>
          <p:spPr bwMode="auto">
            <a:xfrm>
              <a:off x="5025765" y="2991090"/>
              <a:ext cx="58628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Agendas</a:t>
              </a:r>
            </a:p>
          </p:txBody>
        </p:sp>
        <p:sp>
          <p:nvSpPr>
            <p:cNvPr id="150" name="Rectangle 149"/>
            <p:cNvSpPr/>
            <p:nvPr/>
          </p:nvSpPr>
          <p:spPr bwMode="auto">
            <a:xfrm>
              <a:off x="4781539" y="2756207"/>
              <a:ext cx="1074737" cy="1190756"/>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151" name="Rectangle 314"/>
            <p:cNvSpPr>
              <a:spLocks noChangeArrowheads="1"/>
            </p:cNvSpPr>
            <p:nvPr/>
          </p:nvSpPr>
          <p:spPr bwMode="auto">
            <a:xfrm>
              <a:off x="4850783" y="2763997"/>
              <a:ext cx="936246" cy="2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 DOCS</a:t>
              </a:r>
            </a:p>
          </p:txBody>
        </p:sp>
        <p:cxnSp>
          <p:nvCxnSpPr>
            <p:cNvPr id="152" name="Straight Connector 151"/>
            <p:cNvCxnSpPr/>
            <p:nvPr/>
          </p:nvCxnSpPr>
          <p:spPr bwMode="auto">
            <a:xfrm>
              <a:off x="6467142" y="4380153"/>
              <a:ext cx="3635" cy="27001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53" name="Group 152"/>
            <p:cNvGrpSpPr/>
            <p:nvPr/>
          </p:nvGrpSpPr>
          <p:grpSpPr>
            <a:xfrm>
              <a:off x="354348" y="4554916"/>
              <a:ext cx="8307406" cy="607214"/>
              <a:chOff x="266700" y="331447"/>
              <a:chExt cx="8307406" cy="607213"/>
            </a:xfrm>
          </p:grpSpPr>
          <p:pic>
            <p:nvPicPr>
              <p:cNvPr id="154" name="Picture 5" descr="\\NET1.cec.eu.int\HOMES\109\mialexa\Desktop\Image updates\Closing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23606" y="357092"/>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3" descr="\\NET1.cec.eu.int\HOMES\109\mialexa\Desktop\Image updates\planning2.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357092"/>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NET1.cec.eu.int\HOMES\109\mialexa\Desktop\Image updates\Initiating1.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97323" y="357092"/>
                <a:ext cx="1427998"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p:cNvGrpSpPr/>
              <p:nvPr/>
            </p:nvGrpSpPr>
            <p:grpSpPr>
              <a:xfrm>
                <a:off x="3779912" y="357092"/>
                <a:ext cx="4078652" cy="252000"/>
                <a:chOff x="3779912" y="690539"/>
                <a:chExt cx="4078652" cy="252000"/>
              </a:xfrm>
            </p:grpSpPr>
            <p:pic>
              <p:nvPicPr>
                <p:cNvPr id="164" name="Picture 4" descr="\\NET1.cec.eu.int\HOMES\109\mialexa\Desktop\Image updates\executing2.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NET1.cec.eu.int\HOMES\109\mialexa\Desktop\Image updates\executing2.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58" name="Picture 6" descr="\\NET1.cec.eu.int\HOMES\109\mialexa\Desktop\Image updates\M&amp;C.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49170"/>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159" name="Rectangle 158"/>
              <p:cNvSpPr/>
              <p:nvPr/>
            </p:nvSpPr>
            <p:spPr>
              <a:xfrm>
                <a:off x="643176" y="344593"/>
                <a:ext cx="7927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Initiating</a:t>
                </a:r>
              </a:p>
            </p:txBody>
          </p:sp>
          <p:sp>
            <p:nvSpPr>
              <p:cNvPr id="160" name="Rectangle 159"/>
              <p:cNvSpPr/>
              <p:nvPr/>
            </p:nvSpPr>
            <p:spPr>
              <a:xfrm>
                <a:off x="2379760" y="344593"/>
                <a:ext cx="775029"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Planning</a:t>
                </a:r>
              </a:p>
            </p:txBody>
          </p:sp>
          <p:sp>
            <p:nvSpPr>
              <p:cNvPr id="161" name="Rectangle 160"/>
              <p:cNvSpPr/>
              <p:nvPr/>
            </p:nvSpPr>
            <p:spPr>
              <a:xfrm>
                <a:off x="5015716" y="344185"/>
                <a:ext cx="1474788" cy="30199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Executing</a:t>
                </a:r>
              </a:p>
            </p:txBody>
          </p:sp>
          <p:sp>
            <p:nvSpPr>
              <p:cNvPr id="162" name="Rectangle 161"/>
              <p:cNvSpPr/>
              <p:nvPr/>
            </p:nvSpPr>
            <p:spPr>
              <a:xfrm>
                <a:off x="7861872" y="331447"/>
                <a:ext cx="6826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Closing</a:t>
                </a:r>
              </a:p>
            </p:txBody>
          </p:sp>
          <p:sp>
            <p:nvSpPr>
              <p:cNvPr id="163" name="Rectangle 162"/>
              <p:cNvSpPr/>
              <p:nvPr/>
            </p:nvSpPr>
            <p:spPr>
              <a:xfrm>
                <a:off x="3741876" y="636670"/>
                <a:ext cx="1400243"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Monitor &amp; Control</a:t>
                </a:r>
              </a:p>
            </p:txBody>
          </p:sp>
        </p:grpSp>
      </p:grpSp>
      <p:sp>
        <p:nvSpPr>
          <p:cNvPr id="19" name="Rectangle 18">
            <a:extLst>
              <a:ext uri="{C183D7F6-B498-43B3-948B-1728B52AA6E4}">
                <adec:decorative xmlns:adec="http://schemas.microsoft.com/office/drawing/2017/decorative" val="1"/>
              </a:ext>
            </a:extLst>
          </p:cNvPr>
          <p:cNvSpPr/>
          <p:nvPr/>
        </p:nvSpPr>
        <p:spPr>
          <a:xfrm>
            <a:off x="1104042" y="3470584"/>
            <a:ext cx="7088083" cy="12812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18" name="Rectangle 217">
            <a:extLst>
              <a:ext uri="{C183D7F6-B498-43B3-948B-1728B52AA6E4}">
                <adec:decorative xmlns:adec="http://schemas.microsoft.com/office/drawing/2017/decorative" val="1"/>
              </a:ext>
            </a:extLst>
          </p:cNvPr>
          <p:cNvSpPr/>
          <p:nvPr/>
        </p:nvSpPr>
        <p:spPr>
          <a:xfrm>
            <a:off x="3308646" y="1482852"/>
            <a:ext cx="4605358" cy="154040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20" name="Rectangle 219">
            <a:extLst>
              <a:ext uri="{C183D7F6-B498-43B3-948B-1728B52AA6E4}">
                <adec:decorative xmlns:adec="http://schemas.microsoft.com/office/drawing/2017/decorative" val="1"/>
              </a:ext>
            </a:extLst>
          </p:cNvPr>
          <p:cNvSpPr/>
          <p:nvPr/>
        </p:nvSpPr>
        <p:spPr>
          <a:xfrm>
            <a:off x="2438186" y="1502768"/>
            <a:ext cx="869261" cy="151826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21" name="Rectangle 220">
            <a:extLst>
              <a:ext uri="{C183D7F6-B498-43B3-948B-1728B52AA6E4}">
                <adec:decorative xmlns:adec="http://schemas.microsoft.com/office/drawing/2017/decorative" val="1"/>
              </a:ext>
            </a:extLst>
          </p:cNvPr>
          <p:cNvSpPr/>
          <p:nvPr/>
        </p:nvSpPr>
        <p:spPr>
          <a:xfrm rot="5400000">
            <a:off x="2870770" y="-278846"/>
            <a:ext cx="953605" cy="269585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22" name="Rectangle 221">
            <a:extLst>
              <a:ext uri="{C183D7F6-B498-43B3-948B-1728B52AA6E4}">
                <adec:decorative xmlns:adec="http://schemas.microsoft.com/office/drawing/2017/decorative" val="1"/>
              </a:ext>
            </a:extLst>
          </p:cNvPr>
          <p:cNvSpPr/>
          <p:nvPr/>
        </p:nvSpPr>
        <p:spPr>
          <a:xfrm rot="5400000">
            <a:off x="1792147" y="1853929"/>
            <a:ext cx="951386" cy="3352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grpSp>
        <p:nvGrpSpPr>
          <p:cNvPr id="8" name="Group 7" descr="Artefacts: Business Case, Project Initiation Request, Project Charter">
            <a:extLst>
              <a:ext uri="{FF2B5EF4-FFF2-40B4-BE49-F238E27FC236}">
                <a16:creationId xmlns:a16="http://schemas.microsoft.com/office/drawing/2014/main" id="{71EF3968-AF3B-DF27-EBA0-9D5B13F0DEA2}"/>
              </a:ext>
            </a:extLst>
          </p:cNvPr>
          <p:cNvGrpSpPr/>
          <p:nvPr/>
        </p:nvGrpSpPr>
        <p:grpSpPr>
          <a:xfrm>
            <a:off x="889790" y="2150250"/>
            <a:ext cx="1533362" cy="772660"/>
            <a:chOff x="889790" y="2150250"/>
            <a:chExt cx="1533362" cy="772660"/>
          </a:xfrm>
        </p:grpSpPr>
        <p:pic>
          <p:nvPicPr>
            <p:cNvPr id="2" name="Picture 1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798" y="2581196"/>
              <a:ext cx="682115" cy="3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39"/>
            <p:cNvSpPr>
              <a:spLocks noChangeArrowheads="1"/>
            </p:cNvSpPr>
            <p:nvPr/>
          </p:nvSpPr>
          <p:spPr bwMode="auto">
            <a:xfrm>
              <a:off x="889790" y="2599107"/>
              <a:ext cx="770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Initiation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a:t>
              </a:r>
            </a:p>
          </p:txBody>
        </p:sp>
        <p:pic>
          <p:nvPicPr>
            <p:cNvPr id="4" name="Picture 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0797" y="2150250"/>
              <a:ext cx="682114" cy="33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41"/>
            <p:cNvSpPr>
              <a:spLocks noChangeArrowheads="1"/>
            </p:cNvSpPr>
            <p:nvPr/>
          </p:nvSpPr>
          <p:spPr bwMode="auto">
            <a:xfrm>
              <a:off x="1382314" y="2216988"/>
              <a:ext cx="619080"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Case</a:t>
              </a:r>
            </a:p>
          </p:txBody>
        </p:sp>
        <p:pic>
          <p:nvPicPr>
            <p:cNvPr id="6" name="Picture 8"/>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1038" y="2586382"/>
              <a:ext cx="682114" cy="33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43" descr="Business Case, Project Initiation Request, Project Charter"/>
            <p:cNvSpPr>
              <a:spLocks noChangeArrowheads="1"/>
            </p:cNvSpPr>
            <p:nvPr/>
          </p:nvSpPr>
          <p:spPr bwMode="auto">
            <a:xfrm>
              <a:off x="1751716" y="2649304"/>
              <a:ext cx="660758"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Charter</a:t>
              </a:r>
            </a:p>
          </p:txBody>
        </p:sp>
      </p:grpSp>
    </p:spTree>
    <p:extLst>
      <p:ext uri="{BB962C8B-B14F-4D97-AF65-F5344CB8AC3E}">
        <p14:creationId xmlns:p14="http://schemas.microsoft.com/office/powerpoint/2010/main" val="42080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unthaak 27">
            <a:extLst>
              <a:ext uri="{FF2B5EF4-FFF2-40B4-BE49-F238E27FC236}">
                <a16:creationId xmlns:a16="http://schemas.microsoft.com/office/drawing/2014/main" id="{94CF5847-DE07-094A-88B4-9D3DC8E1ADA3}"/>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dirty="0"/>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1"/>
            <a:ext cx="6855369" cy="693256"/>
          </a:xfrm>
        </p:spPr>
        <p:txBody>
          <a:bodyPr/>
          <a:lstStyle/>
          <a:p>
            <a:pPr marL="0" indent="0">
              <a:buNone/>
            </a:pPr>
            <a:r>
              <a:rPr lang="en-GB" sz="1600" dirty="0"/>
              <a:t>Ensure that the problem/need/opportunity as well as project concept is captured in writing. </a:t>
            </a:r>
          </a:p>
          <a:p>
            <a:pPr marL="0" indent="0">
              <a:buNone/>
            </a:pPr>
            <a:endParaRPr lang="en-GB" sz="1600" dirty="0"/>
          </a:p>
        </p:txBody>
      </p:sp>
      <p:grpSp>
        <p:nvGrpSpPr>
          <p:cNvPr id="5" name="Group 4" descr="Input: Problem, need  or opportunity.&#10;Roles: PO, BM, SO, UR&#10;Output: Project Initiation Request">
            <a:extLst>
              <a:ext uri="{FF2B5EF4-FFF2-40B4-BE49-F238E27FC236}">
                <a16:creationId xmlns:a16="http://schemas.microsoft.com/office/drawing/2014/main" id="{22B9D257-FFD7-F03E-FFBE-69E25984AFE1}"/>
              </a:ext>
            </a:extLst>
          </p:cNvPr>
          <p:cNvGrpSpPr/>
          <p:nvPr/>
        </p:nvGrpSpPr>
        <p:grpSpPr>
          <a:xfrm>
            <a:off x="2676920" y="2164804"/>
            <a:ext cx="3544490" cy="1089272"/>
            <a:chOff x="2676920" y="2164804"/>
            <a:chExt cx="3544490" cy="1089272"/>
          </a:xfrm>
        </p:grpSpPr>
        <p:sp>
          <p:nvSpPr>
            <p:cNvPr id="15" name="Text Box 26">
              <a:extLst>
                <a:ext uri="{FF2B5EF4-FFF2-40B4-BE49-F238E27FC236}">
                  <a16:creationId xmlns:a16="http://schemas.microsoft.com/office/drawing/2014/main" id="{8017A0ED-61EE-DE42-BA9F-245FB2CE90F8}"/>
                </a:ext>
              </a:extLst>
            </p:cNvPr>
            <p:cNvSpPr txBox="1">
              <a:spLocks noChangeArrowheads="1"/>
            </p:cNvSpPr>
            <p:nvPr/>
          </p:nvSpPr>
          <p:spPr bwMode="auto">
            <a:xfrm>
              <a:off x="3599654" y="3023244"/>
              <a:ext cx="16156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    </a:t>
              </a:r>
              <a:r>
                <a:rPr lang="en-GB" sz="900" b="0" kern="0" dirty="0">
                  <a:solidFill>
                    <a:srgbClr val="000000"/>
                  </a:solidFill>
                  <a:latin typeface="Calibri Light" panose="020F0302020204030204" pitchFamily="34" charset="0"/>
                  <a:cs typeface="Calibri Light" panose="020F0302020204030204" pitchFamily="34" charset="0"/>
                </a:rPr>
                <a:t>BM        </a:t>
              </a:r>
              <a:r>
                <a:rPr lang="en-GB" sz="900" kern="0" dirty="0">
                  <a:solidFill>
                    <a:srgbClr val="000000"/>
                  </a:solidFill>
                  <a:latin typeface="Calibri Light" panose="020F0302020204030204" pitchFamily="34" charset="0"/>
                  <a:cs typeface="Calibri Light" panose="020F0302020204030204" pitchFamily="34" charset="0"/>
                </a:rPr>
                <a:t> S:    </a:t>
              </a:r>
              <a:r>
                <a:rPr lang="en-GB" sz="900" b="0" kern="0" dirty="0">
                  <a:solidFill>
                    <a:srgbClr val="000000"/>
                  </a:solidFill>
                  <a:latin typeface="Calibri Light" panose="020F0302020204030204" pitchFamily="34" charset="0"/>
                  <a:cs typeface="Calibri Light" panose="020F0302020204030204" pitchFamily="34" charset="0"/>
                </a:rPr>
                <a:t>PO,    UR</a:t>
              </a:r>
            </a:p>
          </p:txBody>
        </p:sp>
        <p:sp>
          <p:nvSpPr>
            <p:cNvPr id="17" name="Text Box 9">
              <a:extLst>
                <a:ext uri="{FF2B5EF4-FFF2-40B4-BE49-F238E27FC236}">
                  <a16:creationId xmlns:a16="http://schemas.microsoft.com/office/drawing/2014/main" id="{3403C4E9-A64E-9C42-9246-6EDCA30D76BF}"/>
                </a:ext>
              </a:extLst>
            </p:cNvPr>
            <p:cNvSpPr txBox="1">
              <a:spLocks noChangeArrowheads="1"/>
            </p:cNvSpPr>
            <p:nvPr/>
          </p:nvSpPr>
          <p:spPr bwMode="auto">
            <a:xfrm>
              <a:off x="3573222" y="2488654"/>
              <a:ext cx="16192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685800" fontAlgn="auto">
                <a:spcBef>
                  <a:spcPts val="0"/>
                </a:spcBef>
                <a:spcAft>
                  <a:spcPts val="0"/>
                </a:spcAft>
                <a:defRPr/>
              </a:pPr>
              <a:r>
                <a:rPr lang="en-GB" sz="900" kern="0" dirty="0">
                  <a:solidFill>
                    <a:sysClr val="windowText" lastClr="000000"/>
                  </a:solidFill>
                  <a:latin typeface="Calibri Light" panose="020F0302020204030204" pitchFamily="34" charset="0"/>
                  <a:ea typeface="ＭＳ Ｐゴシック" charset="0"/>
                  <a:cs typeface="Calibri Light" panose="020F0302020204030204" pitchFamily="34" charset="0"/>
                </a:rPr>
                <a:t>A:     PO</a:t>
              </a:r>
            </a:p>
          </p:txBody>
        </p:sp>
        <p:sp>
          <p:nvSpPr>
            <p:cNvPr id="18" name="AutoShape 21">
              <a:extLst>
                <a:ext uri="{FF2B5EF4-FFF2-40B4-BE49-F238E27FC236}">
                  <a16:creationId xmlns:a16="http://schemas.microsoft.com/office/drawing/2014/main" id="{81DC03CC-D6FA-D544-92C2-932A85C70392}"/>
                </a:ext>
              </a:extLst>
            </p:cNvPr>
            <p:cNvSpPr>
              <a:spLocks noChangeArrowheads="1"/>
            </p:cNvSpPr>
            <p:nvPr/>
          </p:nvSpPr>
          <p:spPr bwMode="auto">
            <a:xfrm>
              <a:off x="2676920" y="2719635"/>
              <a:ext cx="898922" cy="408384"/>
            </a:xfrm>
            <a:prstGeom prst="wedgeRoundRectCallout">
              <a:avLst>
                <a:gd name="adj1" fmla="val -47245"/>
                <a:gd name="adj2" fmla="val 66139"/>
                <a:gd name="adj3" fmla="val 16667"/>
              </a:avLst>
            </a:prstGeom>
            <a:solidFill>
              <a:srgbClr val="FFFFFF">
                <a:lumMod val="95000"/>
              </a:srgbClr>
            </a:solidFill>
            <a:ln w="9525">
              <a:solidFill>
                <a:srgbClr val="000000"/>
              </a:solidFill>
              <a:miter lim="800000"/>
              <a:headEnd/>
              <a:tailEnd/>
            </a:ln>
          </p:spPr>
          <p:txBody>
            <a:bodyPr/>
            <a:lstStyle/>
            <a:p>
              <a:pPr algn="ctr" defTabSz="685800" fontAlgn="auto">
                <a:spcBef>
                  <a:spcPts val="0"/>
                </a:spcBef>
                <a:spcAft>
                  <a:spcPts val="0"/>
                </a:spcAft>
                <a:defRPr/>
              </a:pPr>
              <a:r>
                <a:rPr lang="en-US" altLang="ja-JP" sz="750" kern="0" dirty="0">
                  <a:solidFill>
                    <a:sysClr val="windowText" lastClr="000000"/>
                  </a:solidFill>
                  <a:latin typeface="Calibri Light" panose="020F0302020204030204" pitchFamily="34" charset="0"/>
                  <a:ea typeface="MS PGothic" pitchFamily="34" charset="-128"/>
                  <a:cs typeface="Calibri Light" panose="020F0302020204030204" pitchFamily="34" charset="0"/>
                </a:rPr>
                <a:t>Problem, need </a:t>
              </a:r>
            </a:p>
            <a:p>
              <a:pPr algn="ctr" defTabSz="685800" fontAlgn="auto">
                <a:spcBef>
                  <a:spcPts val="0"/>
                </a:spcBef>
                <a:spcAft>
                  <a:spcPts val="0"/>
                </a:spcAft>
                <a:defRPr/>
              </a:pPr>
              <a:r>
                <a:rPr lang="en-US" sz="750" kern="0" dirty="0">
                  <a:solidFill>
                    <a:sysClr val="windowText" lastClr="000000"/>
                  </a:solidFill>
                  <a:latin typeface="Calibri Light" panose="020F0302020204030204" pitchFamily="34" charset="0"/>
                  <a:ea typeface="MS PGothic" pitchFamily="34" charset="-128"/>
                  <a:cs typeface="Calibri Light" panose="020F0302020204030204" pitchFamily="34" charset="0"/>
                </a:rPr>
                <a:t>or opportunity</a:t>
              </a:r>
              <a:endParaRPr lang="en-US" sz="90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sp>
          <p:nvSpPr>
            <p:cNvPr id="19" name="Flowchart: Document 8">
              <a:extLst>
                <a:ext uri="{FF2B5EF4-FFF2-40B4-BE49-F238E27FC236}">
                  <a16:creationId xmlns:a16="http://schemas.microsoft.com/office/drawing/2014/main" id="{7D26AC7E-F191-C749-BD29-DEF429E19A40}"/>
                </a:ext>
              </a:extLst>
            </p:cNvPr>
            <p:cNvSpPr>
              <a:spLocks noChangeArrowheads="1"/>
            </p:cNvSpPr>
            <p:nvPr/>
          </p:nvSpPr>
          <p:spPr bwMode="auto">
            <a:xfrm>
              <a:off x="5378447" y="2719635"/>
              <a:ext cx="842963" cy="448865"/>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r>
                <a:rPr lang="fr-BE" sz="750" kern="0" dirty="0">
                  <a:solidFill>
                    <a:sysClr val="windowText" lastClr="000000"/>
                  </a:solidFill>
                  <a:latin typeface="Calibri Light" panose="020F0302020204030204" pitchFamily="34" charset="0"/>
                  <a:cs typeface="Calibri Light" panose="020F0302020204030204" pitchFamily="34" charset="0"/>
                </a:rPr>
                <a:t>Project Initiation </a:t>
              </a:r>
              <a:r>
                <a:rPr lang="en-US" sz="750" kern="0" dirty="0">
                  <a:solidFill>
                    <a:sysClr val="windowText" lastClr="000000"/>
                  </a:solidFill>
                  <a:latin typeface="Calibri Light" panose="020F0302020204030204" pitchFamily="34" charset="0"/>
                  <a:cs typeface="Calibri Light" panose="020F0302020204030204" pitchFamily="34" charset="0"/>
                </a:rPr>
                <a:t>Request </a:t>
              </a:r>
            </a:p>
          </p:txBody>
        </p:sp>
        <p:sp>
          <p:nvSpPr>
            <p:cNvPr id="16" name="Line 32">
              <a:extLst>
                <a:ext uri="{FF2B5EF4-FFF2-40B4-BE49-F238E27FC236}">
                  <a16:creationId xmlns:a16="http://schemas.microsoft.com/office/drawing/2014/main" id="{B9BC13A2-CF87-CF44-871B-23B657A398C6}"/>
                </a:ext>
              </a:extLst>
            </p:cNvPr>
            <p:cNvSpPr>
              <a:spLocks noChangeShapeType="1"/>
            </p:cNvSpPr>
            <p:nvPr/>
          </p:nvSpPr>
          <p:spPr bwMode="auto">
            <a:xfrm>
              <a:off x="3731813" y="3206601"/>
              <a:ext cx="1471613"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20" name="Picture 14">
              <a:extLst>
                <a:ext uri="{FF2B5EF4-FFF2-40B4-BE49-F238E27FC236}">
                  <a16:creationId xmlns:a16="http://schemas.microsoft.com/office/drawing/2014/main" id="{1143AE4B-A456-D449-8A49-4E89868AEFB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69938" y="2697013"/>
              <a:ext cx="2667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a:extLst>
                <a:ext uri="{FF2B5EF4-FFF2-40B4-BE49-F238E27FC236}">
                  <a16:creationId xmlns:a16="http://schemas.microsoft.com/office/drawing/2014/main" id="{25C49CEF-6CF1-4344-9797-F1850EE4153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68560" y="2164804"/>
              <a:ext cx="266700" cy="3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9">
              <a:extLst>
                <a:ext uri="{FF2B5EF4-FFF2-40B4-BE49-F238E27FC236}">
                  <a16:creationId xmlns:a16="http://schemas.microsoft.com/office/drawing/2014/main" id="{CBF5B31D-942D-8D4E-96A4-25D8F841171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0760" y="2701776"/>
              <a:ext cx="266700" cy="36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6">
              <a:extLst>
                <a:ext uri="{FF2B5EF4-FFF2-40B4-BE49-F238E27FC236}">
                  <a16:creationId xmlns:a16="http://schemas.microsoft.com/office/drawing/2014/main" id="{8CD6F9E6-8613-1649-938C-A58461502D1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6676" y="2689869"/>
              <a:ext cx="266700" cy="37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431969374"/>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Initiation Request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80000"/>
                        <a:buFontTx/>
                        <a:buNone/>
                        <a:tabLst/>
                      </a:pPr>
                      <a:r>
                        <a:rPr kumimoji="0" lang="en-US" sz="1400" b="0" i="0" u="none" strike="noStrike" cap="none" normalizeH="0" baseline="0" dirty="0">
                          <a:ln>
                            <a:noFill/>
                          </a:ln>
                          <a:solidFill>
                            <a:schemeClr val="tx1"/>
                          </a:solidFill>
                          <a:effectLst/>
                          <a:latin typeface="Calibri Light" panose="020F0302020204030204" pitchFamily="34" charset="0"/>
                          <a:ea typeface="ＭＳ Ｐゴシック" pitchFamily="34" charset="-128"/>
                        </a:rPr>
                        <a:t>N/A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80000"/>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A/S</a:t>
                      </a:r>
                      <a:endPar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R</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80000"/>
                        <a:buFontTx/>
                        <a:buNone/>
                        <a:tabLst/>
                      </a:pPr>
                      <a:r>
                        <a:rPr kumimoji="0" lang="en-US" sz="1400" b="0" i="0" u="none" strike="noStrike" cap="none" normalizeH="0" baseline="0" dirty="0">
                          <a:ln>
                            <a:noFill/>
                          </a:ln>
                          <a:solidFill>
                            <a:schemeClr val="tx1"/>
                          </a:solidFill>
                          <a:effectLst/>
                          <a:latin typeface="Calibri Light" panose="020F0302020204030204" pitchFamily="34" charset="0"/>
                          <a:ea typeface="ＭＳ Ｐゴシック" pitchFamily="34" charset="-128"/>
                        </a:rPr>
                        <a:t>N/A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80000"/>
                        <a:buFontTx/>
                        <a:buNone/>
                        <a:tabLst/>
                      </a:pPr>
                      <a:r>
                        <a:rPr kumimoji="0" lang="en-US" sz="1400" b="0" i="0" u="none" strike="noStrike" cap="none" normalizeH="0" baseline="0" dirty="0">
                          <a:ln>
                            <a:noFill/>
                          </a:ln>
                          <a:solidFill>
                            <a:schemeClr val="tx1"/>
                          </a:solidFill>
                          <a:effectLst/>
                          <a:latin typeface="Calibri Light" panose="020F0302020204030204" pitchFamily="34" charset="0"/>
                          <a:ea typeface="ＭＳ Ｐゴシック" pitchFamily="34" charset="-128"/>
                        </a:rPr>
                        <a:t>N/A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7" name="Picture 2">
            <a:extLst>
              <a:ext uri="{FF2B5EF4-FFF2-40B4-BE49-F238E27FC236}">
                <a16:creationId xmlns:a16="http://schemas.microsoft.com/office/drawing/2014/main" id="{D38490FE-AE41-1446-80B0-929CD75ABBCB}"/>
              </a:ext>
              <a:ext uri="{C183D7F6-B498-43B3-948B-1728B52AA6E4}">
                <adec:decorative xmlns:adec="http://schemas.microsoft.com/office/drawing/2017/decorative" val="1"/>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51582" y="883548"/>
            <a:ext cx="1625078" cy="117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97C297F8-8323-3CC0-BA55-352C35EAC7BB}"/>
              </a:ext>
            </a:extLst>
          </p:cNvPr>
          <p:cNvSpPr>
            <a:spLocks noGrp="1"/>
          </p:cNvSpPr>
          <p:nvPr>
            <p:ph type="title"/>
          </p:nvPr>
        </p:nvSpPr>
        <p:spPr/>
        <p:txBody>
          <a:bodyPr/>
          <a:lstStyle/>
          <a:p>
            <a:r>
              <a:rPr lang="en-US" dirty="0"/>
              <a:t>Project Initiation Request (TOC)</a:t>
            </a:r>
            <a:endParaRPr lang="el-GR" dirty="0"/>
          </a:p>
        </p:txBody>
      </p:sp>
    </p:spTree>
    <p:extLst>
      <p:ext uri="{BB962C8B-B14F-4D97-AF65-F5344CB8AC3E}">
        <p14:creationId xmlns:p14="http://schemas.microsoft.com/office/powerpoint/2010/main" val="342567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unthaak 9">
            <a:extLst>
              <a:ext uri="{FF2B5EF4-FFF2-40B4-BE49-F238E27FC236}">
                <a16:creationId xmlns:a16="http://schemas.microsoft.com/office/drawing/2014/main" id="{34F974D2-AFBB-5844-BC78-16B1571DCA1F}"/>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2" name="Titel 1">
            <a:extLst>
              <a:ext uri="{FF2B5EF4-FFF2-40B4-BE49-F238E27FC236}">
                <a16:creationId xmlns:a16="http://schemas.microsoft.com/office/drawing/2014/main" id="{11D84ED8-E53F-B148-AFB4-DC5489AD803A}"/>
              </a:ext>
            </a:extLst>
          </p:cNvPr>
          <p:cNvSpPr>
            <a:spLocks noGrp="1"/>
          </p:cNvSpPr>
          <p:nvPr>
            <p:ph type="title"/>
          </p:nvPr>
        </p:nvSpPr>
        <p:spPr/>
        <p:txBody>
          <a:bodyPr/>
          <a:lstStyle/>
          <a:p>
            <a:r>
              <a:rPr lang="en-US"/>
              <a:t>Project Initiation Request </a:t>
            </a:r>
            <a:endParaRPr lang="en-GB"/>
          </a:p>
        </p:txBody>
      </p:sp>
      <p:graphicFrame>
        <p:nvGraphicFramePr>
          <p:cNvPr id="5" name="Object 4" descr="Table of contents: &#10;1. Project Information:&#10;1.1 Project Title&#10;1.2 Initiator, DG, and Unit&#10;1.3 Project Owner (PO)&#10;1.4 Solution Provider (SP)&#10;1.5 Approving Authority&#10;1.6 Date of Request&#10;1.7 Estimated Effort (PDs)&#10;1.8 Target Delivery Date&#10;1.9 Type of Delivery&#10;2. Project Description:&#10;2.1 Context/Situation (Business Need / 2.2 Problem / Opportunity)&#10;2.3 Legal Basis&#10;2.4 Outcomes (high level)&#10;2.5 Impact (high level)&#10;2.6 Success Criteria&#10;2.7 Assumptions (high level)&#10;2.8 Constraints (high level)&#10;Risks (high level)"/>
          <p:cNvGraphicFramePr>
            <a:graphicFrameLocks noChangeAspect="1"/>
          </p:cNvGraphicFramePr>
          <p:nvPr>
            <p:extLst>
              <p:ext uri="{D42A27DB-BD31-4B8C-83A1-F6EECF244321}">
                <p14:modId xmlns:p14="http://schemas.microsoft.com/office/powerpoint/2010/main" val="2723330248"/>
              </p:ext>
            </p:extLst>
          </p:nvPr>
        </p:nvGraphicFramePr>
        <p:xfrm>
          <a:off x="847725" y="719138"/>
          <a:ext cx="6088063" cy="4065587"/>
        </p:xfrm>
        <a:graphic>
          <a:graphicData uri="http://schemas.openxmlformats.org/presentationml/2006/ole">
            <mc:AlternateContent xmlns:mc="http://schemas.openxmlformats.org/markup-compatibility/2006">
              <mc:Choice xmlns:v="urn:schemas-microsoft-com:vml" Requires="v">
                <p:oleObj name="Document" r:id="rId3" imgW="5231748" imgH="3568045" progId="Word.Document.12">
                  <p:embed/>
                </p:oleObj>
              </mc:Choice>
              <mc:Fallback>
                <p:oleObj name="Document" r:id="rId3" imgW="5231748" imgH="3568045" progId="Word.Document.12">
                  <p:embed/>
                  <p:pic>
                    <p:nvPicPr>
                      <p:cNvPr id="5" name="Object 4" descr="Table of contents"/>
                      <p:cNvPicPr>
                        <a:picLocks noChangeAspect="1" noChangeArrowheads="1"/>
                      </p:cNvPicPr>
                      <p:nvPr/>
                    </p:nvPicPr>
                    <p:blipFill>
                      <a:blip r:embed="rId4"/>
                      <a:srcRect/>
                      <a:stretch>
                        <a:fillRect/>
                      </a:stretch>
                    </p:blipFill>
                    <p:spPr bwMode="auto">
                      <a:xfrm>
                        <a:off x="847725" y="719138"/>
                        <a:ext cx="6088063" cy="4065587"/>
                      </a:xfrm>
                      <a:prstGeom prst="rect">
                        <a:avLst/>
                      </a:prstGeom>
                      <a:noFill/>
                    </p:spPr>
                  </p:pic>
                </p:oleObj>
              </mc:Fallback>
            </mc:AlternateContent>
          </a:graphicData>
        </a:graphic>
      </p:graphicFrame>
      <p:pic>
        <p:nvPicPr>
          <p:cNvPr id="8" name="Picture 2">
            <a:extLst>
              <a:ext uri="{FF2B5EF4-FFF2-40B4-BE49-F238E27FC236}">
                <a16:creationId xmlns:a16="http://schemas.microsoft.com/office/drawing/2014/main" id="{1A6C3F3D-DFDC-1741-92A5-4B916BFEB699}"/>
              </a:ext>
              <a:ext uri="{C183D7F6-B498-43B3-948B-1728B52AA6E4}">
                <adec:decorative xmlns:adec="http://schemas.microsoft.com/office/drawing/2017/decorative" val="1"/>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51582" y="883548"/>
            <a:ext cx="1625078" cy="117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unthaak 27">
            <a:extLst>
              <a:ext uri="{FF2B5EF4-FFF2-40B4-BE49-F238E27FC236}">
                <a16:creationId xmlns:a16="http://schemas.microsoft.com/office/drawing/2014/main" id="{94CF5847-DE07-094A-88B4-9D3DC8E1ADA3}"/>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dirty="0"/>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300757" cy="1285689"/>
          </a:xfrm>
        </p:spPr>
        <p:txBody>
          <a:bodyPr/>
          <a:lstStyle/>
          <a:p>
            <a:pPr marL="214313" indent="-214313" eaLnBrk="0" hangingPunct="0">
              <a:spcBef>
                <a:spcPts val="150"/>
              </a:spcBef>
              <a:spcAft>
                <a:spcPts val="375"/>
              </a:spcAft>
              <a:buSzPct val="80000"/>
              <a:buFont typeface="Arial" pitchFamily="34" charset="0"/>
              <a:buChar char="•"/>
            </a:pPr>
            <a:r>
              <a:rPr lang="en-GB" sz="1600" dirty="0"/>
              <a:t>Captures the reasoning for the project.</a:t>
            </a:r>
          </a:p>
          <a:p>
            <a:pPr marL="214313" indent="-214313" eaLnBrk="0" hangingPunct="0">
              <a:spcBef>
                <a:spcPts val="150"/>
              </a:spcBef>
              <a:spcAft>
                <a:spcPts val="375"/>
              </a:spcAft>
              <a:buSzPct val="80000"/>
              <a:buFont typeface="Arial" pitchFamily="34" charset="0"/>
              <a:buChar char="•"/>
            </a:pPr>
            <a:r>
              <a:rPr lang="en-GB" sz="1600" dirty="0"/>
              <a:t>Provides the justification for the project and establishes its budgetary constraints. </a:t>
            </a:r>
          </a:p>
          <a:p>
            <a:pPr marL="214313" indent="-214313" eaLnBrk="0" hangingPunct="0">
              <a:spcBef>
                <a:spcPts val="150"/>
              </a:spcBef>
              <a:spcAft>
                <a:spcPts val="375"/>
              </a:spcAft>
              <a:buSzPct val="80000"/>
              <a:buFont typeface="Arial" pitchFamily="34" charset="0"/>
              <a:buChar char="•"/>
            </a:pPr>
            <a:r>
              <a:rPr lang="en-GB" sz="1600" dirty="0"/>
              <a:t>Provides information to determine whether the project should move ahead or not.</a:t>
            </a:r>
          </a:p>
        </p:txBody>
      </p:sp>
      <p:grpSp>
        <p:nvGrpSpPr>
          <p:cNvPr id="25" name="Group 8" descr="Input: Project Initiation Request.&#10;Roles: PO, BM, SP, PM&#10;Output: Business Case">
            <a:extLst>
              <a:ext uri="{FF2B5EF4-FFF2-40B4-BE49-F238E27FC236}">
                <a16:creationId xmlns:a16="http://schemas.microsoft.com/office/drawing/2014/main" id="{DB700CB1-05F1-8043-A6FA-359F42368114}"/>
              </a:ext>
              <a:ext uri="{C183D7F6-B498-43B3-948B-1728B52AA6E4}">
                <adec:decorative xmlns:adec="http://schemas.microsoft.com/office/drawing/2017/decorative" val="0"/>
              </a:ext>
            </a:extLst>
          </p:cNvPr>
          <p:cNvGrpSpPr/>
          <p:nvPr/>
        </p:nvGrpSpPr>
        <p:grpSpPr>
          <a:xfrm>
            <a:off x="1417210" y="1984374"/>
            <a:ext cx="6309581" cy="1577061"/>
            <a:chOff x="468313" y="2420938"/>
            <a:chExt cx="7488237" cy="1871662"/>
          </a:xfrm>
        </p:grpSpPr>
        <p:sp>
          <p:nvSpPr>
            <p:cNvPr id="29" name="Text Box 26">
              <a:extLst>
                <a:ext uri="{FF2B5EF4-FFF2-40B4-BE49-F238E27FC236}">
                  <a16:creationId xmlns:a16="http://schemas.microsoft.com/office/drawing/2014/main" id="{86D1A14A-6AFC-3549-AC9C-6ACB4DCA86D1}"/>
                </a:ext>
              </a:extLst>
            </p:cNvPr>
            <p:cNvSpPr txBox="1">
              <a:spLocks noChangeArrowheads="1"/>
            </p:cNvSpPr>
            <p:nvPr/>
          </p:nvSpPr>
          <p:spPr bwMode="auto">
            <a:xfrm>
              <a:off x="3059112" y="3906837"/>
              <a:ext cx="2160586" cy="27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a:t>
              </a:r>
              <a:r>
                <a:rPr lang="en-GB" sz="900" b="0" kern="0" dirty="0">
                  <a:solidFill>
                    <a:srgbClr val="000000"/>
                  </a:solidFill>
                  <a:latin typeface="Calibri Light" panose="020F0302020204030204" pitchFamily="34" charset="0"/>
                  <a:cs typeface="Calibri Light" panose="020F0302020204030204" pitchFamily="34" charset="0"/>
                </a:rPr>
                <a:t>    BM             </a:t>
              </a:r>
              <a:r>
                <a:rPr lang="en-GB" sz="900" kern="0" dirty="0">
                  <a:solidFill>
                    <a:srgbClr val="000000"/>
                  </a:solidFill>
                  <a:latin typeface="Calibri Light" panose="020F0302020204030204" pitchFamily="34" charset="0"/>
                  <a:cs typeface="Calibri Light" panose="020F0302020204030204" pitchFamily="34" charset="0"/>
                </a:rPr>
                <a:t>S:    </a:t>
              </a:r>
              <a:r>
                <a:rPr lang="en-GB" sz="900" b="0" kern="0" dirty="0">
                  <a:solidFill>
                    <a:srgbClr val="000000"/>
                  </a:solidFill>
                  <a:latin typeface="Calibri Light" panose="020F0302020204030204" pitchFamily="34" charset="0"/>
                  <a:cs typeface="Calibri Light" panose="020F0302020204030204" pitchFamily="34" charset="0"/>
                </a:rPr>
                <a:t>SP,    PM</a:t>
              </a:r>
            </a:p>
          </p:txBody>
        </p:sp>
        <p:sp>
          <p:nvSpPr>
            <p:cNvPr id="30" name="Text Box 8">
              <a:extLst>
                <a:ext uri="{FF2B5EF4-FFF2-40B4-BE49-F238E27FC236}">
                  <a16:creationId xmlns:a16="http://schemas.microsoft.com/office/drawing/2014/main" id="{EE47823D-A6B0-2C4D-9947-46072C2A1EBE}"/>
                </a:ext>
              </a:extLst>
            </p:cNvPr>
            <p:cNvSpPr txBox="1">
              <a:spLocks noChangeArrowheads="1"/>
            </p:cNvSpPr>
            <p:nvPr/>
          </p:nvSpPr>
          <p:spPr bwMode="auto">
            <a:xfrm>
              <a:off x="3063876" y="3144838"/>
              <a:ext cx="2160588" cy="27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685800" fontAlgn="auto">
                <a:spcBef>
                  <a:spcPts val="0"/>
                </a:spcBef>
                <a:spcAft>
                  <a:spcPts val="0"/>
                </a:spcAft>
                <a:defRPr/>
              </a:pPr>
              <a:r>
                <a:rPr lang="en-GB" sz="900" kern="0" dirty="0">
                  <a:solidFill>
                    <a:sysClr val="windowText" lastClr="000000"/>
                  </a:solidFill>
                  <a:latin typeface="Calibri Light" panose="020F0302020204030204" pitchFamily="34" charset="0"/>
                  <a:ea typeface="ＭＳ Ｐゴシック" charset="0"/>
                  <a:cs typeface="Calibri Light" panose="020F0302020204030204" pitchFamily="34" charset="0"/>
                </a:rPr>
                <a:t>A:    PO</a:t>
              </a:r>
            </a:p>
          </p:txBody>
        </p:sp>
        <p:sp>
          <p:nvSpPr>
            <p:cNvPr id="31" name="Flowchart: Document 8">
              <a:extLst>
                <a:ext uri="{FF2B5EF4-FFF2-40B4-BE49-F238E27FC236}">
                  <a16:creationId xmlns:a16="http://schemas.microsoft.com/office/drawing/2014/main" id="{01F1AF06-697D-C844-959F-75EB5FC7BC7A}"/>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Business Case</a:t>
              </a:r>
            </a:p>
          </p:txBody>
        </p:sp>
        <p:sp>
          <p:nvSpPr>
            <p:cNvPr id="32" name="Flowchart: Document 8">
              <a:extLst>
                <a:ext uri="{FF2B5EF4-FFF2-40B4-BE49-F238E27FC236}">
                  <a16:creationId xmlns:a16="http://schemas.microsoft.com/office/drawing/2014/main" id="{5F87110D-2CC6-514A-9709-0B84D8240BC9}"/>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Initiation</a:t>
              </a: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Request</a:t>
              </a:r>
            </a:p>
          </p:txBody>
        </p:sp>
        <p:sp>
          <p:nvSpPr>
            <p:cNvPr id="33" name="Line 32">
              <a:extLst>
                <a:ext uri="{FF2B5EF4-FFF2-40B4-BE49-F238E27FC236}">
                  <a16:creationId xmlns:a16="http://schemas.microsoft.com/office/drawing/2014/main" id="{5C071F10-005F-D948-ABA7-9E28FE893E49}"/>
                </a:ext>
              </a:extLst>
            </p:cNvPr>
            <p:cNvSpPr>
              <a:spLocks noChangeShapeType="1"/>
            </p:cNvSpPr>
            <p:nvPr/>
          </p:nvSpPr>
          <p:spPr bwMode="auto">
            <a:xfrm>
              <a:off x="3240088" y="4149725"/>
              <a:ext cx="1962150"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34" name="Picture 14">
              <a:extLst>
                <a:ext uri="{FF2B5EF4-FFF2-40B4-BE49-F238E27FC236}">
                  <a16:creationId xmlns:a16="http://schemas.microsoft.com/office/drawing/2014/main" id="{15933EDE-B3E5-3B4A-9521-E26569F5F6E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3613" y="347186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a:extLst>
                <a:ext uri="{FF2B5EF4-FFF2-40B4-BE49-F238E27FC236}">
                  <a16:creationId xmlns:a16="http://schemas.microsoft.com/office/drawing/2014/main" id="{97E93A74-62EE-6640-A8A5-2DBBD040777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49800" y="3471863"/>
              <a:ext cx="3571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6">
              <a:extLst>
                <a:ext uri="{FF2B5EF4-FFF2-40B4-BE49-F238E27FC236}">
                  <a16:creationId xmlns:a16="http://schemas.microsoft.com/office/drawing/2014/main" id="{0558F4AA-15EC-F24E-86F4-82BC3ACA3BE9}"/>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2575" y="2697163"/>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7">
              <a:extLst>
                <a:ext uri="{FF2B5EF4-FFF2-40B4-BE49-F238E27FC236}">
                  <a16:creationId xmlns:a16="http://schemas.microsoft.com/office/drawing/2014/main" id="{7516B253-5C64-CF47-9EFF-034636FA543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65625" y="3470275"/>
              <a:ext cx="35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20">
              <a:extLst>
                <a:ext uri="{FF2B5EF4-FFF2-40B4-BE49-F238E27FC236}">
                  <a16:creationId xmlns:a16="http://schemas.microsoft.com/office/drawing/2014/main" id="{F9966CEE-2615-EC4C-805F-0B1495B5D2A7}"/>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p>
              <a:pPr algn="ctr" defTabSz="685800" fontAlgn="auto">
                <a:spcBef>
                  <a:spcPts val="0"/>
                </a:spcBef>
                <a:spcAft>
                  <a:spcPts val="0"/>
                </a:spcAft>
                <a:defRPr/>
              </a:pPr>
              <a:r>
                <a:rPr lang="en-US" sz="1350" kern="0" dirty="0">
                  <a:solidFill>
                    <a:sysClr val="windowText" lastClr="000000"/>
                  </a:solidFill>
                  <a:latin typeface="Calibri Light" panose="020F0302020204030204" pitchFamily="34" charset="0"/>
                  <a:cs typeface="Calibri Light" panose="020F0302020204030204" pitchFamily="34" charset="0"/>
                </a:rPr>
                <a:t> </a:t>
              </a:r>
            </a:p>
          </p:txBody>
        </p:sp>
      </p:gr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134494320"/>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Business Case</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R</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80000"/>
                        <a:buFontTx/>
                        <a:buNone/>
                        <a:tabLst/>
                      </a:pPr>
                      <a:r>
                        <a:rPr kumimoji="0" lang="en-US" sz="1400" b="0" i="0" u="none" strike="noStrike" cap="none" normalizeH="0" baseline="0" dirty="0">
                          <a:ln>
                            <a:noFill/>
                          </a:ln>
                          <a:solidFill>
                            <a:schemeClr val="tx1"/>
                          </a:solidFill>
                          <a:effectLst/>
                          <a:latin typeface="Calibri Light" panose="020F0302020204030204" pitchFamily="34" charset="0"/>
                          <a:ea typeface="ＭＳ Ｐゴシック" pitchFamily="34" charset="-128"/>
                        </a:rPr>
                        <a:t>N/A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pic>
        <p:nvPicPr>
          <p:cNvPr id="39" name="Picture 2">
            <a:extLst>
              <a:ext uri="{FF2B5EF4-FFF2-40B4-BE49-F238E27FC236}">
                <a16:creationId xmlns:a16="http://schemas.microsoft.com/office/drawing/2014/main" id="{1A19C7C7-359D-5945-8DA7-2D4D79922B2D}"/>
              </a:ext>
              <a:ext uri="{C183D7F6-B498-43B3-948B-1728B52AA6E4}">
                <adec:decorative xmlns:adec="http://schemas.microsoft.com/office/drawing/2017/decorative" val="1"/>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12493" y="931744"/>
            <a:ext cx="1424978" cy="96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067B5C07-8948-3043-1F36-D98BAAA072FC}"/>
              </a:ext>
            </a:extLst>
          </p:cNvPr>
          <p:cNvSpPr>
            <a:spLocks noGrp="1"/>
          </p:cNvSpPr>
          <p:nvPr>
            <p:ph type="title"/>
          </p:nvPr>
        </p:nvSpPr>
        <p:spPr/>
        <p:txBody>
          <a:bodyPr/>
          <a:lstStyle/>
          <a:p>
            <a:r>
              <a:rPr lang="en-US" dirty="0"/>
              <a:t>Business Case</a:t>
            </a:r>
            <a:endParaRPr lang="el-GR" dirty="0"/>
          </a:p>
        </p:txBody>
      </p:sp>
    </p:spTree>
    <p:extLst>
      <p:ext uri="{BB962C8B-B14F-4D97-AF65-F5344CB8AC3E}">
        <p14:creationId xmlns:p14="http://schemas.microsoft.com/office/powerpoint/2010/main" val="358097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unthaak 8">
            <a:extLst>
              <a:ext uri="{FF2B5EF4-FFF2-40B4-BE49-F238E27FC236}">
                <a16:creationId xmlns:a16="http://schemas.microsoft.com/office/drawing/2014/main" id="{1E679E3E-C886-F249-929F-9E6B0AEAF654}"/>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2" name="Titel 1">
            <a:extLst>
              <a:ext uri="{FF2B5EF4-FFF2-40B4-BE49-F238E27FC236}">
                <a16:creationId xmlns:a16="http://schemas.microsoft.com/office/drawing/2014/main" id="{00FA4F6D-2E11-E848-88B6-9E2D10AEE1F8}"/>
              </a:ext>
            </a:extLst>
          </p:cNvPr>
          <p:cNvSpPr>
            <a:spLocks noGrp="1"/>
          </p:cNvSpPr>
          <p:nvPr>
            <p:ph type="title"/>
          </p:nvPr>
        </p:nvSpPr>
        <p:spPr/>
        <p:txBody>
          <a:bodyPr/>
          <a:lstStyle/>
          <a:p>
            <a:r>
              <a:rPr lang="en-US" dirty="0"/>
              <a:t>Initiating Phase: Business Case</a:t>
            </a:r>
            <a:endParaRPr lang="en-GB" dirty="0"/>
          </a:p>
        </p:txBody>
      </p:sp>
      <p:pic>
        <p:nvPicPr>
          <p:cNvPr id="8" name="Afbeelding 7" descr="Table of contents&#10;&#10;1. Project Initiation Request Information&#10;2. Context:&#10;2.1 Current Situation Description and Urgency&#10;2.2 Current Situation Impact&#10;2.2.1 Impact on Processes and the Organization&#10;2.2.2 Impact on Stakeholders and Users&#10;2.3 Interrelations and Interdependencies&#10;3. Expected Outcomes&#10;4. Possible Alternatives:&#10;4.1 Alternative A: Do nothing&#10;4.2 Alternative B:&#10;4.3 Alternative C:&#10;4.4 Chosen Alternative:&#10;5. Solution Description:&#10;5.1 Legal Basis&#10;5.2 Benefits&#10;5.3 ess Criteria&#10;5.4 Scope&#10;5.5 Solution Impact&#10;5.6 Deliverables&#10;5.7 Assumptions&#10;5.8 Constraints&#10;5.9 Risks&#10;5.10 Costs, Effort, and Funding Source&#10;5.11 Roadmap&#10;5.12 Synergies and Interdependencies&#10;6. Governance:&#10;6.1 Project Owner (PO)&#10;6.2 Solution Provider (SP)&#10;6.3 Approving Authority&#10;Appendix 1: References and Related Documents">
            <a:extLst>
              <a:ext uri="{FF2B5EF4-FFF2-40B4-BE49-F238E27FC236}">
                <a16:creationId xmlns:a16="http://schemas.microsoft.com/office/drawing/2014/main" id="{1B0CFEC8-FE40-6247-97B1-55836B153A5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1798" t="3981" b="28699"/>
          <a:stretch/>
        </p:blipFill>
        <p:spPr>
          <a:xfrm>
            <a:off x="1908313" y="603375"/>
            <a:ext cx="3845107" cy="4160004"/>
          </a:xfrm>
          <a:prstGeom prst="rect">
            <a:avLst/>
          </a:prstGeom>
          <a:ln>
            <a:solidFill>
              <a:schemeClr val="tx1">
                <a:lumMod val="50000"/>
                <a:lumOff val="50000"/>
              </a:schemeClr>
            </a:solidFill>
          </a:ln>
        </p:spPr>
      </p:pic>
      <p:pic>
        <p:nvPicPr>
          <p:cNvPr id="10" name="Picture 2">
            <a:extLst>
              <a:ext uri="{FF2B5EF4-FFF2-40B4-BE49-F238E27FC236}">
                <a16:creationId xmlns:a16="http://schemas.microsoft.com/office/drawing/2014/main" id="{F4A332BE-BE1D-B34F-8E3A-AD2E151018A7}"/>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12493" y="931744"/>
            <a:ext cx="1424978" cy="96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97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unthaak 27">
            <a:extLst>
              <a:ext uri="{FF2B5EF4-FFF2-40B4-BE49-F238E27FC236}">
                <a16:creationId xmlns:a16="http://schemas.microsoft.com/office/drawing/2014/main" id="{94CF5847-DE07-094A-88B4-9D3DC8E1ADA3}"/>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300757" cy="1285689"/>
          </a:xfrm>
        </p:spPr>
        <p:txBody>
          <a:bodyPr/>
          <a:lstStyle/>
          <a:p>
            <a:pPr>
              <a:buFont typeface="Arial" panose="020B0604020202020204" pitchFamily="34" charset="0"/>
              <a:buChar char="•"/>
            </a:pPr>
            <a:r>
              <a:rPr lang="en-GB" sz="1600"/>
              <a:t>The key element of the project approval process (along with the Business Case).</a:t>
            </a:r>
          </a:p>
          <a:p>
            <a:pPr>
              <a:buFont typeface="Arial" panose="020B0604020202020204" pitchFamily="34" charset="0"/>
              <a:buChar char="•"/>
            </a:pPr>
            <a:r>
              <a:rPr lang="en-GB" sz="1600"/>
              <a:t>Provides a basis for the more detailed project planning.</a:t>
            </a:r>
          </a:p>
          <a:p>
            <a:pPr>
              <a:buFont typeface="Arial" panose="020B0604020202020204" pitchFamily="34" charset="0"/>
              <a:buChar char="•"/>
            </a:pPr>
            <a:r>
              <a:rPr lang="en-GB" sz="1600"/>
              <a:t>It includes the What, How and When fundamentals of the project.</a:t>
            </a:r>
            <a:endParaRPr lang="en-GB" sz="1400"/>
          </a:p>
        </p:txBody>
      </p:sp>
      <p:pic>
        <p:nvPicPr>
          <p:cNvPr id="2" name="Picture 1" descr="Input: Project Initiation Request, Business Case.&#10;Roles: PSC, PM, SP, BM&#10;Output: Project Charter">
            <a:extLst>
              <a:ext uri="{FF2B5EF4-FFF2-40B4-BE49-F238E27FC236}">
                <a16:creationId xmlns:a16="http://schemas.microsoft.com/office/drawing/2014/main" id="{143239C4-4182-7863-9FFE-DDD26D84549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2767" t="-4861" r="-24795" b="4861"/>
          <a:stretch/>
        </p:blipFill>
        <p:spPr bwMode="auto">
          <a:xfrm>
            <a:off x="1021443" y="2045569"/>
            <a:ext cx="6053363" cy="1285689"/>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492599703"/>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Charter</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0" name="Picture 2">
            <a:extLst>
              <a:ext uri="{FF2B5EF4-FFF2-40B4-BE49-F238E27FC236}">
                <a16:creationId xmlns:a16="http://schemas.microsoft.com/office/drawing/2014/main" id="{1A2A4398-7278-874C-B0B2-FD389A141DC9}"/>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37325" y="901989"/>
            <a:ext cx="1332544" cy="111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81274F27-64E3-07C2-9CFA-1EFCEFDE8775}"/>
              </a:ext>
            </a:extLst>
          </p:cNvPr>
          <p:cNvSpPr>
            <a:spLocks noGrp="1"/>
          </p:cNvSpPr>
          <p:nvPr>
            <p:ph type="title"/>
          </p:nvPr>
        </p:nvSpPr>
        <p:spPr/>
        <p:txBody>
          <a:bodyPr/>
          <a:lstStyle/>
          <a:p>
            <a:r>
              <a:rPr lang="en-US" dirty="0"/>
              <a:t>Project Charter</a:t>
            </a:r>
            <a:endParaRPr lang="el-GR" dirty="0"/>
          </a:p>
        </p:txBody>
      </p:sp>
    </p:spTree>
    <p:extLst>
      <p:ext uri="{BB962C8B-B14F-4D97-AF65-F5344CB8AC3E}">
        <p14:creationId xmlns:p14="http://schemas.microsoft.com/office/powerpoint/2010/main" val="39133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unthaak 7">
            <a:extLst>
              <a:ext uri="{FF2B5EF4-FFF2-40B4-BE49-F238E27FC236}">
                <a16:creationId xmlns:a16="http://schemas.microsoft.com/office/drawing/2014/main" id="{4A9A17BE-22DF-7C4E-A181-CE0F9380DFE5}"/>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2" name="Titel 1">
            <a:extLst>
              <a:ext uri="{FF2B5EF4-FFF2-40B4-BE49-F238E27FC236}">
                <a16:creationId xmlns:a16="http://schemas.microsoft.com/office/drawing/2014/main" id="{7A8269A0-5A30-0744-AFF1-9A7BBC96826E}"/>
              </a:ext>
            </a:extLst>
          </p:cNvPr>
          <p:cNvSpPr>
            <a:spLocks noGrp="1"/>
          </p:cNvSpPr>
          <p:nvPr>
            <p:ph type="title"/>
          </p:nvPr>
        </p:nvSpPr>
        <p:spPr/>
        <p:txBody>
          <a:bodyPr/>
          <a:lstStyle/>
          <a:p>
            <a:r>
              <a:rPr lang="en-US" dirty="0"/>
              <a:t>Initiating Phase: Project Charter</a:t>
            </a:r>
            <a:endParaRPr lang="en-GB" dirty="0"/>
          </a:p>
        </p:txBody>
      </p:sp>
      <p:pic>
        <p:nvPicPr>
          <p:cNvPr id="6" name="Afbeelding 5" descr="Tale of contents:&#10;&#10;1. Executive Summary&#10;2. Considerations on the Business Case&#10;3. Project Description:&#10;3.1 Scope&#10;3.1.1 Includes (&quot;IN&quot; Scope)&#10;3.1.2 Excludes (&quot;OUT&quot; Scope)&#10;3.1.3 Scope Statement&#10;3.2 Success Criteria&#10;3.3 Stakeholder and User Needs&#10;3.4 Deliverables&#10;3.5 Features&#10;3.6 Constraints&#10;3.7 Assumptions&#10;3.8 Risks&#10;4. Cost, Timing, and Resources:&#10;4.1 Cost&#10;4.2 Timing and Milestones&#10;4.3 Planned Resources&#10;5. Approach:&#10;5.1 Methodology&#10;5.2 Change Management&#10;5.2.1 Project Change&#10;5.2.2 Configuration Management&#10;5.2.3 Organisational Change&#10;6. Governance and Stakeholders:&#10;6.1 Structure&#10;6.2 Roles and Responsibilities&#10;6.3 Other Stakeholders&#10;Appendix 1: References and Related Documents">
            <a:extLst>
              <a:ext uri="{FF2B5EF4-FFF2-40B4-BE49-F238E27FC236}">
                <a16:creationId xmlns:a16="http://schemas.microsoft.com/office/drawing/2014/main" id="{223F2947-DBFC-5549-93D9-35361827B9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436" t="3750" b="35031"/>
          <a:stretch/>
        </p:blipFill>
        <p:spPr>
          <a:xfrm>
            <a:off x="1729409" y="618982"/>
            <a:ext cx="4244009" cy="4112045"/>
          </a:xfrm>
          <a:prstGeom prst="rect">
            <a:avLst/>
          </a:prstGeom>
          <a:ln>
            <a:solidFill>
              <a:schemeClr val="tx1">
                <a:lumMod val="50000"/>
                <a:lumOff val="50000"/>
              </a:schemeClr>
            </a:solidFill>
          </a:ln>
        </p:spPr>
      </p:pic>
      <p:pic>
        <p:nvPicPr>
          <p:cNvPr id="9" name="Picture 2">
            <a:extLst>
              <a:ext uri="{FF2B5EF4-FFF2-40B4-BE49-F238E27FC236}">
                <a16:creationId xmlns:a16="http://schemas.microsoft.com/office/drawing/2014/main" id="{28AAA7DC-081C-1E4D-A11C-57396747E979}"/>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37325" y="901989"/>
            <a:ext cx="1332544" cy="111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24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unthaak 35">
            <a:extLst>
              <a:ext uri="{FF2B5EF4-FFF2-40B4-BE49-F238E27FC236}">
                <a16:creationId xmlns:a16="http://schemas.microsoft.com/office/drawing/2014/main" id="{C5E853E2-A74C-3C4F-A125-BE885FCBFCDC}"/>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 </a:t>
            </a:r>
          </a:p>
        </p:txBody>
      </p:sp>
      <p:sp>
        <p:nvSpPr>
          <p:cNvPr id="3" name="Titel 2">
            <a:extLst>
              <a:ext uri="{FF2B5EF4-FFF2-40B4-BE49-F238E27FC236}">
                <a16:creationId xmlns:a16="http://schemas.microsoft.com/office/drawing/2014/main" id="{564551D1-8A69-434D-A067-0B7623CD3F54}"/>
              </a:ext>
            </a:extLst>
          </p:cNvPr>
          <p:cNvSpPr>
            <a:spLocks noGrp="1"/>
          </p:cNvSpPr>
          <p:nvPr>
            <p:ph type="title"/>
          </p:nvPr>
        </p:nvSpPr>
        <p:spPr/>
        <p:txBody>
          <a:bodyPr/>
          <a:lstStyle/>
          <a:p>
            <a:r>
              <a:rPr lang="en-US"/>
              <a:t>Initiating Documents Strategy</a:t>
            </a:r>
            <a:endParaRPr lang="en-GB"/>
          </a:p>
        </p:txBody>
      </p:sp>
      <p:grpSp>
        <p:nvGrpSpPr>
          <p:cNvPr id="2" name="Group 61" descr="Outline of key artefacts. Here's a summary of the key points:&#10;&#10;Initiating phase:&#10;- Project Initiation Request&#10;- Business Case&#10;- Project Charter, Domain Specific Content (if required)"/>
          <p:cNvGrpSpPr/>
          <p:nvPr/>
        </p:nvGrpSpPr>
        <p:grpSpPr>
          <a:xfrm>
            <a:off x="1403004" y="553493"/>
            <a:ext cx="6377303" cy="4041339"/>
            <a:chOff x="196547" y="609315"/>
            <a:chExt cx="8503070" cy="5388452"/>
          </a:xfrm>
        </p:grpSpPr>
        <p:pic>
          <p:nvPicPr>
            <p:cNvPr id="6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456" y="1351203"/>
              <a:ext cx="990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9386" y="1351203"/>
              <a:ext cx="16097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4158398" y="3285045"/>
              <a:ext cx="1800497" cy="2712721"/>
            </a:xfrm>
            <a:prstGeom prst="rect">
              <a:avLst/>
            </a:prstGeom>
            <a:solidFill>
              <a:sysClr val="window" lastClr="FFFFFF">
                <a:lumMod val="95000"/>
              </a:sysClr>
            </a:solidFill>
            <a:ln w="9525" cap="flat" cmpd="sng" algn="ctr">
              <a:solidFill>
                <a:sysClr val="windowText" lastClr="000000">
                  <a:lumMod val="75000"/>
                  <a:lumOff val="25000"/>
                </a:sysClr>
              </a:solidFill>
              <a:prstDash val="dash"/>
            </a:ln>
            <a:effectLst/>
          </p:spPr>
          <p:txBody>
            <a:bodyPr rtlCol="0" anchor="ctr"/>
            <a:lstStyle/>
            <a:p>
              <a:pPr algn="ctr" defTabSz="685800" fontAlgn="auto">
                <a:spcBef>
                  <a:spcPts val="0"/>
                </a:spcBef>
                <a:spcAft>
                  <a:spcPts val="0"/>
                </a:spcAft>
                <a:defRPr/>
              </a:pPr>
              <a:endParaRPr lang="en-GB" sz="1350" kern="0" dirty="0">
                <a:solidFill>
                  <a:prstClr val="white"/>
                </a:solidFill>
                <a:latin typeface="Calibri Light" panose="020F0302020204030204" pitchFamily="34" charset="0"/>
                <a:cs typeface="Calibri Light" panose="020F0302020204030204" pitchFamily="34" charset="0"/>
              </a:endParaRPr>
            </a:p>
          </p:txBody>
        </p:sp>
        <p:sp>
          <p:nvSpPr>
            <p:cNvPr id="67" name="TextBox 66"/>
            <p:cNvSpPr txBox="1"/>
            <p:nvPr/>
          </p:nvSpPr>
          <p:spPr>
            <a:xfrm>
              <a:off x="2034002" y="981871"/>
              <a:ext cx="1800497" cy="369332"/>
            </a:xfrm>
            <a:prstGeom prst="rect">
              <a:avLst/>
            </a:prstGeom>
            <a:noFill/>
          </p:spPr>
          <p:txBody>
            <a:bodyPr wrap="square" rtlCol="0">
              <a:spAutoFit/>
            </a:bodyPr>
            <a:lstStyle/>
            <a:p>
              <a:pPr algn="ctr" defTabSz="685800" fontAlgn="auto">
                <a:spcBef>
                  <a:spcPts val="0"/>
                </a:spcBef>
                <a:spcAft>
                  <a:spcPts val="0"/>
                </a:spcAft>
                <a:defRPr/>
              </a:pPr>
              <a:r>
                <a:rPr lang="en-US" sz="1200" kern="0" dirty="0">
                  <a:solidFill>
                    <a:prstClr val="black"/>
                  </a:solidFill>
                  <a:latin typeface="Calibri Light" panose="020F0302020204030204" pitchFamily="34" charset="0"/>
                  <a:cs typeface="Calibri Light" panose="020F0302020204030204" pitchFamily="34" charset="0"/>
                </a:rPr>
                <a:t>Business Case</a:t>
              </a:r>
              <a:endParaRPr lang="en-GB" sz="1200" kern="0" dirty="0">
                <a:solidFill>
                  <a:prstClr val="black"/>
                </a:solidFill>
                <a:latin typeface="Calibri Light" panose="020F0302020204030204" pitchFamily="34" charset="0"/>
                <a:cs typeface="Calibri Light" panose="020F0302020204030204" pitchFamily="34" charset="0"/>
              </a:endParaRPr>
            </a:p>
          </p:txBody>
        </p:sp>
        <p:sp>
          <p:nvSpPr>
            <p:cNvPr id="68" name="TextBox 67"/>
            <p:cNvSpPr txBox="1"/>
            <p:nvPr/>
          </p:nvSpPr>
          <p:spPr>
            <a:xfrm>
              <a:off x="354207" y="998398"/>
              <a:ext cx="1617099" cy="446617"/>
            </a:xfrm>
            <a:prstGeom prst="rect">
              <a:avLst/>
            </a:prstGeom>
            <a:noFill/>
          </p:spPr>
          <p:txBody>
            <a:bodyPr wrap="square" rtlCol="0">
              <a:spAutoFit/>
            </a:bodyPr>
            <a:lstStyle/>
            <a:p>
              <a:pPr algn="ctr" defTabSz="685800" fontAlgn="auto">
                <a:lnSpc>
                  <a:spcPts val="900"/>
                </a:lnSpc>
                <a:spcBef>
                  <a:spcPts val="0"/>
                </a:spcBef>
                <a:spcAft>
                  <a:spcPts val="0"/>
                </a:spcAft>
                <a:defRPr/>
              </a:pPr>
              <a:r>
                <a:rPr lang="en-US" sz="1200" kern="0" dirty="0">
                  <a:solidFill>
                    <a:prstClr val="black"/>
                  </a:solidFill>
                  <a:latin typeface="Calibri Light" panose="020F0302020204030204" pitchFamily="34" charset="0"/>
                  <a:cs typeface="Calibri Light" panose="020F0302020204030204" pitchFamily="34" charset="0"/>
                </a:rPr>
                <a:t>Project Initiation Request</a:t>
              </a:r>
              <a:endParaRPr lang="en-GB" sz="1200" kern="0" dirty="0">
                <a:solidFill>
                  <a:prstClr val="black"/>
                </a:solidFill>
                <a:latin typeface="Calibri Light" panose="020F0302020204030204" pitchFamily="34" charset="0"/>
                <a:cs typeface="Calibri Light" panose="020F0302020204030204" pitchFamily="34" charset="0"/>
              </a:endParaRPr>
            </a:p>
          </p:txBody>
        </p:sp>
        <p:graphicFrame>
          <p:nvGraphicFramePr>
            <p:cNvPr id="69" name="Diagram 68"/>
            <p:cNvGraphicFramePr/>
            <p:nvPr/>
          </p:nvGraphicFramePr>
          <p:xfrm>
            <a:off x="798604" y="1273366"/>
            <a:ext cx="2109652" cy="1630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0" name="Diagram 69"/>
            <p:cNvGraphicFramePr/>
            <p:nvPr/>
          </p:nvGraphicFramePr>
          <p:xfrm>
            <a:off x="3116584" y="3138322"/>
            <a:ext cx="1600200" cy="143228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71" name="Straight Connector 70"/>
            <p:cNvCxnSpPr/>
            <p:nvPr/>
          </p:nvCxnSpPr>
          <p:spPr>
            <a:xfrm flipH="1">
              <a:off x="510451" y="1351203"/>
              <a:ext cx="3465201" cy="0"/>
            </a:xfrm>
            <a:prstGeom prst="line">
              <a:avLst/>
            </a:prstGeom>
            <a:noFill/>
            <a:ln w="12700" cap="flat" cmpd="sng" algn="ctr">
              <a:solidFill>
                <a:srgbClr val="4F81BD">
                  <a:shade val="95000"/>
                  <a:satMod val="105000"/>
                </a:srgbClr>
              </a:solidFill>
              <a:prstDash val="dash"/>
            </a:ln>
            <a:effectLst/>
          </p:spPr>
        </p:cxnSp>
        <p:cxnSp>
          <p:nvCxnSpPr>
            <p:cNvPr id="72" name="Straight Connector 71"/>
            <p:cNvCxnSpPr/>
            <p:nvPr/>
          </p:nvCxnSpPr>
          <p:spPr>
            <a:xfrm flipH="1">
              <a:off x="1900363" y="3285045"/>
              <a:ext cx="4271815" cy="0"/>
            </a:xfrm>
            <a:prstGeom prst="line">
              <a:avLst/>
            </a:prstGeom>
            <a:noFill/>
            <a:ln w="12700" cap="flat" cmpd="sng" algn="ctr">
              <a:solidFill>
                <a:srgbClr val="4F81BD">
                  <a:shade val="95000"/>
                  <a:satMod val="105000"/>
                </a:srgbClr>
              </a:solidFill>
              <a:prstDash val="dash"/>
            </a:ln>
            <a:effectLst/>
          </p:spPr>
        </p:cxnSp>
        <p:cxnSp>
          <p:nvCxnSpPr>
            <p:cNvPr id="73" name="Straight Connector 72"/>
            <p:cNvCxnSpPr/>
            <p:nvPr/>
          </p:nvCxnSpPr>
          <p:spPr>
            <a:xfrm flipH="1">
              <a:off x="512287" y="2438400"/>
              <a:ext cx="3463365" cy="0"/>
            </a:xfrm>
            <a:prstGeom prst="line">
              <a:avLst/>
            </a:prstGeom>
            <a:noFill/>
            <a:ln w="12700" cap="flat" cmpd="sng" algn="ctr">
              <a:solidFill>
                <a:srgbClr val="4F81BD">
                  <a:shade val="95000"/>
                  <a:satMod val="105000"/>
                </a:srgbClr>
              </a:solidFill>
              <a:prstDash val="dash"/>
            </a:ln>
            <a:effectLst/>
          </p:spPr>
        </p:cxnSp>
        <p:sp>
          <p:nvSpPr>
            <p:cNvPr id="78" name="Rectangle 77"/>
            <p:cNvSpPr/>
            <p:nvPr/>
          </p:nvSpPr>
          <p:spPr>
            <a:xfrm>
              <a:off x="1906780" y="998397"/>
              <a:ext cx="5039561" cy="4999370"/>
            </a:xfrm>
            <a:prstGeom prst="rect">
              <a:avLst/>
            </a:prstGeom>
            <a:noFill/>
            <a:ln w="9525" cap="flat" cmpd="sng" algn="ctr">
              <a:solidFill>
                <a:sysClr val="windowText" lastClr="000000">
                  <a:lumMod val="75000"/>
                  <a:lumOff val="25000"/>
                </a:sysClr>
              </a:solidFill>
              <a:prstDash val="dash"/>
            </a:ln>
            <a:effectLst/>
          </p:spPr>
          <p:txBody>
            <a:bodyPr rtlCol="0" anchor="ctr"/>
            <a:lstStyle/>
            <a:p>
              <a:pPr algn="ctr" defTabSz="685800" fontAlgn="auto">
                <a:spcBef>
                  <a:spcPts val="0"/>
                </a:spcBef>
                <a:spcAft>
                  <a:spcPts val="0"/>
                </a:spcAft>
                <a:defRPr/>
              </a:pPr>
              <a:endParaRPr lang="en-GB" sz="1350" kern="0" dirty="0">
                <a:solidFill>
                  <a:sysClr val="window" lastClr="FFFFFF"/>
                </a:solidFill>
                <a:latin typeface="Calibri Light" panose="020F0302020204030204" pitchFamily="34" charset="0"/>
                <a:cs typeface="Calibri Light" panose="020F0302020204030204" pitchFamily="34" charset="0"/>
              </a:endParaRPr>
            </a:p>
          </p:txBody>
        </p:sp>
        <p:pic>
          <p:nvPicPr>
            <p:cNvPr id="79" name="Picture 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96313" y="640010"/>
              <a:ext cx="6652632" cy="3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3"/>
            <p:cNvSpPr txBox="1">
              <a:spLocks noChangeArrowheads="1"/>
            </p:cNvSpPr>
            <p:nvPr/>
          </p:nvSpPr>
          <p:spPr bwMode="auto">
            <a:xfrm>
              <a:off x="196547" y="609315"/>
              <a:ext cx="6828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fr-BE" sz="1200" b="0" kern="0" dirty="0" err="1">
                  <a:solidFill>
                    <a:sysClr val="window" lastClr="FFFFFF"/>
                  </a:solidFill>
                  <a:latin typeface="Calibri Light" panose="020F0302020204030204" pitchFamily="34" charset="0"/>
                  <a:cs typeface="Calibri Light" panose="020F0302020204030204" pitchFamily="34" charset="0"/>
                </a:rPr>
                <a:t>Initiating</a:t>
              </a:r>
              <a:endParaRPr lang="en-GB" sz="1200" b="0" kern="0" dirty="0">
                <a:solidFill>
                  <a:sysClr val="window" lastClr="FFFFFF"/>
                </a:solidFill>
                <a:latin typeface="Calibri Light" panose="020F0302020204030204" pitchFamily="34" charset="0"/>
                <a:cs typeface="Calibri Light" panose="020F0302020204030204" pitchFamily="34" charset="0"/>
              </a:endParaRPr>
            </a:p>
          </p:txBody>
        </p:sp>
        <p:pic>
          <p:nvPicPr>
            <p:cNvPr id="81" name="Picture 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19828" y="3099657"/>
              <a:ext cx="605542" cy="47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5370" y="3215386"/>
              <a:ext cx="1633116" cy="2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3"/>
            <p:cNvSpPr txBox="1">
              <a:spLocks noChangeArrowheads="1"/>
            </p:cNvSpPr>
            <p:nvPr/>
          </p:nvSpPr>
          <p:spPr bwMode="auto">
            <a:xfrm>
              <a:off x="6946342" y="3161698"/>
              <a:ext cx="175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fr-BE" sz="1200" b="0" kern="0" dirty="0">
                  <a:solidFill>
                    <a:sysClr val="window" lastClr="FFFFFF"/>
                  </a:solidFill>
                  <a:latin typeface="Calibri Light" panose="020F0302020204030204" pitchFamily="34" charset="0"/>
                  <a:cs typeface="Calibri Light" panose="020F0302020204030204" pitchFamily="34" charset="0"/>
                </a:rPr>
                <a:t>Planning</a:t>
              </a:r>
              <a:endParaRPr lang="en-GB" sz="1200" b="0" kern="0" dirty="0">
                <a:solidFill>
                  <a:sysClr val="window" lastClr="FFFFFF"/>
                </a:solidFill>
                <a:latin typeface="Calibri Light" panose="020F0302020204030204" pitchFamily="34" charset="0"/>
                <a:cs typeface="Calibri Light" panose="020F0302020204030204" pitchFamily="34" charset="0"/>
              </a:endParaRPr>
            </a:p>
          </p:txBody>
        </p:sp>
        <p:pic>
          <p:nvPicPr>
            <p:cNvPr id="84" name="Picture 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62669" y="3359340"/>
              <a:ext cx="16192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ectangle 84"/>
            <p:cNvSpPr/>
            <p:nvPr/>
          </p:nvSpPr>
          <p:spPr>
            <a:xfrm>
              <a:off x="4301815" y="2907610"/>
              <a:ext cx="1513663" cy="369332"/>
            </a:xfrm>
            <a:prstGeom prst="rect">
              <a:avLst/>
            </a:prstGeom>
          </p:spPr>
          <p:txBody>
            <a:bodyPr wrap="none">
              <a:spAutoFit/>
            </a:bodyPr>
            <a:lstStyle/>
            <a:p>
              <a:pPr algn="ctr" defTabSz="685800" fontAlgn="auto">
                <a:spcBef>
                  <a:spcPts val="0"/>
                </a:spcBef>
                <a:spcAft>
                  <a:spcPts val="0"/>
                </a:spcAft>
                <a:defRPr/>
              </a:pPr>
              <a:r>
                <a:rPr lang="en-GB" sz="1200" kern="0" dirty="0">
                  <a:solidFill>
                    <a:sysClr val="windowText" lastClr="000000"/>
                  </a:solidFill>
                  <a:latin typeface="Calibri Light" panose="020F0302020204030204" pitchFamily="34" charset="0"/>
                  <a:cs typeface="Calibri Light" panose="020F0302020204030204" pitchFamily="34" charset="0"/>
                </a:rPr>
                <a:t>Project Charter</a:t>
              </a:r>
            </a:p>
          </p:txBody>
        </p:sp>
        <p:pic>
          <p:nvPicPr>
            <p:cNvPr id="86" name="Picture 9"/>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60963" y="5233807"/>
              <a:ext cx="16192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p:cNvSpPr/>
            <p:nvPr/>
          </p:nvSpPr>
          <p:spPr>
            <a:xfrm>
              <a:off x="4222185" y="5276683"/>
              <a:ext cx="1716711" cy="553997"/>
            </a:xfrm>
            <a:prstGeom prst="rect">
              <a:avLst/>
            </a:prstGeom>
          </p:spPr>
          <p:txBody>
            <a:bodyPr wrap="none">
              <a:spAutoFit/>
            </a:bodyPr>
            <a:lstStyle/>
            <a:p>
              <a:pPr algn="ctr" defTabSz="685800" fontAlgn="auto">
                <a:spcBef>
                  <a:spcPts val="0"/>
                </a:spcBef>
                <a:spcAft>
                  <a:spcPts val="0"/>
                </a:spcAft>
                <a:defRPr/>
              </a:pPr>
              <a:r>
                <a:rPr lang="en-GB" sz="1050" i="1" kern="0" dirty="0">
                  <a:solidFill>
                    <a:sysClr val="windowText" lastClr="000000"/>
                  </a:solidFill>
                  <a:latin typeface="Calibri Light" panose="020F0302020204030204" pitchFamily="34" charset="0"/>
                  <a:cs typeface="Calibri Light" panose="020F0302020204030204" pitchFamily="34" charset="0"/>
                </a:rPr>
                <a:t>Domain Specific</a:t>
              </a:r>
              <a:br>
                <a:rPr lang="en-GB" sz="1050" i="1" kern="0" dirty="0">
                  <a:solidFill>
                    <a:sysClr val="windowText" lastClr="000000"/>
                  </a:solidFill>
                  <a:latin typeface="Calibri Light" panose="020F0302020204030204" pitchFamily="34" charset="0"/>
                  <a:cs typeface="Calibri Light" panose="020F0302020204030204" pitchFamily="34" charset="0"/>
                </a:rPr>
              </a:br>
              <a:r>
                <a:rPr lang="en-GB" sz="1050" i="1" kern="0" dirty="0">
                  <a:solidFill>
                    <a:sysClr val="windowText" lastClr="000000"/>
                  </a:solidFill>
                  <a:latin typeface="Calibri Light" panose="020F0302020204030204" pitchFamily="34" charset="0"/>
                  <a:cs typeface="Calibri Light" panose="020F0302020204030204" pitchFamily="34" charset="0"/>
                </a:rPr>
                <a:t>Content (if required)</a:t>
              </a:r>
            </a:p>
          </p:txBody>
        </p:sp>
        <p:cxnSp>
          <p:nvCxnSpPr>
            <p:cNvPr id="88" name="Straight Connector 87"/>
            <p:cNvCxnSpPr/>
            <p:nvPr/>
          </p:nvCxnSpPr>
          <p:spPr>
            <a:xfrm flipH="1">
              <a:off x="1900363" y="3789603"/>
              <a:ext cx="4271815" cy="0"/>
            </a:xfrm>
            <a:prstGeom prst="line">
              <a:avLst/>
            </a:prstGeom>
            <a:noFill/>
            <a:ln w="12700" cap="flat" cmpd="sng" algn="ctr">
              <a:solidFill>
                <a:srgbClr val="4F81BD">
                  <a:shade val="95000"/>
                  <a:satMod val="105000"/>
                </a:srgbClr>
              </a:solidFill>
              <a:prstDash val="dash"/>
            </a:ln>
            <a:effectLst/>
          </p:spPr>
        </p:cxnSp>
      </p:grpSp>
      <p:pic>
        <p:nvPicPr>
          <p:cNvPr id="30" name="Picture 2">
            <a:extLst>
              <a:ext uri="{FF2B5EF4-FFF2-40B4-BE49-F238E27FC236}">
                <a16:creationId xmlns:a16="http://schemas.microsoft.com/office/drawing/2014/main" id="{21B7567B-2F8C-8E49-8B90-BC47B0677E59}"/>
              </a:ext>
              <a:ext uri="{C183D7F6-B498-43B3-948B-1728B52AA6E4}">
                <adec:decorative xmlns:adec="http://schemas.microsoft.com/office/drawing/2017/decorative" val="1"/>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4726868" y="3137483"/>
            <a:ext cx="704955" cy="58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a:extLst>
              <a:ext uri="{FF2B5EF4-FFF2-40B4-BE49-F238E27FC236}">
                <a16:creationId xmlns:a16="http://schemas.microsoft.com/office/drawing/2014/main" id="{F2E85912-5A90-9546-8632-E1BF54E9BD94}"/>
              </a:ext>
              <a:ext uri="{C183D7F6-B498-43B3-948B-1728B52AA6E4}">
                <adec:decorative xmlns:adec="http://schemas.microsoft.com/office/drawing/2017/decorative" val="1"/>
              </a:ext>
            </a:extLst>
          </p:cNvPr>
          <p:cNvPicPr>
            <a:picLocks noChangeAspect="1" noChangeArrowheads="1"/>
          </p:cNvPicPr>
          <p:nvPr/>
        </p:nvPicPr>
        <p:blipFill rotWithShape="1">
          <a:blip r:embed="rId21"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98909" y="1981324"/>
            <a:ext cx="843761" cy="57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64EA061D-9D05-2640-BE35-94FC1674013A}"/>
              </a:ext>
              <a:ext uri="{C183D7F6-B498-43B3-948B-1728B52AA6E4}">
                <adec:decorative xmlns:adec="http://schemas.microsoft.com/office/drawing/2017/decorative" val="1"/>
              </a:ext>
            </a:extLst>
          </p:cNvPr>
          <p:cNvPicPr>
            <a:picLocks noChangeAspect="1" noChangeArrowheads="1"/>
          </p:cNvPicPr>
          <p:nvPr/>
        </p:nvPicPr>
        <p:blipFill rotWithShape="1">
          <a:blip r:embed="rId2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893192" y="1261139"/>
            <a:ext cx="672500" cy="48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8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unthaak 24">
            <a:extLst>
              <a:ext uri="{FF2B5EF4-FFF2-40B4-BE49-F238E27FC236}">
                <a16:creationId xmlns:a16="http://schemas.microsoft.com/office/drawing/2014/main" id="{C9917352-6888-AD46-ACED-C6FC878768AA}"/>
              </a:ext>
              <a:ext uri="{C183D7F6-B498-43B3-948B-1728B52AA6E4}">
                <adec:decorative xmlns:adec="http://schemas.microsoft.com/office/drawing/2017/decorative" val="0"/>
              </a:ext>
            </a:extLst>
          </p:cNvPr>
          <p:cNvSpPr/>
          <p:nvPr/>
        </p:nvSpPr>
        <p:spPr>
          <a:xfrm>
            <a:off x="7784896" y="609339"/>
            <a:ext cx="1182756" cy="219823"/>
          </a:xfrm>
          <a:prstGeom prst="chevron">
            <a:avLst/>
          </a:prstGeom>
          <a:solidFill>
            <a:srgbClr val="F5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Initiating Phase</a:t>
            </a:r>
          </a:p>
        </p:txBody>
      </p:sp>
      <p:sp>
        <p:nvSpPr>
          <p:cNvPr id="2" name="Titel 1">
            <a:extLst>
              <a:ext uri="{FF2B5EF4-FFF2-40B4-BE49-F238E27FC236}">
                <a16:creationId xmlns:a16="http://schemas.microsoft.com/office/drawing/2014/main" id="{0452BFF8-5A22-8D43-9A9B-2ECB20740EDA}"/>
              </a:ext>
            </a:extLst>
          </p:cNvPr>
          <p:cNvSpPr>
            <a:spLocks noGrp="1"/>
          </p:cNvSpPr>
          <p:nvPr>
            <p:ph type="title"/>
          </p:nvPr>
        </p:nvSpPr>
        <p:spPr/>
        <p:txBody>
          <a:bodyPr/>
          <a:lstStyle/>
          <a:p>
            <a:r>
              <a:rPr lang="en-US" dirty="0"/>
              <a:t>Phase Gate: </a:t>
            </a:r>
            <a:r>
              <a:rPr lang="en-US" dirty="0" err="1"/>
              <a:t>RfP</a:t>
            </a:r>
            <a:r>
              <a:rPr lang="en-US" dirty="0"/>
              <a:t> (Ready for Planning)? </a:t>
            </a:r>
            <a:endParaRPr lang="en-GB" dirty="0"/>
          </a:p>
        </p:txBody>
      </p:sp>
      <p:grpSp>
        <p:nvGrpSpPr>
          <p:cNvPr id="4" name="Group 3" descr="Initiating&#10;- RfP (Ready for Planning)&#10;Planning&#10;- RfE (Ready for Execution)&#10;Executing&#10;- RfC (Ready for Closing)&#10;Closing&#10;- Archived">
            <a:extLst>
              <a:ext uri="{FF2B5EF4-FFF2-40B4-BE49-F238E27FC236}">
                <a16:creationId xmlns:a16="http://schemas.microsoft.com/office/drawing/2014/main" id="{9EC1AD13-FAAD-AE05-5792-27261FE2A9BB}"/>
              </a:ext>
            </a:extLst>
          </p:cNvPr>
          <p:cNvGrpSpPr/>
          <p:nvPr/>
        </p:nvGrpSpPr>
        <p:grpSpPr>
          <a:xfrm>
            <a:off x="2158006" y="1002235"/>
            <a:ext cx="5179679" cy="1013528"/>
            <a:chOff x="2158006" y="1002235"/>
            <a:chExt cx="5179679" cy="1013528"/>
          </a:xfrm>
        </p:grpSpPr>
        <p:sp>
          <p:nvSpPr>
            <p:cNvPr id="16388" name="AutoShape 7"/>
            <p:cNvSpPr>
              <a:spLocks noChangeArrowheads="1"/>
            </p:cNvSpPr>
            <p:nvPr/>
          </p:nvSpPr>
          <p:spPr bwMode="auto">
            <a:xfrm>
              <a:off x="2158006" y="1002235"/>
              <a:ext cx="4201716" cy="541734"/>
            </a:xfrm>
            <a:prstGeom prst="roundRect">
              <a:avLst>
                <a:gd name="adj" fmla="val 16667"/>
              </a:avLst>
            </a:prstGeom>
            <a:solidFill>
              <a:srgbClr val="DDDDDD">
                <a:alpha val="70195"/>
              </a:srgbClr>
            </a:solidFill>
            <a:ln w="9525">
              <a:solidFill>
                <a:schemeClr val="tx1"/>
              </a:solidFill>
              <a:round/>
              <a:headEnd/>
              <a:tailEnd/>
            </a:ln>
            <a:effectLst>
              <a:outerShdw blurRad="63500" sx="102000" sy="102000" algn="ctr" rotWithShape="0">
                <a:prstClr val="black">
                  <a:alpha val="40000"/>
                </a:prstClr>
              </a:outerShdw>
            </a:effectLst>
          </p:spPr>
          <p:txBody>
            <a:bodyPr wrap="none" anchor="ctr"/>
            <a:lstStyle/>
            <a:p>
              <a:pPr defTabSz="342900"/>
              <a:endParaRPr lang="en-GB" sz="1350" dirty="0">
                <a:latin typeface="Calibri Light" panose="020F0302020204030204" pitchFamily="34" charset="0"/>
                <a:ea typeface="ヒラギノ角ゴ Pro W3"/>
                <a:cs typeface="ヒラギノ角ゴ Pro W3"/>
              </a:endParaRPr>
            </a:p>
          </p:txBody>
        </p:sp>
        <p:sp>
          <p:nvSpPr>
            <p:cNvPr id="16389" name="AutoShape 12"/>
            <p:cNvSpPr>
              <a:spLocks noChangeArrowheads="1"/>
            </p:cNvSpPr>
            <p:nvPr/>
          </p:nvSpPr>
          <p:spPr bwMode="auto">
            <a:xfrm>
              <a:off x="6453779" y="1118321"/>
              <a:ext cx="883906" cy="325040"/>
            </a:xfrm>
            <a:prstGeom prst="chevron">
              <a:avLst>
                <a:gd name="adj" fmla="val 59707"/>
              </a:avLst>
            </a:prstGeom>
            <a:solidFill>
              <a:schemeClr val="bg1"/>
            </a:solidFill>
            <a:ln w="9525">
              <a:solidFill>
                <a:srgbClr val="C0C0C0"/>
              </a:solidFill>
              <a:miter lim="800000"/>
              <a:headEnd/>
              <a:tailEnd/>
            </a:ln>
            <a:effectLst>
              <a:glow rad="101600">
                <a:schemeClr val="accent4">
                  <a:satMod val="175000"/>
                  <a:alpha val="40000"/>
                </a:schemeClr>
              </a:glow>
            </a:effectLst>
          </p:spPr>
          <p:txBody>
            <a:bodyPr wrap="none" anchor="ctr"/>
            <a:lstStyle/>
            <a:p>
              <a:pPr algn="ctr" defTabSz="342900"/>
              <a:r>
                <a:rPr lang="en-US" sz="900" dirty="0">
                  <a:solidFill>
                    <a:srgbClr val="002060"/>
                  </a:solidFill>
                  <a:latin typeface="Calibri Light" panose="020F0302020204030204" pitchFamily="34" charset="0"/>
                  <a:ea typeface="ヒラギノ角ゴ Pro W3"/>
                  <a:cs typeface="ヒラギノ角ゴ Pro W3"/>
                </a:rPr>
                <a:t>   Archived</a:t>
              </a:r>
            </a:p>
          </p:txBody>
        </p:sp>
        <p:sp>
          <p:nvSpPr>
            <p:cNvPr id="90200" name="AutoShape 88"/>
            <p:cNvSpPr>
              <a:spLocks noChangeArrowheads="1"/>
            </p:cNvSpPr>
            <p:nvPr/>
          </p:nvSpPr>
          <p:spPr bwMode="auto">
            <a:xfrm>
              <a:off x="2363985" y="1125465"/>
              <a:ext cx="892969" cy="296465"/>
            </a:xfrm>
            <a:prstGeom prst="chevron">
              <a:avLst>
                <a:gd name="adj" fmla="val 46491"/>
              </a:avLst>
            </a:prstGeom>
            <a:solidFill>
              <a:srgbClr val="FBAB18"/>
            </a:solidFill>
            <a:ln w="3175" algn="ctr">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GB" sz="1200" dirty="0">
                  <a:latin typeface="Calibri Light" panose="020F0302020204030204" pitchFamily="34" charset="0"/>
                  <a:cs typeface="Calibri Light" panose="020F0302020204030204" pitchFamily="34" charset="0"/>
                </a:rPr>
                <a:t>   Initiating</a:t>
              </a:r>
            </a:p>
          </p:txBody>
        </p:sp>
        <p:sp>
          <p:nvSpPr>
            <p:cNvPr id="90201" name="AutoShape 89"/>
            <p:cNvSpPr>
              <a:spLocks noChangeArrowheads="1"/>
            </p:cNvSpPr>
            <p:nvPr/>
          </p:nvSpPr>
          <p:spPr bwMode="auto">
            <a:xfrm>
              <a:off x="3293862" y="1125465"/>
              <a:ext cx="941785" cy="296465"/>
            </a:xfrm>
            <a:prstGeom prst="chevron">
              <a:avLst>
                <a:gd name="adj" fmla="val 49033"/>
              </a:avLst>
            </a:prstGeom>
            <a:solidFill>
              <a:srgbClr val="F15A22"/>
            </a:solidFill>
            <a:ln w="3175">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GB" sz="1200" dirty="0">
                  <a:latin typeface="Calibri Light" panose="020F0302020204030204" pitchFamily="34" charset="0"/>
                  <a:cs typeface="Calibri Light" panose="020F0302020204030204" pitchFamily="34" charset="0"/>
                </a:rPr>
                <a:t>   Planning</a:t>
              </a:r>
            </a:p>
          </p:txBody>
        </p:sp>
        <p:sp>
          <p:nvSpPr>
            <p:cNvPr id="90203" name="AutoShape 91"/>
            <p:cNvSpPr>
              <a:spLocks noChangeArrowheads="1"/>
            </p:cNvSpPr>
            <p:nvPr/>
          </p:nvSpPr>
          <p:spPr bwMode="auto">
            <a:xfrm>
              <a:off x="4227311" y="1125464"/>
              <a:ext cx="971550" cy="295275"/>
            </a:xfrm>
            <a:prstGeom prst="chevron">
              <a:avLst>
                <a:gd name="adj" fmla="val 47588"/>
              </a:avLst>
            </a:prstGeom>
            <a:solidFill>
              <a:srgbClr val="EC008C"/>
            </a:solidFill>
            <a:ln w="3175">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GB" sz="1200" dirty="0">
                  <a:latin typeface="Calibri Light" panose="020F0302020204030204" pitchFamily="34" charset="0"/>
                  <a:cs typeface="Calibri Light" panose="020F0302020204030204" pitchFamily="34" charset="0"/>
                </a:rPr>
                <a:t>    Executing </a:t>
              </a:r>
            </a:p>
          </p:txBody>
        </p:sp>
        <p:sp>
          <p:nvSpPr>
            <p:cNvPr id="16393" name="AutoShape 21"/>
            <p:cNvSpPr>
              <a:spLocks noChangeArrowheads="1"/>
            </p:cNvSpPr>
            <p:nvPr/>
          </p:nvSpPr>
          <p:spPr bwMode="auto">
            <a:xfrm>
              <a:off x="6287092" y="1232620"/>
              <a:ext cx="304800" cy="103584"/>
            </a:xfrm>
            <a:custGeom>
              <a:avLst/>
              <a:gdLst>
                <a:gd name="T0" fmla="*/ 107898372 w 21600"/>
                <a:gd name="T1" fmla="*/ 0 h 21600"/>
                <a:gd name="T2" fmla="*/ 0 w 21600"/>
                <a:gd name="T3" fmla="*/ 2823361 h 21600"/>
                <a:gd name="T4" fmla="*/ 107898372 w 21600"/>
                <a:gd name="T5" fmla="*/ 5646677 h 21600"/>
                <a:gd name="T6" fmla="*/ 143864490 w 21600"/>
                <a:gd name="T7" fmla="*/ 28233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90202" name="AutoShape 90"/>
            <p:cNvSpPr>
              <a:spLocks noChangeArrowheads="1"/>
            </p:cNvSpPr>
            <p:nvPr/>
          </p:nvSpPr>
          <p:spPr bwMode="auto">
            <a:xfrm>
              <a:off x="5211958" y="1125465"/>
              <a:ext cx="1008459" cy="296465"/>
            </a:xfrm>
            <a:prstGeom prst="chevron">
              <a:avLst>
                <a:gd name="adj" fmla="val 52504"/>
              </a:avLst>
            </a:prstGeom>
            <a:solidFill>
              <a:srgbClr val="B2D235"/>
            </a:solidFill>
            <a:ln w="6350">
              <a:solidFill>
                <a:schemeClr val="tx1">
                  <a:lumMod val="50000"/>
                </a:schemeClr>
              </a:solidFill>
              <a:miter lim="800000"/>
              <a:headEnd/>
              <a:tailEnd/>
            </a:ln>
            <a:effectLst/>
          </p:spPr>
          <p:txBody>
            <a:bodyPr wrap="none" anchor="ctr"/>
            <a:lstStyle/>
            <a:p>
              <a:pPr algn="ctr"/>
              <a:r>
                <a:rPr lang="en-GB" sz="1200" dirty="0">
                  <a:latin typeface="Calibri Light" panose="020F0302020204030204" pitchFamily="34" charset="0"/>
                  <a:cs typeface="Calibri Light" panose="020F0302020204030204" pitchFamily="34" charset="0"/>
                </a:rPr>
                <a:t>   Closing</a:t>
              </a:r>
            </a:p>
          </p:txBody>
        </p:sp>
        <p:sp>
          <p:nvSpPr>
            <p:cNvPr id="16395" name="Line 23"/>
            <p:cNvSpPr>
              <a:spLocks noChangeShapeType="1"/>
            </p:cNvSpPr>
            <p:nvPr/>
          </p:nvSpPr>
          <p:spPr bwMode="auto">
            <a:xfrm>
              <a:off x="2874762" y="1550517"/>
              <a:ext cx="264319"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16396" name="AutoShape 24"/>
            <p:cNvSpPr>
              <a:spLocks noChangeArrowheads="1"/>
            </p:cNvSpPr>
            <p:nvPr/>
          </p:nvSpPr>
          <p:spPr bwMode="auto">
            <a:xfrm>
              <a:off x="3087631" y="1413206"/>
              <a:ext cx="306832" cy="306831"/>
            </a:xfrm>
            <a:prstGeom prst="flowChartDecision">
              <a:avLst/>
            </a:prstGeom>
            <a:solidFill>
              <a:srgbClr val="7030A0">
                <a:alpha val="86000"/>
              </a:srgbClr>
            </a:solidFill>
            <a:ln w="9525" algn="ctr">
              <a:solidFill>
                <a:schemeClr val="tx1"/>
              </a:solidFill>
              <a:miter lim="800000"/>
              <a:headEnd/>
              <a:tailEnd/>
            </a:ln>
            <a:effec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16397" name="AutoShape 25"/>
            <p:cNvSpPr>
              <a:spLocks noChangeArrowheads="1"/>
            </p:cNvSpPr>
            <p:nvPr/>
          </p:nvSpPr>
          <p:spPr bwMode="auto">
            <a:xfrm>
              <a:off x="4103487" y="1446933"/>
              <a:ext cx="208360" cy="208359"/>
            </a:xfrm>
            <a:prstGeom prst="flowChartDecision">
              <a:avLst/>
            </a:prstGeom>
            <a:solidFill>
              <a:srgbClr val="7030A0">
                <a:alpha val="25098"/>
              </a:srgbClr>
            </a:solidFill>
            <a:ln w="9525" algn="ctr">
              <a:solidFill>
                <a:schemeClr val="tx1"/>
              </a:solidFill>
              <a:miter lim="800000"/>
              <a:headEnd/>
              <a:tailEnd/>
            </a:ln>
            <a:effec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16398" name="AutoShape 26"/>
            <p:cNvSpPr>
              <a:spLocks noChangeArrowheads="1"/>
            </p:cNvSpPr>
            <p:nvPr/>
          </p:nvSpPr>
          <p:spPr bwMode="auto">
            <a:xfrm>
              <a:off x="5063131" y="1446933"/>
              <a:ext cx="208360" cy="208359"/>
            </a:xfrm>
            <a:prstGeom prst="flowChartDecision">
              <a:avLst/>
            </a:prstGeom>
            <a:solidFill>
              <a:srgbClr val="7030A0">
                <a:alpha val="38824"/>
              </a:srgbClr>
            </a:solidFill>
            <a:ln w="9525" algn="ctr">
              <a:solidFill>
                <a:schemeClr val="tx1"/>
              </a:solidFill>
              <a:miter lim="800000"/>
              <a:headEnd/>
              <a:tailEnd/>
            </a:ln>
            <a:effec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16399" name="AutoShape 27"/>
            <p:cNvSpPr>
              <a:spLocks noChangeArrowheads="1"/>
            </p:cNvSpPr>
            <p:nvPr/>
          </p:nvSpPr>
          <p:spPr bwMode="auto">
            <a:xfrm>
              <a:off x="6151362" y="1446933"/>
              <a:ext cx="208360" cy="208359"/>
            </a:xfrm>
            <a:prstGeom prst="flowChartDecision">
              <a:avLst/>
            </a:prstGeom>
            <a:solidFill>
              <a:srgbClr val="3366CC">
                <a:alpha val="23922"/>
              </a:srgbClr>
            </a:solidFill>
            <a:ln w="9525" algn="ctr">
              <a:solidFill>
                <a:schemeClr val="tx1"/>
              </a:solidFill>
              <a:miter lim="800000"/>
              <a:headEnd/>
              <a:tailEnd/>
            </a:ln>
            <a:effec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16400" name="Line 29"/>
            <p:cNvSpPr>
              <a:spLocks noChangeShapeType="1"/>
            </p:cNvSpPr>
            <p:nvPr/>
          </p:nvSpPr>
          <p:spPr bwMode="auto">
            <a:xfrm>
              <a:off x="3345060" y="1555279"/>
              <a:ext cx="767953"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16401" name="Line 30"/>
            <p:cNvSpPr>
              <a:spLocks noChangeShapeType="1"/>
            </p:cNvSpPr>
            <p:nvPr/>
          </p:nvSpPr>
          <p:spPr bwMode="auto">
            <a:xfrm>
              <a:off x="4315418" y="1555279"/>
              <a:ext cx="760810"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16402" name="Line 31"/>
            <p:cNvSpPr>
              <a:spLocks noChangeShapeType="1"/>
            </p:cNvSpPr>
            <p:nvPr/>
          </p:nvSpPr>
          <p:spPr bwMode="auto">
            <a:xfrm>
              <a:off x="5267919" y="1552898"/>
              <a:ext cx="902494"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16403" name="AutoShape 28"/>
            <p:cNvSpPr>
              <a:spLocks noChangeArrowheads="1"/>
            </p:cNvSpPr>
            <p:nvPr/>
          </p:nvSpPr>
          <p:spPr bwMode="auto">
            <a:xfrm>
              <a:off x="2706883" y="1444551"/>
              <a:ext cx="208359" cy="208359"/>
            </a:xfrm>
            <a:prstGeom prst="flowChartDecision">
              <a:avLst/>
            </a:prstGeom>
            <a:solidFill>
              <a:srgbClr val="3366CC">
                <a:alpha val="25098"/>
              </a:srgbClr>
            </a:solidFill>
            <a:ln w="9525" algn="ctr">
              <a:solidFill>
                <a:schemeClr val="tx1"/>
              </a:solidFill>
              <a:miter lim="800000"/>
              <a:headEnd/>
              <a:tailEnd/>
            </a:ln>
            <a:effectLst/>
          </p:spPr>
          <p:txBody>
            <a:bodyPr wrap="none" anchor="ctr"/>
            <a:lstStyle/>
            <a:p>
              <a:endParaRPr lang="en-GB" sz="1200" dirty="0">
                <a:latin typeface="Calibri Light" panose="020F0302020204030204" pitchFamily="34" charset="0"/>
                <a:cs typeface="Calibri Light" panose="020F0302020204030204" pitchFamily="34" charset="0"/>
              </a:endParaRPr>
            </a:p>
          </p:txBody>
        </p:sp>
        <p:sp>
          <p:nvSpPr>
            <p:cNvPr id="16404" name="Rectangle 22"/>
            <p:cNvSpPr>
              <a:spLocks noChangeArrowheads="1"/>
            </p:cNvSpPr>
            <p:nvPr/>
          </p:nvSpPr>
          <p:spPr bwMode="auto">
            <a:xfrm>
              <a:off x="3041723" y="1646431"/>
              <a:ext cx="4876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1" dirty="0">
                  <a:solidFill>
                    <a:srgbClr val="002060"/>
                  </a:solidFill>
                  <a:latin typeface="Calibri Light" panose="020F0302020204030204" pitchFamily="34" charset="0"/>
                  <a:cs typeface="Calibri Light" panose="020F0302020204030204" pitchFamily="34" charset="0"/>
                </a:rPr>
                <a:t>RfP</a:t>
              </a:r>
            </a:p>
          </p:txBody>
        </p:sp>
        <p:sp>
          <p:nvSpPr>
            <p:cNvPr id="16405" name="Rectangle 23"/>
            <p:cNvSpPr>
              <a:spLocks noChangeArrowheads="1"/>
            </p:cNvSpPr>
            <p:nvPr/>
          </p:nvSpPr>
          <p:spPr bwMode="auto">
            <a:xfrm>
              <a:off x="4026095" y="1650530"/>
              <a:ext cx="4491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500" b="1" dirty="0">
                  <a:solidFill>
                    <a:schemeClr val="bg1">
                      <a:lumMod val="85000"/>
                    </a:schemeClr>
                  </a:solidFill>
                  <a:latin typeface="Calibri Light" panose="020F0302020204030204" pitchFamily="34" charset="0"/>
                  <a:cs typeface="Calibri Light" panose="020F0302020204030204" pitchFamily="34" charset="0"/>
                </a:rPr>
                <a:t>RfE</a:t>
              </a:r>
            </a:p>
          </p:txBody>
        </p:sp>
        <p:sp>
          <p:nvSpPr>
            <p:cNvPr id="16406" name="Rectangle 24"/>
            <p:cNvSpPr>
              <a:spLocks noChangeArrowheads="1"/>
            </p:cNvSpPr>
            <p:nvPr/>
          </p:nvSpPr>
          <p:spPr bwMode="auto">
            <a:xfrm>
              <a:off x="5008361" y="1642196"/>
              <a:ext cx="45717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500" b="1" dirty="0">
                  <a:solidFill>
                    <a:schemeClr val="bg1">
                      <a:lumMod val="85000"/>
                    </a:schemeClr>
                  </a:solidFill>
                  <a:latin typeface="Calibri Light" panose="020F0302020204030204" pitchFamily="34" charset="0"/>
                  <a:cs typeface="Calibri Light" panose="020F0302020204030204" pitchFamily="34" charset="0"/>
                </a:rPr>
                <a:t>RfC</a:t>
              </a:r>
            </a:p>
          </p:txBody>
        </p:sp>
      </p:grpSp>
      <p:pic>
        <p:nvPicPr>
          <p:cNvPr id="21401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10891" y="2349917"/>
            <a:ext cx="3459521" cy="2000577"/>
          </a:xfrm>
          <a:prstGeom prst="rect">
            <a:avLst/>
          </a:prstGeom>
          <a:ln w="9525">
            <a:solidFill>
              <a:schemeClr val="bg2">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42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descr="Course Content">
            <a:extLst>
              <a:ext uri="{FF2B5EF4-FFF2-40B4-BE49-F238E27FC236}">
                <a16:creationId xmlns:a16="http://schemas.microsoft.com/office/drawing/2014/main" id="{47E45766-ACAA-EB40-83A8-4C0ABECA4B80}"/>
              </a:ext>
            </a:extLst>
          </p:cNvPr>
          <p:cNvGraphicFramePr>
            <a:graphicFrameLocks noGrp="1"/>
          </p:cNvGraphicFramePr>
          <p:nvPr>
            <p:ph idx="1"/>
            <p:extLst>
              <p:ext uri="{D42A27DB-BD31-4B8C-83A1-F6EECF244321}">
                <p14:modId xmlns:p14="http://schemas.microsoft.com/office/powerpoint/2010/main" val="2655763110"/>
              </p:ext>
            </p:extLst>
          </p:nvPr>
        </p:nvGraphicFramePr>
        <p:xfrm>
          <a:off x="1048139" y="800567"/>
          <a:ext cx="8229600" cy="3719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5B1692FA-8E8F-403A-8F68-920983600900}"/>
              </a:ext>
            </a:extLst>
          </p:cNvPr>
          <p:cNvSpPr>
            <a:spLocks noGrp="1"/>
          </p:cNvSpPr>
          <p:nvPr>
            <p:ph type="title"/>
          </p:nvPr>
        </p:nvSpPr>
        <p:spPr/>
        <p:txBody>
          <a:bodyPr/>
          <a:lstStyle/>
          <a:p>
            <a:r>
              <a:rPr lang="en-GB" dirty="0"/>
              <a:t>Course Content</a:t>
            </a:r>
            <a:endParaRPr lang="el-GR" dirty="0"/>
          </a:p>
        </p:txBody>
      </p:sp>
    </p:spTree>
    <p:extLst>
      <p:ext uri="{BB962C8B-B14F-4D97-AF65-F5344CB8AC3E}">
        <p14:creationId xmlns:p14="http://schemas.microsoft.com/office/powerpoint/2010/main" val="248760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unthaak 38">
            <a:extLst>
              <a:ext uri="{FF2B5EF4-FFF2-40B4-BE49-F238E27FC236}">
                <a16:creationId xmlns:a16="http://schemas.microsoft.com/office/drawing/2014/main" id="{6E24AA4E-6835-D14C-AA47-4F22870BD0E7}"/>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9" name="Titel 18">
            <a:extLst>
              <a:ext uri="{FF2B5EF4-FFF2-40B4-BE49-F238E27FC236}">
                <a16:creationId xmlns:a16="http://schemas.microsoft.com/office/drawing/2014/main" id="{890A9AEA-22B6-8641-BB45-717DB9425E2D}"/>
              </a:ext>
            </a:extLst>
          </p:cNvPr>
          <p:cNvSpPr>
            <a:spLocks noGrp="1"/>
          </p:cNvSpPr>
          <p:nvPr>
            <p:ph type="title"/>
          </p:nvPr>
        </p:nvSpPr>
        <p:spPr/>
        <p:txBody>
          <a:bodyPr/>
          <a:lstStyle/>
          <a:p>
            <a:r>
              <a:rPr lang="en-GB"/>
              <a:t>Planning Phase</a:t>
            </a:r>
          </a:p>
        </p:txBody>
      </p:sp>
      <p:pic>
        <p:nvPicPr>
          <p:cNvPr id="33" name="Picture 2" descr="An outline of some key artefacts and activities involved in the Planning phase of a project. Here's a summary of the key points:&#10;- Planning Kick-off Meeting&#10;- Project Handbook&#10;- Project Work Plan&#10;- Stakeholder Matrix&#10;- Plans">
            <a:extLst>
              <a:ext uri="{FF2B5EF4-FFF2-40B4-BE49-F238E27FC236}">
                <a16:creationId xmlns:a16="http://schemas.microsoft.com/office/drawing/2014/main" id="{36E96A9C-A159-8E47-A9AE-23FDAF7DDA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8613" y="1212300"/>
            <a:ext cx="6377678" cy="94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descr="Planning Kick-off/ MoM&#10;Project Handbook&#10;- Roles &amp; responsibilities&#10;- Management plans&#10;- Requirements management&#10;- Project Stakeholder Matrix&#10;- Project Work Plan&#10;- Transition Plan&#10;- Business Implementation Plan">
            <a:extLst>
              <a:ext uri="{FF2B5EF4-FFF2-40B4-BE49-F238E27FC236}">
                <a16:creationId xmlns:a16="http://schemas.microsoft.com/office/drawing/2014/main" id="{AF25794C-A250-667E-CE57-0D9A0AEA84F8}"/>
              </a:ext>
            </a:extLst>
          </p:cNvPr>
          <p:cNvGrpSpPr/>
          <p:nvPr/>
        </p:nvGrpSpPr>
        <p:grpSpPr>
          <a:xfrm>
            <a:off x="1233676" y="2585890"/>
            <a:ext cx="6647551" cy="2051447"/>
            <a:chOff x="1233676" y="2585890"/>
            <a:chExt cx="6647551" cy="2051447"/>
          </a:xfrm>
        </p:grpSpPr>
        <p:grpSp>
          <p:nvGrpSpPr>
            <p:cNvPr id="69" name="Group 3">
              <a:extLst>
                <a:ext uri="{FF2B5EF4-FFF2-40B4-BE49-F238E27FC236}">
                  <a16:creationId xmlns:a16="http://schemas.microsoft.com/office/drawing/2014/main" id="{9107B552-94FC-AD40-BE9C-8709E39CFF63}"/>
                </a:ext>
              </a:extLst>
            </p:cNvPr>
            <p:cNvGrpSpPr>
              <a:grpSpLocks/>
            </p:cNvGrpSpPr>
            <p:nvPr/>
          </p:nvGrpSpPr>
          <p:grpSpPr bwMode="auto">
            <a:xfrm>
              <a:off x="1233676" y="2585890"/>
              <a:ext cx="6647551" cy="2051447"/>
              <a:chOff x="134549" y="1341438"/>
              <a:chExt cx="8863728" cy="2735633"/>
            </a:xfrm>
          </p:grpSpPr>
          <p:sp>
            <p:nvSpPr>
              <p:cNvPr id="70" name="Rectangle 13">
                <a:extLst>
                  <a:ext uri="{FF2B5EF4-FFF2-40B4-BE49-F238E27FC236}">
                    <a16:creationId xmlns:a16="http://schemas.microsoft.com/office/drawing/2014/main" id="{295ABB37-919D-3A46-B687-536C4E96495F}"/>
                  </a:ext>
                </a:extLst>
              </p:cNvPr>
              <p:cNvSpPr>
                <a:spLocks noChangeArrowheads="1"/>
              </p:cNvSpPr>
              <p:nvPr/>
            </p:nvSpPr>
            <p:spPr bwMode="auto">
              <a:xfrm>
                <a:off x="419110" y="1422411"/>
                <a:ext cx="8579167" cy="2654660"/>
              </a:xfrm>
              <a:prstGeom prst="rect">
                <a:avLst/>
              </a:prstGeom>
              <a:solidFill>
                <a:schemeClr val="bg1">
                  <a:lumMod val="85000"/>
                </a:schemeClr>
              </a:solidFill>
              <a:ln w="19050">
                <a:solidFill>
                  <a:schemeClr val="bg1">
                    <a:lumMod val="85000"/>
                  </a:schemeClr>
                </a:solidFill>
                <a:miter lim="800000"/>
                <a:headEnd/>
                <a:tailEnd/>
              </a:ln>
              <a:effec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71" name="Rectangle 6">
                <a:extLst>
                  <a:ext uri="{FF2B5EF4-FFF2-40B4-BE49-F238E27FC236}">
                    <a16:creationId xmlns:a16="http://schemas.microsoft.com/office/drawing/2014/main" id="{125CFA1E-CCC2-9240-9264-24FE526D0834}"/>
                  </a:ext>
                </a:extLst>
              </p:cNvPr>
              <p:cNvSpPr>
                <a:spLocks noChangeArrowheads="1"/>
              </p:cNvSpPr>
              <p:nvPr/>
            </p:nvSpPr>
            <p:spPr bwMode="auto">
              <a:xfrm>
                <a:off x="438161" y="1357315"/>
                <a:ext cx="1995562" cy="2040214"/>
              </a:xfrm>
              <a:prstGeom prst="rect">
                <a:avLst/>
              </a:prstGeom>
              <a:solidFill>
                <a:schemeClr val="bg1">
                  <a:lumMod val="95000"/>
                </a:schemeClr>
              </a:solidFill>
              <a:ln>
                <a:solidFill>
                  <a:srgbClr val="FBAB18"/>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72" name="Rectangle 6">
                <a:extLst>
                  <a:ext uri="{FF2B5EF4-FFF2-40B4-BE49-F238E27FC236}">
                    <a16:creationId xmlns:a16="http://schemas.microsoft.com/office/drawing/2014/main" id="{BAAD032A-18B1-F74C-A3F8-EE5FA17FEA8D}"/>
                  </a:ext>
                </a:extLst>
              </p:cNvPr>
              <p:cNvSpPr>
                <a:spLocks noChangeArrowheads="1"/>
              </p:cNvSpPr>
              <p:nvPr/>
            </p:nvSpPr>
            <p:spPr bwMode="auto">
              <a:xfrm>
                <a:off x="2576603" y="1371604"/>
                <a:ext cx="2067001" cy="2021162"/>
              </a:xfrm>
              <a:prstGeom prst="rect">
                <a:avLst/>
              </a:prstGeom>
              <a:solidFill>
                <a:schemeClr val="bg1">
                  <a:lumMod val="95000"/>
                </a:schemeClr>
              </a:solidFill>
              <a:ln>
                <a:solidFill>
                  <a:srgbClr val="F15A22"/>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73" name="Rectangle 6">
                <a:extLst>
                  <a:ext uri="{FF2B5EF4-FFF2-40B4-BE49-F238E27FC236}">
                    <a16:creationId xmlns:a16="http://schemas.microsoft.com/office/drawing/2014/main" id="{EB7E56DE-4B42-8840-B9D7-CAA461D3D84F}"/>
                  </a:ext>
                </a:extLst>
              </p:cNvPr>
              <p:cNvSpPr>
                <a:spLocks noChangeArrowheads="1"/>
              </p:cNvSpPr>
              <p:nvPr/>
            </p:nvSpPr>
            <p:spPr bwMode="auto">
              <a:xfrm>
                <a:off x="4783309" y="1382719"/>
                <a:ext cx="1995561" cy="2014810"/>
              </a:xfrm>
              <a:prstGeom prst="rect">
                <a:avLst/>
              </a:prstGeom>
              <a:solidFill>
                <a:schemeClr val="bg1">
                  <a:lumMod val="95000"/>
                </a:schemeClr>
              </a:solidFill>
              <a:ln>
                <a:solidFill>
                  <a:srgbClr val="EC008C"/>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74" name="Rectangle 6">
                <a:extLst>
                  <a:ext uri="{FF2B5EF4-FFF2-40B4-BE49-F238E27FC236}">
                    <a16:creationId xmlns:a16="http://schemas.microsoft.com/office/drawing/2014/main" id="{015F8FC4-A840-DF4D-8FA5-D764E24B8AEA}"/>
                  </a:ext>
                </a:extLst>
              </p:cNvPr>
              <p:cNvSpPr>
                <a:spLocks noChangeArrowheads="1"/>
              </p:cNvSpPr>
              <p:nvPr/>
            </p:nvSpPr>
            <p:spPr bwMode="auto">
              <a:xfrm>
                <a:off x="6897937" y="1382719"/>
                <a:ext cx="1995561" cy="2014810"/>
              </a:xfrm>
              <a:prstGeom prst="rect">
                <a:avLst/>
              </a:prstGeom>
              <a:solidFill>
                <a:schemeClr val="bg1">
                  <a:lumMod val="95000"/>
                </a:schemeClr>
              </a:solidFill>
              <a:ln>
                <a:solidFill>
                  <a:srgbClr val="B2D235"/>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75" name="Rectangle 6">
                <a:extLst>
                  <a:ext uri="{FF2B5EF4-FFF2-40B4-BE49-F238E27FC236}">
                    <a16:creationId xmlns:a16="http://schemas.microsoft.com/office/drawing/2014/main" id="{FC8E381D-6B35-2649-BA3C-7FD842A27476}"/>
                  </a:ext>
                </a:extLst>
              </p:cNvPr>
              <p:cNvSpPr>
                <a:spLocks noChangeArrowheads="1"/>
              </p:cNvSpPr>
              <p:nvPr/>
            </p:nvSpPr>
            <p:spPr bwMode="auto">
              <a:xfrm>
                <a:off x="438161" y="3645212"/>
                <a:ext cx="8450575" cy="360412"/>
              </a:xfrm>
              <a:prstGeom prst="rect">
                <a:avLst/>
              </a:prstGeom>
              <a:solidFill>
                <a:schemeClr val="bg1">
                  <a:lumMod val="95000"/>
                </a:schemeClr>
              </a:solidFill>
              <a:ln>
                <a:solidFill>
                  <a:srgbClr val="009AB9"/>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pic>
            <p:nvPicPr>
              <p:cNvPr id="76" name="Picture 32">
                <a:extLst>
                  <a:ext uri="{FF2B5EF4-FFF2-40B4-BE49-F238E27FC236}">
                    <a16:creationId xmlns:a16="http://schemas.microsoft.com/office/drawing/2014/main" id="{AAB970C9-0C84-564B-B4BF-0471FF59F2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0488" y="1417638"/>
                <a:ext cx="1931987"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 Box 37">
                <a:extLst>
                  <a:ext uri="{FF2B5EF4-FFF2-40B4-BE49-F238E27FC236}">
                    <a16:creationId xmlns:a16="http://schemas.microsoft.com/office/drawing/2014/main" id="{A1B39240-FA34-504B-873A-B104B6B61E04}"/>
                  </a:ext>
                </a:extLst>
              </p:cNvPr>
              <p:cNvSpPr txBox="1">
                <a:spLocks noChangeArrowheads="1"/>
              </p:cNvSpPr>
              <p:nvPr/>
            </p:nvSpPr>
            <p:spPr bwMode="auto">
              <a:xfrm>
                <a:off x="3597401" y="3664264"/>
                <a:ext cx="1984448" cy="3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750" dirty="0">
                    <a:solidFill>
                      <a:schemeClr val="bg1"/>
                    </a:solidFill>
                    <a:latin typeface="Calibri Light" panose="020F0302020204030204" pitchFamily="34" charset="0"/>
                    <a:ea typeface="ＭＳ Ｐゴシック" charset="0"/>
                    <a:cs typeface="Calibri Light" panose="020F0302020204030204" pitchFamily="34" charset="0"/>
                  </a:rPr>
                  <a:t>   </a:t>
                </a:r>
                <a:r>
                  <a:rPr lang="en-GB" sz="1050" dirty="0">
                    <a:solidFill>
                      <a:schemeClr val="bg1"/>
                    </a:solidFill>
                    <a:latin typeface="Calibri Light" panose="020F0302020204030204" pitchFamily="34" charset="0"/>
                    <a:ea typeface="ＭＳ Ｐゴシック" charset="0"/>
                    <a:cs typeface="Calibri Light" panose="020F0302020204030204" pitchFamily="34" charset="0"/>
                  </a:rPr>
                  <a:t>Monitor &amp; Control</a:t>
                </a:r>
              </a:p>
            </p:txBody>
          </p:sp>
          <p:sp>
            <p:nvSpPr>
              <p:cNvPr id="78" name="Rectangle 75">
                <a:extLst>
                  <a:ext uri="{FF2B5EF4-FFF2-40B4-BE49-F238E27FC236}">
                    <a16:creationId xmlns:a16="http://schemas.microsoft.com/office/drawing/2014/main" id="{6F8CAA67-B944-4846-9C8F-38A1074E2C77}"/>
                  </a:ext>
                </a:extLst>
              </p:cNvPr>
              <p:cNvSpPr>
                <a:spLocks noChangeArrowheads="1"/>
              </p:cNvSpPr>
              <p:nvPr/>
            </p:nvSpPr>
            <p:spPr bwMode="auto">
              <a:xfrm>
                <a:off x="176214" y="1341438"/>
                <a:ext cx="219083" cy="2735633"/>
              </a:xfrm>
              <a:prstGeom prst="rect">
                <a:avLst/>
              </a:prstGeom>
              <a:solidFill>
                <a:schemeClr val="bg1">
                  <a:lumMod val="95000"/>
                </a:schemeClr>
              </a:solidFill>
              <a:ln w="19050">
                <a:solidFill>
                  <a:schemeClr val="bg1">
                    <a:lumMod val="85000"/>
                  </a:schemeClr>
                </a:solidFill>
                <a:miter lim="800000"/>
                <a:headEnd/>
                <a:tailEnd/>
              </a:ln>
              <a:effec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79" name="Text Box 77">
                <a:extLst>
                  <a:ext uri="{FF2B5EF4-FFF2-40B4-BE49-F238E27FC236}">
                    <a16:creationId xmlns:a16="http://schemas.microsoft.com/office/drawing/2014/main" id="{06904FC6-86A5-684B-894B-466A0A10041C}"/>
                  </a:ext>
                </a:extLst>
              </p:cNvPr>
              <p:cNvSpPr txBox="1">
                <a:spLocks noChangeArrowheads="1"/>
              </p:cNvSpPr>
              <p:nvPr/>
            </p:nvSpPr>
            <p:spPr bwMode="auto">
              <a:xfrm rot="16200000">
                <a:off x="-85213" y="2892263"/>
                <a:ext cx="716533" cy="27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750" dirty="0">
                    <a:latin typeface="Calibri Light" panose="020F0302020204030204" pitchFamily="34" charset="0"/>
                    <a:ea typeface="ＭＳ Ｐゴシック" charset="0"/>
                    <a:cs typeface="Calibri Light" panose="020F0302020204030204" pitchFamily="34" charset="0"/>
                  </a:rPr>
                  <a:t>Artefacts</a:t>
                </a:r>
              </a:p>
            </p:txBody>
          </p:sp>
          <p:sp>
            <p:nvSpPr>
              <p:cNvPr id="80" name="Rectangle 24">
                <a:extLst>
                  <a:ext uri="{FF2B5EF4-FFF2-40B4-BE49-F238E27FC236}">
                    <a16:creationId xmlns:a16="http://schemas.microsoft.com/office/drawing/2014/main" id="{31CC90BD-0A2B-FD4B-9BD1-F233657708C0}"/>
                  </a:ext>
                </a:extLst>
              </p:cNvPr>
              <p:cNvSpPr>
                <a:spLocks noChangeArrowheads="1"/>
              </p:cNvSpPr>
              <p:nvPr/>
            </p:nvSpPr>
            <p:spPr bwMode="auto">
              <a:xfrm>
                <a:off x="2627405" y="1878086"/>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1" name="Rectangle 25">
                <a:extLst>
                  <a:ext uri="{FF2B5EF4-FFF2-40B4-BE49-F238E27FC236}">
                    <a16:creationId xmlns:a16="http://schemas.microsoft.com/office/drawing/2014/main" id="{466ADCB2-CF03-CE47-AEEC-8FEEB1AD0E4D}"/>
                  </a:ext>
                </a:extLst>
              </p:cNvPr>
              <p:cNvSpPr>
                <a:spLocks noChangeArrowheads="1"/>
              </p:cNvSpPr>
              <p:nvPr/>
            </p:nvSpPr>
            <p:spPr bwMode="auto">
              <a:xfrm>
                <a:off x="2627405" y="2041620"/>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2" name="Rectangle 20">
                <a:extLst>
                  <a:ext uri="{FF2B5EF4-FFF2-40B4-BE49-F238E27FC236}">
                    <a16:creationId xmlns:a16="http://schemas.microsoft.com/office/drawing/2014/main" id="{DBEE13A8-EEE3-4B40-A26F-742C27A6876A}"/>
                  </a:ext>
                </a:extLst>
              </p:cNvPr>
              <p:cNvSpPr>
                <a:spLocks noChangeArrowheads="1"/>
              </p:cNvSpPr>
              <p:nvPr/>
            </p:nvSpPr>
            <p:spPr bwMode="auto">
              <a:xfrm>
                <a:off x="2627405" y="2637014"/>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3" name="Rectangle 21">
                <a:extLst>
                  <a:ext uri="{FF2B5EF4-FFF2-40B4-BE49-F238E27FC236}">
                    <a16:creationId xmlns:a16="http://schemas.microsoft.com/office/drawing/2014/main" id="{3420CF58-EDC8-454F-9B60-3AB568B9A4C2}"/>
                  </a:ext>
                </a:extLst>
              </p:cNvPr>
              <p:cNvSpPr>
                <a:spLocks noChangeArrowheads="1"/>
              </p:cNvSpPr>
              <p:nvPr/>
            </p:nvSpPr>
            <p:spPr bwMode="auto">
              <a:xfrm>
                <a:off x="2627405" y="2800548"/>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4" name="Rectangle 29">
                <a:extLst>
                  <a:ext uri="{FF2B5EF4-FFF2-40B4-BE49-F238E27FC236}">
                    <a16:creationId xmlns:a16="http://schemas.microsoft.com/office/drawing/2014/main" id="{E03B98AA-199A-384E-A0E2-DF9F2FA528F5}"/>
                  </a:ext>
                </a:extLst>
              </p:cNvPr>
              <p:cNvSpPr>
                <a:spLocks noChangeArrowheads="1"/>
              </p:cNvSpPr>
              <p:nvPr/>
            </p:nvSpPr>
            <p:spPr bwMode="auto">
              <a:xfrm>
                <a:off x="2627405" y="2962495"/>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5" name="Rectangle 70">
                <a:extLst>
                  <a:ext uri="{FF2B5EF4-FFF2-40B4-BE49-F238E27FC236}">
                    <a16:creationId xmlns:a16="http://schemas.microsoft.com/office/drawing/2014/main" id="{C2DA017C-69C1-304B-8459-47D310A746DA}"/>
                  </a:ext>
                </a:extLst>
              </p:cNvPr>
              <p:cNvSpPr>
                <a:spLocks noChangeArrowheads="1"/>
              </p:cNvSpPr>
              <p:nvPr/>
            </p:nvSpPr>
            <p:spPr bwMode="auto">
              <a:xfrm>
                <a:off x="2627405" y="3111740"/>
                <a:ext cx="107954" cy="10478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6" name="Text Box 78">
                <a:extLst>
                  <a:ext uri="{FF2B5EF4-FFF2-40B4-BE49-F238E27FC236}">
                    <a16:creationId xmlns:a16="http://schemas.microsoft.com/office/drawing/2014/main" id="{E435027F-EB63-5C43-8A5B-63F04C0EBA10}"/>
                  </a:ext>
                </a:extLst>
              </p:cNvPr>
              <p:cNvSpPr txBox="1">
                <a:spLocks noChangeArrowheads="1"/>
              </p:cNvSpPr>
              <p:nvPr/>
            </p:nvSpPr>
            <p:spPr bwMode="auto">
              <a:xfrm>
                <a:off x="2915918" y="3392766"/>
                <a:ext cx="1613382" cy="2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675" dirty="0">
                    <a:latin typeface="Calibri Light" panose="020F0302020204030204" pitchFamily="34" charset="0"/>
                    <a:ea typeface="ＭＳ Ｐゴシック" charset="0"/>
                    <a:cs typeface="Calibri Light" panose="020F0302020204030204" pitchFamily="34" charset="0"/>
                  </a:rPr>
                  <a:t>Ready for Executing</a:t>
                </a:r>
              </a:p>
            </p:txBody>
          </p:sp>
          <p:grpSp>
            <p:nvGrpSpPr>
              <p:cNvPr id="87" name="Group 55">
                <a:extLst>
                  <a:ext uri="{FF2B5EF4-FFF2-40B4-BE49-F238E27FC236}">
                    <a16:creationId xmlns:a16="http://schemas.microsoft.com/office/drawing/2014/main" id="{244DD900-A59F-7448-892B-90D99A761910}"/>
                  </a:ext>
                </a:extLst>
              </p:cNvPr>
              <p:cNvGrpSpPr>
                <a:grpSpLocks/>
              </p:cNvGrpSpPr>
              <p:nvPr/>
            </p:nvGrpSpPr>
            <p:grpSpPr bwMode="auto">
              <a:xfrm>
                <a:off x="461963" y="1412876"/>
                <a:ext cx="1895475" cy="369383"/>
                <a:chOff x="512762" y="1294350"/>
                <a:chExt cx="1895475" cy="369195"/>
              </a:xfrm>
            </p:grpSpPr>
            <p:pic>
              <p:nvPicPr>
                <p:cNvPr id="100" name="Picture 29">
                  <a:extLst>
                    <a:ext uri="{FF2B5EF4-FFF2-40B4-BE49-F238E27FC236}">
                      <a16:creationId xmlns:a16="http://schemas.microsoft.com/office/drawing/2014/main" id="{7263736E-36C2-B448-967C-4DB4726080A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2762" y="1298575"/>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37">
                  <a:extLst>
                    <a:ext uri="{FF2B5EF4-FFF2-40B4-BE49-F238E27FC236}">
                      <a16:creationId xmlns:a16="http://schemas.microsoft.com/office/drawing/2014/main" id="{01AF5D67-7F33-0D4C-B407-5FF6EACCED2E}"/>
                    </a:ext>
                  </a:extLst>
                </p:cNvPr>
                <p:cNvSpPr txBox="1">
                  <a:spLocks noChangeArrowheads="1"/>
                </p:cNvSpPr>
                <p:nvPr/>
              </p:nvSpPr>
              <p:spPr bwMode="auto">
                <a:xfrm>
                  <a:off x="512762" y="1294350"/>
                  <a:ext cx="1895475" cy="3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solidFill>
                        <a:schemeClr val="bg1"/>
                      </a:solidFill>
                      <a:latin typeface="Calibri Light" panose="020F0302020204030204" pitchFamily="34" charset="0"/>
                      <a:cs typeface="Calibri Light" panose="020F0302020204030204" pitchFamily="34" charset="0"/>
                    </a:rPr>
                    <a:t>Initiating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88" name="Group 41">
                <a:extLst>
                  <a:ext uri="{FF2B5EF4-FFF2-40B4-BE49-F238E27FC236}">
                    <a16:creationId xmlns:a16="http://schemas.microsoft.com/office/drawing/2014/main" id="{349956FB-A806-354C-8150-542A17645789}"/>
                  </a:ext>
                </a:extLst>
              </p:cNvPr>
              <p:cNvGrpSpPr>
                <a:grpSpLocks/>
              </p:cNvGrpSpPr>
              <p:nvPr/>
            </p:nvGrpSpPr>
            <p:grpSpPr bwMode="auto">
              <a:xfrm>
                <a:off x="4821238" y="1422398"/>
                <a:ext cx="1919287" cy="369382"/>
                <a:chOff x="4805363" y="1294350"/>
                <a:chExt cx="1919287" cy="369210"/>
              </a:xfrm>
            </p:grpSpPr>
            <p:pic>
              <p:nvPicPr>
                <p:cNvPr id="98" name="Picture 31">
                  <a:extLst>
                    <a:ext uri="{FF2B5EF4-FFF2-40B4-BE49-F238E27FC236}">
                      <a16:creationId xmlns:a16="http://schemas.microsoft.com/office/drawing/2014/main" id="{CAF6B8B6-39B5-4841-9B1A-F03ED3B80E8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29175"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43">
                  <a:extLst>
                    <a:ext uri="{FF2B5EF4-FFF2-40B4-BE49-F238E27FC236}">
                      <a16:creationId xmlns:a16="http://schemas.microsoft.com/office/drawing/2014/main" id="{1AC04211-38A0-0145-B9CC-38640D1CDB4E}"/>
                    </a:ext>
                  </a:extLst>
                </p:cNvPr>
                <p:cNvSpPr txBox="1">
                  <a:spLocks noChangeArrowheads="1"/>
                </p:cNvSpPr>
                <p:nvPr/>
              </p:nvSpPr>
              <p:spPr bwMode="auto">
                <a:xfrm>
                  <a:off x="4805363" y="1294350"/>
                  <a:ext cx="1895475"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solidFill>
                        <a:schemeClr val="bg1"/>
                      </a:solidFill>
                      <a:latin typeface="Calibri Light" panose="020F0302020204030204" pitchFamily="34" charset="0"/>
                      <a:cs typeface="Calibri Light" panose="020F0302020204030204" pitchFamily="34" charset="0"/>
                    </a:rPr>
                    <a:t>Executing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89" name="Group 44">
                <a:extLst>
                  <a:ext uri="{FF2B5EF4-FFF2-40B4-BE49-F238E27FC236}">
                    <a16:creationId xmlns:a16="http://schemas.microsoft.com/office/drawing/2014/main" id="{A92D639B-B551-FD45-94C3-8EE30C43D32A}"/>
                  </a:ext>
                </a:extLst>
              </p:cNvPr>
              <p:cNvGrpSpPr>
                <a:grpSpLocks/>
              </p:cNvGrpSpPr>
              <p:nvPr/>
            </p:nvGrpSpPr>
            <p:grpSpPr bwMode="auto">
              <a:xfrm>
                <a:off x="6945313" y="1417640"/>
                <a:ext cx="1917700" cy="369383"/>
                <a:chOff x="6962775" y="1298575"/>
                <a:chExt cx="1917297" cy="369838"/>
              </a:xfrm>
            </p:grpSpPr>
            <p:pic>
              <p:nvPicPr>
                <p:cNvPr id="96" name="Picture 32">
                  <a:extLst>
                    <a:ext uri="{FF2B5EF4-FFF2-40B4-BE49-F238E27FC236}">
                      <a16:creationId xmlns:a16="http://schemas.microsoft.com/office/drawing/2014/main" id="{710D939B-4810-3A44-AFAF-0B15A944C45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84597"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46">
                  <a:extLst>
                    <a:ext uri="{FF2B5EF4-FFF2-40B4-BE49-F238E27FC236}">
                      <a16:creationId xmlns:a16="http://schemas.microsoft.com/office/drawing/2014/main" id="{A8DCBA6A-11C9-DE43-AE3A-970C2B5EE852}"/>
                    </a:ext>
                  </a:extLst>
                </p:cNvPr>
                <p:cNvSpPr txBox="1">
                  <a:spLocks noChangeArrowheads="1"/>
                </p:cNvSpPr>
                <p:nvPr/>
              </p:nvSpPr>
              <p:spPr bwMode="auto">
                <a:xfrm>
                  <a:off x="6962775" y="1298575"/>
                  <a:ext cx="1895475" cy="36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solidFill>
                        <a:schemeClr val="bg1"/>
                      </a:solidFill>
                      <a:latin typeface="Calibri Light" panose="020F0302020204030204" pitchFamily="34" charset="0"/>
                      <a:cs typeface="Calibri Light" panose="020F0302020204030204" pitchFamily="34" charset="0"/>
                    </a:rPr>
                    <a:t>Closing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90" name="Group 47">
                <a:extLst>
                  <a:ext uri="{FF2B5EF4-FFF2-40B4-BE49-F238E27FC236}">
                    <a16:creationId xmlns:a16="http://schemas.microsoft.com/office/drawing/2014/main" id="{6FC0EEE4-0021-7E49-AEFE-DEE104DE38DF}"/>
                  </a:ext>
                </a:extLst>
              </p:cNvPr>
              <p:cNvGrpSpPr>
                <a:grpSpLocks/>
              </p:cNvGrpSpPr>
              <p:nvPr/>
            </p:nvGrpSpPr>
            <p:grpSpPr bwMode="auto">
              <a:xfrm>
                <a:off x="492811" y="3645212"/>
                <a:ext cx="8382000" cy="369382"/>
                <a:chOff x="380654" y="3112033"/>
                <a:chExt cx="8384359" cy="366879"/>
              </a:xfrm>
            </p:grpSpPr>
            <p:pic>
              <p:nvPicPr>
                <p:cNvPr id="94" name="Picture 33">
                  <a:extLst>
                    <a:ext uri="{FF2B5EF4-FFF2-40B4-BE49-F238E27FC236}">
                      <a16:creationId xmlns:a16="http://schemas.microsoft.com/office/drawing/2014/main" id="{BA3B3A82-86B4-2142-9EB3-772B29AFCC8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0654" y="3146511"/>
                  <a:ext cx="838435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 Box 132">
                  <a:extLst>
                    <a:ext uri="{FF2B5EF4-FFF2-40B4-BE49-F238E27FC236}">
                      <a16:creationId xmlns:a16="http://schemas.microsoft.com/office/drawing/2014/main" id="{B4B85BB0-9ECE-D943-BB8C-410D2AFD54DD}"/>
                    </a:ext>
                  </a:extLst>
                </p:cNvPr>
                <p:cNvSpPr txBox="1">
                  <a:spLocks noChangeArrowheads="1"/>
                </p:cNvSpPr>
                <p:nvPr/>
              </p:nvSpPr>
              <p:spPr bwMode="auto">
                <a:xfrm>
                  <a:off x="438736" y="3112033"/>
                  <a:ext cx="8298917" cy="366879"/>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r>
                    <a:rPr lang="en-GB" sz="1200" b="0" dirty="0">
                      <a:solidFill>
                        <a:schemeClr val="bg1"/>
                      </a:solidFill>
                      <a:latin typeface="Calibri Light" panose="020F0302020204030204" pitchFamily="34" charset="0"/>
                      <a:cs typeface="Calibri Light" panose="020F0302020204030204" pitchFamily="34" charset="0"/>
                    </a:rPr>
                    <a:t>   Monitor &amp; Control</a:t>
                  </a:r>
                </a:p>
              </p:txBody>
            </p:sp>
          </p:grpSp>
          <p:sp>
            <p:nvSpPr>
              <p:cNvPr id="91" name="TextBox 40">
                <a:extLst>
                  <a:ext uri="{FF2B5EF4-FFF2-40B4-BE49-F238E27FC236}">
                    <a16:creationId xmlns:a16="http://schemas.microsoft.com/office/drawing/2014/main" id="{969C6CBA-6F3E-694C-91B9-07230F91D64A}"/>
                  </a:ext>
                </a:extLst>
              </p:cNvPr>
              <p:cNvSpPr txBox="1">
                <a:spLocks noChangeArrowheads="1"/>
              </p:cNvSpPr>
              <p:nvPr/>
            </p:nvSpPr>
            <p:spPr bwMode="auto">
              <a:xfrm>
                <a:off x="2592387" y="1412874"/>
                <a:ext cx="1893887"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latin typeface="Calibri Light" panose="020F0302020204030204" pitchFamily="34" charset="0"/>
                    <a:cs typeface="Calibri Light" panose="020F0302020204030204" pitchFamily="34" charset="0"/>
                  </a:rPr>
                  <a:t>Planning</a:t>
                </a:r>
                <a:endParaRPr lang="en-GB" altLang="en-US" sz="1200" dirty="0">
                  <a:latin typeface="Calibri Light" panose="020F0302020204030204" pitchFamily="34" charset="0"/>
                  <a:cs typeface="Calibri Light" panose="020F0302020204030204" pitchFamily="34" charset="0"/>
                </a:endParaRPr>
              </a:p>
            </p:txBody>
          </p:sp>
          <p:sp>
            <p:nvSpPr>
              <p:cNvPr id="92" name="Diamond 3">
                <a:extLst>
                  <a:ext uri="{FF2B5EF4-FFF2-40B4-BE49-F238E27FC236}">
                    <a16:creationId xmlns:a16="http://schemas.microsoft.com/office/drawing/2014/main" id="{A29309DB-A040-7B4B-A961-EFEEB278826B}"/>
                  </a:ext>
                </a:extLst>
              </p:cNvPr>
              <p:cNvSpPr>
                <a:spLocks noChangeArrowheads="1"/>
              </p:cNvSpPr>
              <p:nvPr/>
            </p:nvSpPr>
            <p:spPr bwMode="auto">
              <a:xfrm>
                <a:off x="4475163" y="3212976"/>
                <a:ext cx="406400" cy="368300"/>
              </a:xfrm>
              <a:prstGeom prst="diamond">
                <a:avLst/>
              </a:prstGeom>
              <a:solidFill>
                <a:srgbClr val="6A2C91"/>
              </a:solidFill>
              <a:ln w="25400" algn="ctr">
                <a:solidFill>
                  <a:srgbClr val="6A2C9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900" dirty="0">
                  <a:latin typeface="Calibri Light" panose="020F0302020204030204" pitchFamily="34" charset="0"/>
                  <a:cs typeface="Calibri Light" panose="020F0302020204030204" pitchFamily="34" charset="0"/>
                </a:endParaRPr>
              </a:p>
            </p:txBody>
          </p:sp>
          <p:sp>
            <p:nvSpPr>
              <p:cNvPr id="93" name="Text Box 78">
                <a:extLst>
                  <a:ext uri="{FF2B5EF4-FFF2-40B4-BE49-F238E27FC236}">
                    <a16:creationId xmlns:a16="http://schemas.microsoft.com/office/drawing/2014/main" id="{841FD9B3-684F-E140-AC5B-B4F15F28CEFB}"/>
                  </a:ext>
                </a:extLst>
              </p:cNvPr>
              <p:cNvSpPr txBox="1">
                <a:spLocks noChangeArrowheads="1"/>
              </p:cNvSpPr>
              <p:nvPr/>
            </p:nvSpPr>
            <p:spPr bwMode="auto">
              <a:xfrm>
                <a:off x="4467813" y="3284802"/>
                <a:ext cx="415086" cy="2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750" dirty="0">
                    <a:solidFill>
                      <a:srgbClr val="FFFFFF"/>
                    </a:solidFill>
                    <a:latin typeface="Calibri Light" panose="020F0302020204030204" pitchFamily="34" charset="0"/>
                    <a:ea typeface="ＭＳ Ｐゴシック" charset="0"/>
                    <a:cs typeface="Calibri Light" panose="020F0302020204030204" pitchFamily="34" charset="0"/>
                  </a:rPr>
                  <a:t>RfE</a:t>
                </a:r>
              </a:p>
            </p:txBody>
          </p:sp>
        </p:grpSp>
        <p:sp>
          <p:nvSpPr>
            <p:cNvPr id="102" name="TextBox 4">
              <a:extLst>
                <a:ext uri="{FF2B5EF4-FFF2-40B4-BE49-F238E27FC236}">
                  <a16:creationId xmlns:a16="http://schemas.microsoft.com/office/drawing/2014/main" id="{E8D19E2C-A589-9C40-A8D9-D5249F9B34B7}"/>
                </a:ext>
              </a:extLst>
            </p:cNvPr>
            <p:cNvSpPr txBox="1">
              <a:spLocks noChangeArrowheads="1"/>
            </p:cNvSpPr>
            <p:nvPr/>
          </p:nvSpPr>
          <p:spPr bwMode="auto">
            <a:xfrm>
              <a:off x="3073483" y="2947840"/>
              <a:ext cx="1512094"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10000"/>
                </a:lnSpc>
                <a:spcBef>
                  <a:spcPct val="0"/>
                </a:spcBef>
                <a:spcAft>
                  <a:spcPct val="10000"/>
                </a:spcAft>
                <a:buFontTx/>
                <a:buNone/>
              </a:pPr>
              <a:r>
                <a:rPr lang="en-GB" altLang="en-US" sz="675" dirty="0">
                  <a:solidFill>
                    <a:srgbClr val="000000"/>
                  </a:solidFill>
                  <a:latin typeface="Calibri Light" panose="020F0302020204030204" pitchFamily="34" charset="0"/>
                  <a:cs typeface="Calibri Light" panose="020F0302020204030204" pitchFamily="34" charset="0"/>
                </a:rPr>
                <a:t>    Planning Kick-off/ MoM</a:t>
              </a:r>
            </a:p>
            <a:p>
              <a:pPr eaLnBrk="1" hangingPunct="1">
                <a:lnSpc>
                  <a:spcPct val="110000"/>
                </a:lnSpc>
                <a:spcBef>
                  <a:spcPct val="0"/>
                </a:spcBef>
                <a:spcAft>
                  <a:spcPct val="10000"/>
                </a:spcAft>
                <a:buFontTx/>
                <a:buNone/>
              </a:pPr>
              <a:r>
                <a:rPr lang="en-GB" altLang="en-US" sz="675" dirty="0">
                  <a:solidFill>
                    <a:srgbClr val="000000"/>
                  </a:solidFill>
                  <a:latin typeface="Calibri Light" panose="020F0302020204030204" pitchFamily="34" charset="0"/>
                  <a:cs typeface="Calibri Light" panose="020F0302020204030204" pitchFamily="34" charset="0"/>
                </a:rPr>
                <a:t>    Project Handbook</a:t>
              </a:r>
            </a:p>
            <a:p>
              <a:pPr eaLnBrk="1" hangingPunct="1">
                <a:lnSpc>
                  <a:spcPct val="90000"/>
                </a:lnSpc>
                <a:spcBef>
                  <a:spcPct val="0"/>
                </a:spcBef>
                <a:buFont typeface="Wingdings" pitchFamily="2" charset="2"/>
                <a:buNone/>
              </a:pPr>
              <a:r>
                <a:rPr lang="en-GB" altLang="en-US" sz="675" dirty="0">
                  <a:solidFill>
                    <a:srgbClr val="000000"/>
                  </a:solidFill>
                  <a:latin typeface="Calibri Light" panose="020F0302020204030204" pitchFamily="34" charset="0"/>
                  <a:cs typeface="Calibri Light" panose="020F0302020204030204" pitchFamily="34" charset="0"/>
                </a:rPr>
                <a:t>    - Roles &amp; responsibilities</a:t>
              </a:r>
            </a:p>
            <a:p>
              <a:pPr eaLnBrk="1" hangingPunct="1">
                <a:lnSpc>
                  <a:spcPct val="90000"/>
                </a:lnSpc>
                <a:spcBef>
                  <a:spcPct val="0"/>
                </a:spcBef>
                <a:buFont typeface="Wingdings" pitchFamily="2" charset="2"/>
                <a:buNone/>
              </a:pPr>
              <a:r>
                <a:rPr lang="en-GB" altLang="en-US" sz="675" dirty="0">
                  <a:solidFill>
                    <a:srgbClr val="000000"/>
                  </a:solidFill>
                  <a:latin typeface="Calibri Light" panose="020F0302020204030204" pitchFamily="34" charset="0"/>
                  <a:cs typeface="Calibri Light" panose="020F0302020204030204" pitchFamily="34" charset="0"/>
                </a:rPr>
                <a:t>    - Management plans</a:t>
              </a:r>
            </a:p>
            <a:p>
              <a:pPr eaLnBrk="1" hangingPunct="1">
                <a:spcBef>
                  <a:spcPct val="0"/>
                </a:spcBef>
                <a:buFont typeface="Wingdings" pitchFamily="2" charset="2"/>
                <a:buNone/>
              </a:pPr>
              <a:r>
                <a:rPr lang="fr-BE" altLang="en-US" sz="675" dirty="0">
                  <a:solidFill>
                    <a:srgbClr val="000000"/>
                  </a:solidFill>
                  <a:latin typeface="Calibri Light" panose="020F0302020204030204" pitchFamily="34" charset="0"/>
                  <a:cs typeface="Calibri Light" panose="020F0302020204030204" pitchFamily="34" charset="0"/>
                </a:rPr>
                <a:t>    - </a:t>
              </a:r>
              <a:r>
                <a:rPr lang="en-GB" altLang="en-US" sz="675" dirty="0">
                  <a:solidFill>
                    <a:srgbClr val="000000"/>
                  </a:solidFill>
                  <a:latin typeface="Calibri Light" panose="020F0302020204030204" pitchFamily="34" charset="0"/>
                  <a:cs typeface="Calibri Light" panose="020F0302020204030204" pitchFamily="34" charset="0"/>
                </a:rPr>
                <a:t>Requirements</a:t>
              </a:r>
              <a:r>
                <a:rPr lang="fr-BE" altLang="en-US" sz="675" dirty="0">
                  <a:solidFill>
                    <a:srgbClr val="000000"/>
                  </a:solidFill>
                  <a:latin typeface="Calibri Light" panose="020F0302020204030204" pitchFamily="34" charset="0"/>
                  <a:cs typeface="Calibri Light" panose="020F0302020204030204" pitchFamily="34" charset="0"/>
                </a:rPr>
                <a:t> management</a:t>
              </a:r>
            </a:p>
          </p:txBody>
        </p:sp>
        <p:sp>
          <p:nvSpPr>
            <p:cNvPr id="103" name="TextBox 4">
              <a:extLst>
                <a:ext uri="{FF2B5EF4-FFF2-40B4-BE49-F238E27FC236}">
                  <a16:creationId xmlns:a16="http://schemas.microsoft.com/office/drawing/2014/main" id="{A8E8AB98-75CC-6F44-AD89-238175A7AC2C}"/>
                </a:ext>
              </a:extLst>
            </p:cNvPr>
            <p:cNvSpPr txBox="1">
              <a:spLocks noChangeArrowheads="1"/>
            </p:cNvSpPr>
            <p:nvPr/>
          </p:nvSpPr>
          <p:spPr bwMode="auto">
            <a:xfrm>
              <a:off x="3078245" y="3395515"/>
              <a:ext cx="1429941" cy="66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GB" altLang="en-US" sz="675" dirty="0">
                <a:solidFill>
                  <a:srgbClr val="000000"/>
                </a:solidFill>
                <a:latin typeface="Calibri Light" panose="020F0302020204030204" pitchFamily="34" charset="0"/>
                <a:cs typeface="Calibri Light" panose="020F0302020204030204" pitchFamily="34" charset="0"/>
              </a:endParaRPr>
            </a:p>
            <a:p>
              <a:pPr eaLnBrk="1" hangingPunct="1">
                <a:spcBef>
                  <a:spcPct val="0"/>
                </a:spcBef>
                <a:buFontTx/>
                <a:buNone/>
              </a:pPr>
              <a:r>
                <a:rPr lang="en-GB" altLang="en-US" sz="675" dirty="0">
                  <a:solidFill>
                    <a:srgbClr val="000000"/>
                  </a:solidFill>
                  <a:latin typeface="Calibri Light" panose="020F0302020204030204" pitchFamily="34" charset="0"/>
                  <a:cs typeface="Calibri Light" panose="020F0302020204030204" pitchFamily="34" charset="0"/>
                </a:rPr>
                <a:t>    Project Stakeholder Matrix</a:t>
              </a:r>
            </a:p>
            <a:p>
              <a:pPr eaLnBrk="1" hangingPunct="1">
                <a:lnSpc>
                  <a:spcPct val="120000"/>
                </a:lnSpc>
                <a:spcBef>
                  <a:spcPct val="0"/>
                </a:spcBef>
                <a:buFontTx/>
                <a:buNone/>
              </a:pPr>
              <a:r>
                <a:rPr lang="en-GB" altLang="en-US" sz="675" dirty="0">
                  <a:solidFill>
                    <a:srgbClr val="000000"/>
                  </a:solidFill>
                  <a:latin typeface="Calibri Light" panose="020F0302020204030204" pitchFamily="34" charset="0"/>
                  <a:cs typeface="Calibri Light" panose="020F0302020204030204" pitchFamily="34" charset="0"/>
                </a:rPr>
                <a:t>    Project Work Plan</a:t>
              </a:r>
            </a:p>
            <a:p>
              <a:pPr eaLnBrk="1" hangingPunct="1">
                <a:lnSpc>
                  <a:spcPct val="120000"/>
                </a:lnSpc>
                <a:spcBef>
                  <a:spcPct val="0"/>
                </a:spcBef>
                <a:buFontTx/>
                <a:buNone/>
              </a:pPr>
              <a:r>
                <a:rPr lang="en-GB" altLang="en-US" sz="675" dirty="0">
                  <a:solidFill>
                    <a:srgbClr val="000000"/>
                  </a:solidFill>
                  <a:latin typeface="Calibri Light" panose="020F0302020204030204" pitchFamily="34" charset="0"/>
                  <a:cs typeface="Calibri Light" panose="020F0302020204030204" pitchFamily="34" charset="0"/>
                </a:rPr>
                <a:t>    </a:t>
              </a:r>
              <a:r>
                <a:rPr lang="fr-BE" altLang="en-US" sz="675" dirty="0">
                  <a:solidFill>
                    <a:srgbClr val="000000"/>
                  </a:solidFill>
                  <a:latin typeface="Calibri Light" panose="020F0302020204030204" pitchFamily="34" charset="0"/>
                  <a:cs typeface="Calibri Light" panose="020F0302020204030204" pitchFamily="34" charset="0"/>
                </a:rPr>
                <a:t>Transition Plan</a:t>
              </a:r>
            </a:p>
            <a:p>
              <a:pPr eaLnBrk="1" hangingPunct="1">
                <a:lnSpc>
                  <a:spcPct val="120000"/>
                </a:lnSpc>
                <a:spcBef>
                  <a:spcPct val="0"/>
                </a:spcBef>
                <a:buFontTx/>
                <a:buNone/>
              </a:pPr>
              <a:r>
                <a:rPr lang="fr-BE" altLang="en-US" sz="675" dirty="0">
                  <a:solidFill>
                    <a:srgbClr val="000000"/>
                  </a:solidFill>
                  <a:latin typeface="Calibri Light" panose="020F0302020204030204" pitchFamily="34" charset="0"/>
                  <a:cs typeface="Calibri Light" panose="020F0302020204030204" pitchFamily="34" charset="0"/>
                </a:rPr>
                <a:t>    Business </a:t>
              </a:r>
              <a:r>
                <a:rPr lang="en-GB" altLang="en-US" sz="675" dirty="0">
                  <a:solidFill>
                    <a:srgbClr val="000000"/>
                  </a:solidFill>
                  <a:latin typeface="Calibri Light" panose="020F0302020204030204" pitchFamily="34" charset="0"/>
                  <a:cs typeface="Calibri Light" panose="020F0302020204030204" pitchFamily="34" charset="0"/>
                </a:rPr>
                <a:t>Implementation</a:t>
              </a:r>
              <a:r>
                <a:rPr lang="fr-BE" altLang="en-US" sz="675" dirty="0">
                  <a:solidFill>
                    <a:srgbClr val="000000"/>
                  </a:solidFill>
                  <a:latin typeface="Calibri Light" panose="020F0302020204030204" pitchFamily="34" charset="0"/>
                  <a:cs typeface="Calibri Light" panose="020F0302020204030204" pitchFamily="34" charset="0"/>
                </a:rPr>
                <a:t> Plan</a:t>
              </a:r>
              <a:endParaRPr lang="en-GB" altLang="en-US" sz="675"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326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unthaak 37">
            <a:extLst>
              <a:ext uri="{FF2B5EF4-FFF2-40B4-BE49-F238E27FC236}">
                <a16:creationId xmlns:a16="http://schemas.microsoft.com/office/drawing/2014/main" id="{0C9D2BA4-2A1E-8F47-9D60-E4E377BEF697}"/>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6" name="Titel 5">
            <a:extLst>
              <a:ext uri="{FF2B5EF4-FFF2-40B4-BE49-F238E27FC236}">
                <a16:creationId xmlns:a16="http://schemas.microsoft.com/office/drawing/2014/main" id="{4ABB5C03-3D39-5B49-A224-022247FD43AF}"/>
              </a:ext>
            </a:extLst>
          </p:cNvPr>
          <p:cNvSpPr>
            <a:spLocks noGrp="1"/>
          </p:cNvSpPr>
          <p:nvPr>
            <p:ph type="title"/>
          </p:nvPr>
        </p:nvSpPr>
        <p:spPr/>
        <p:txBody>
          <a:bodyPr/>
          <a:lstStyle/>
          <a:p>
            <a:r>
              <a:rPr lang="en-US"/>
              <a:t>What happens in the Planning Phase?</a:t>
            </a:r>
            <a:endParaRPr lang="en-GB"/>
          </a:p>
        </p:txBody>
      </p:sp>
      <p:sp>
        <p:nvSpPr>
          <p:cNvPr id="78" name="AutoShape 61">
            <a:extLst>
              <a:ext uri="{FF2B5EF4-FFF2-40B4-BE49-F238E27FC236}">
                <a16:creationId xmlns:a16="http://schemas.microsoft.com/office/drawing/2014/main" id="{095D22BA-2677-BF4A-AD3A-168E8B946CE2}"/>
              </a:ext>
            </a:extLst>
          </p:cNvPr>
          <p:cNvSpPr>
            <a:spLocks noChangeArrowheads="1"/>
          </p:cNvSpPr>
          <p:nvPr/>
        </p:nvSpPr>
        <p:spPr bwMode="auto">
          <a:xfrm>
            <a:off x="1390651" y="676276"/>
            <a:ext cx="1240631" cy="215504"/>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RfP (Ready for Planning)</a:t>
            </a:r>
          </a:p>
        </p:txBody>
      </p:sp>
      <p:sp>
        <p:nvSpPr>
          <p:cNvPr id="88" name="Rounded Rectangle 35">
            <a:extLst>
              <a:ext uri="{FF2B5EF4-FFF2-40B4-BE49-F238E27FC236}">
                <a16:creationId xmlns:a16="http://schemas.microsoft.com/office/drawing/2014/main" id="{E03506FF-718A-5F4F-88A9-3D0D4EF14D98}"/>
              </a:ext>
            </a:extLst>
          </p:cNvPr>
          <p:cNvSpPr>
            <a:spLocks noChangeArrowheads="1"/>
          </p:cNvSpPr>
          <p:nvPr/>
        </p:nvSpPr>
        <p:spPr bwMode="auto">
          <a:xfrm>
            <a:off x="1328739" y="1052514"/>
            <a:ext cx="1350169" cy="323850"/>
          </a:xfrm>
          <a:prstGeom prst="roundRect">
            <a:avLst>
              <a:gd name="adj" fmla="val 16667"/>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Kick-Off meeting</a:t>
            </a:r>
          </a:p>
        </p:txBody>
      </p:sp>
      <p:pic>
        <p:nvPicPr>
          <p:cNvPr id="82" name="Picture 34" descr="Output Artefact:">
            <a:extLst>
              <a:ext uri="{FF2B5EF4-FFF2-40B4-BE49-F238E27FC236}">
                <a16:creationId xmlns:a16="http://schemas.microsoft.com/office/drawing/2014/main" id="{3EF0CB5C-C448-B547-B315-7297C4C292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476" y="1137644"/>
            <a:ext cx="3333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Flowchart: Document 33">
            <a:extLst>
              <a:ext uri="{FF2B5EF4-FFF2-40B4-BE49-F238E27FC236}">
                <a16:creationId xmlns:a16="http://schemas.microsoft.com/office/drawing/2014/main" id="{3CA94BF4-DD65-9441-92F7-4A9B7B61F2DF}"/>
              </a:ext>
            </a:extLst>
          </p:cNvPr>
          <p:cNvSpPr>
            <a:spLocks noChangeArrowheads="1"/>
          </p:cNvSpPr>
          <p:nvPr/>
        </p:nvSpPr>
        <p:spPr bwMode="auto">
          <a:xfrm>
            <a:off x="3694511" y="1053705"/>
            <a:ext cx="971550" cy="377429"/>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Kick-Off </a:t>
            </a:r>
            <a:br>
              <a:rPr lang="en-GB" altLang="en-US" sz="825" dirty="0">
                <a:latin typeface="Calibri Light" panose="020F0302020204030204" pitchFamily="34" charset="0"/>
                <a:cs typeface="Calibri Light" panose="020F0302020204030204" pitchFamily="34" charset="0"/>
              </a:rPr>
            </a:br>
            <a:r>
              <a:rPr lang="en-GB" altLang="en-US" sz="825" dirty="0">
                <a:latin typeface="Calibri Light" panose="020F0302020204030204" pitchFamily="34" charset="0"/>
                <a:cs typeface="Calibri Light" panose="020F0302020204030204" pitchFamily="34" charset="0"/>
              </a:rPr>
              <a:t>Agenda &amp; MoM</a:t>
            </a:r>
          </a:p>
        </p:txBody>
      </p:sp>
      <p:sp>
        <p:nvSpPr>
          <p:cNvPr id="89" name="Rounded Rectangle 35">
            <a:extLst>
              <a:ext uri="{FF2B5EF4-FFF2-40B4-BE49-F238E27FC236}">
                <a16:creationId xmlns:a16="http://schemas.microsoft.com/office/drawing/2014/main" id="{2458CC3E-78A5-F84B-8976-475CC2BDEA61}"/>
              </a:ext>
            </a:extLst>
          </p:cNvPr>
          <p:cNvSpPr>
            <a:spLocks noChangeArrowheads="1"/>
          </p:cNvSpPr>
          <p:nvPr/>
        </p:nvSpPr>
        <p:spPr bwMode="auto">
          <a:xfrm>
            <a:off x="1335883" y="1538289"/>
            <a:ext cx="1350169" cy="323850"/>
          </a:xfrm>
          <a:prstGeom prst="roundRect">
            <a:avLst>
              <a:gd name="adj" fmla="val 16667"/>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Tailor the PM² process</a:t>
            </a:r>
          </a:p>
        </p:txBody>
      </p:sp>
      <p:pic>
        <p:nvPicPr>
          <p:cNvPr id="83" name="Picture 34" descr="Output Artefact:">
            <a:extLst>
              <a:ext uri="{FF2B5EF4-FFF2-40B4-BE49-F238E27FC236}">
                <a16:creationId xmlns:a16="http://schemas.microsoft.com/office/drawing/2014/main" id="{98596C87-8D7E-A742-BA10-2C68C3F9C3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476" y="1623195"/>
            <a:ext cx="3333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descr="Project Handbook &amp; Management Plans">
            <a:extLst>
              <a:ext uri="{FF2B5EF4-FFF2-40B4-BE49-F238E27FC236}">
                <a16:creationId xmlns:a16="http://schemas.microsoft.com/office/drawing/2014/main" id="{306C2C55-3016-1EB1-F9E7-F5E28095583B}"/>
              </a:ext>
            </a:extLst>
          </p:cNvPr>
          <p:cNvGrpSpPr/>
          <p:nvPr/>
        </p:nvGrpSpPr>
        <p:grpSpPr>
          <a:xfrm>
            <a:off x="3694511" y="1484487"/>
            <a:ext cx="996553" cy="460773"/>
            <a:chOff x="3694511" y="1484487"/>
            <a:chExt cx="996553" cy="460773"/>
          </a:xfrm>
        </p:grpSpPr>
        <p:sp>
          <p:nvSpPr>
            <p:cNvPr id="70" name="Flowchart: Document 37">
              <a:extLst>
                <a:ext uri="{FF2B5EF4-FFF2-40B4-BE49-F238E27FC236}">
                  <a16:creationId xmlns:a16="http://schemas.microsoft.com/office/drawing/2014/main" id="{57FE833A-8D3F-4142-9853-328713CAC48D}"/>
                </a:ext>
              </a:extLst>
            </p:cNvPr>
            <p:cNvSpPr>
              <a:spLocks noChangeArrowheads="1"/>
            </p:cNvSpPr>
            <p:nvPr/>
          </p:nvSpPr>
          <p:spPr bwMode="auto">
            <a:xfrm>
              <a:off x="3719514" y="1484487"/>
              <a:ext cx="971550" cy="409575"/>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825" dirty="0">
                <a:latin typeface="Calibri Light" panose="020F0302020204030204" pitchFamily="34" charset="0"/>
                <a:cs typeface="Calibri Light" panose="020F0302020204030204" pitchFamily="34" charset="0"/>
              </a:endParaRPr>
            </a:p>
          </p:txBody>
        </p:sp>
        <p:sp>
          <p:nvSpPr>
            <p:cNvPr id="81" name="Flowchart: Document 37">
              <a:extLst>
                <a:ext uri="{FF2B5EF4-FFF2-40B4-BE49-F238E27FC236}">
                  <a16:creationId xmlns:a16="http://schemas.microsoft.com/office/drawing/2014/main" id="{F2A534E1-7AA5-3547-B5EE-5959B0C6C057}"/>
                </a:ext>
              </a:extLst>
            </p:cNvPr>
            <p:cNvSpPr>
              <a:spLocks noChangeArrowheads="1"/>
            </p:cNvSpPr>
            <p:nvPr/>
          </p:nvSpPr>
          <p:spPr bwMode="auto">
            <a:xfrm>
              <a:off x="3694511" y="1510681"/>
              <a:ext cx="971550" cy="434579"/>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600"/>
                </a:lnSpc>
                <a:spcBef>
                  <a:spcPct val="0"/>
                </a:spcBef>
                <a:buNone/>
              </a:pPr>
              <a:br>
                <a:rPr lang="en-GB" altLang="en-US" sz="825" dirty="0">
                  <a:latin typeface="Calibri Light" panose="020F0302020204030204" pitchFamily="34" charset="0"/>
                  <a:cs typeface="Calibri Light" panose="020F0302020204030204" pitchFamily="34" charset="0"/>
                </a:rPr>
              </a:br>
              <a:br>
                <a:rPr lang="en-GB" altLang="en-US" sz="825" dirty="0">
                  <a:latin typeface="Calibri Light" panose="020F0302020204030204" pitchFamily="34" charset="0"/>
                  <a:cs typeface="Calibri Light" panose="020F0302020204030204" pitchFamily="34" charset="0"/>
                </a:rPr>
              </a:br>
              <a:r>
                <a:rPr lang="en-GB" altLang="en-US" sz="825" dirty="0">
                  <a:latin typeface="Calibri Light" panose="020F0302020204030204" pitchFamily="34" charset="0"/>
                  <a:cs typeface="Calibri Light" panose="020F0302020204030204" pitchFamily="34" charset="0"/>
                </a:rPr>
                <a:t>Project Handbook</a:t>
              </a:r>
            </a:p>
            <a:p>
              <a:pPr algn="ctr" eaLnBrk="1" hangingPunct="1">
                <a:lnSpc>
                  <a:spcPts val="825"/>
                </a:lnSpc>
                <a:spcBef>
                  <a:spcPct val="0"/>
                </a:spcBef>
                <a:buNone/>
              </a:pPr>
              <a:r>
                <a:rPr lang="en-GB" altLang="en-US" sz="825" dirty="0">
                  <a:latin typeface="Calibri Light" panose="020F0302020204030204" pitchFamily="34" charset="0"/>
                  <a:cs typeface="Calibri Light" panose="020F0302020204030204" pitchFamily="34" charset="0"/>
                </a:rPr>
                <a:t>&amp;</a:t>
              </a:r>
            </a:p>
            <a:p>
              <a:pPr algn="ctr" eaLnBrk="1" hangingPunct="1">
                <a:lnSpc>
                  <a:spcPts val="600"/>
                </a:lnSpc>
                <a:spcBef>
                  <a:spcPct val="0"/>
                </a:spcBef>
                <a:buNone/>
              </a:pPr>
              <a:r>
                <a:rPr lang="en-GB" altLang="en-US" sz="825" dirty="0">
                  <a:latin typeface="Calibri Light" panose="020F0302020204030204" pitchFamily="34" charset="0"/>
                  <a:cs typeface="Calibri Light" panose="020F0302020204030204" pitchFamily="34" charset="0"/>
                </a:rPr>
                <a:t>Management Plans</a:t>
              </a:r>
            </a:p>
            <a:p>
              <a:pPr algn="ctr" eaLnBrk="1" hangingPunct="1">
                <a:lnSpc>
                  <a:spcPts val="600"/>
                </a:lnSpc>
                <a:spcBef>
                  <a:spcPct val="0"/>
                </a:spcBef>
                <a:buNone/>
              </a:pPr>
              <a:endParaRPr lang="en-GB" altLang="en-US" sz="825" dirty="0">
                <a:latin typeface="Calibri Light" panose="020F0302020204030204" pitchFamily="34" charset="0"/>
                <a:cs typeface="Calibri Light" panose="020F0302020204030204" pitchFamily="34" charset="0"/>
              </a:endParaRPr>
            </a:p>
          </p:txBody>
        </p:sp>
      </p:grpSp>
      <p:sp>
        <p:nvSpPr>
          <p:cNvPr id="86" name="Rounded Rectangle 35">
            <a:extLst>
              <a:ext uri="{FF2B5EF4-FFF2-40B4-BE49-F238E27FC236}">
                <a16:creationId xmlns:a16="http://schemas.microsoft.com/office/drawing/2014/main" id="{AD66402B-DDA9-DB48-BFF1-214D8BCC11C9}"/>
              </a:ext>
            </a:extLst>
          </p:cNvPr>
          <p:cNvSpPr>
            <a:spLocks noChangeArrowheads="1"/>
          </p:cNvSpPr>
          <p:nvPr/>
        </p:nvSpPr>
        <p:spPr bwMode="auto">
          <a:xfrm>
            <a:off x="1328739" y="2031207"/>
            <a:ext cx="1350169" cy="323850"/>
          </a:xfrm>
          <a:prstGeom prst="roundRect">
            <a:avLst>
              <a:gd name="adj" fmla="val 16667"/>
            </a:avLst>
          </a:prstGeom>
          <a:solidFill>
            <a:srgbClr val="F3F3F3"/>
          </a:solidFill>
          <a:ln w="9525" algn="ctr">
            <a:solidFill>
              <a:srgbClr val="F15A22"/>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Assign roles &amp; </a:t>
            </a:r>
          </a:p>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responsibilities</a:t>
            </a:r>
          </a:p>
        </p:txBody>
      </p:sp>
      <p:pic>
        <p:nvPicPr>
          <p:cNvPr id="84" name="Picture 34" descr="Output Artefact:">
            <a:extLst>
              <a:ext uri="{FF2B5EF4-FFF2-40B4-BE49-F238E27FC236}">
                <a16:creationId xmlns:a16="http://schemas.microsoft.com/office/drawing/2014/main" id="{95BCD140-67D1-E542-8E31-4975FDD172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476" y="2107407"/>
            <a:ext cx="3333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Flowchart: Document 37">
            <a:extLst>
              <a:ext uri="{FF2B5EF4-FFF2-40B4-BE49-F238E27FC236}">
                <a16:creationId xmlns:a16="http://schemas.microsoft.com/office/drawing/2014/main" id="{ABCD33F0-CF7D-1541-A182-57D7F05E7641}"/>
              </a:ext>
            </a:extLst>
          </p:cNvPr>
          <p:cNvSpPr>
            <a:spLocks noChangeArrowheads="1"/>
          </p:cNvSpPr>
          <p:nvPr/>
        </p:nvSpPr>
        <p:spPr bwMode="auto">
          <a:xfrm>
            <a:off x="3694511" y="2031207"/>
            <a:ext cx="971550" cy="377429"/>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Project Stakeholder Matrix</a:t>
            </a:r>
          </a:p>
        </p:txBody>
      </p:sp>
      <p:sp>
        <p:nvSpPr>
          <p:cNvPr id="90" name="Rounded Rectangle 35">
            <a:extLst>
              <a:ext uri="{FF2B5EF4-FFF2-40B4-BE49-F238E27FC236}">
                <a16:creationId xmlns:a16="http://schemas.microsoft.com/office/drawing/2014/main" id="{EA2365A2-D745-0A48-8327-52F44355ED17}"/>
              </a:ext>
            </a:extLst>
          </p:cNvPr>
          <p:cNvSpPr>
            <a:spLocks noChangeArrowheads="1"/>
          </p:cNvSpPr>
          <p:nvPr/>
        </p:nvSpPr>
        <p:spPr bwMode="auto">
          <a:xfrm>
            <a:off x="1328739" y="2531270"/>
            <a:ext cx="1350169" cy="323850"/>
          </a:xfrm>
          <a:prstGeom prst="roundRect">
            <a:avLst>
              <a:gd name="adj" fmla="val 16667"/>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Elaborate project scope</a:t>
            </a:r>
          </a:p>
        </p:txBody>
      </p:sp>
      <p:pic>
        <p:nvPicPr>
          <p:cNvPr id="99" name="Picture 34" descr="Output Artefact:">
            <a:extLst>
              <a:ext uri="{FF2B5EF4-FFF2-40B4-BE49-F238E27FC236}">
                <a16:creationId xmlns:a16="http://schemas.microsoft.com/office/drawing/2014/main" id="{66D764B7-36EA-4B47-8E6D-C0E2E7383D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476" y="2614614"/>
            <a:ext cx="333375" cy="2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Flowchart: Document 37">
            <a:extLst>
              <a:ext uri="{FF2B5EF4-FFF2-40B4-BE49-F238E27FC236}">
                <a16:creationId xmlns:a16="http://schemas.microsoft.com/office/drawing/2014/main" id="{EA0F5030-2F23-984A-B546-6E9A275AAB30}"/>
              </a:ext>
            </a:extLst>
          </p:cNvPr>
          <p:cNvSpPr>
            <a:spLocks noChangeArrowheads="1"/>
          </p:cNvSpPr>
          <p:nvPr/>
        </p:nvSpPr>
        <p:spPr bwMode="auto">
          <a:xfrm>
            <a:off x="3694511" y="2531270"/>
            <a:ext cx="971550" cy="377429"/>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600"/>
              </a:lnSpc>
              <a:spcBef>
                <a:spcPct val="0"/>
              </a:spcBef>
              <a:buNone/>
            </a:pPr>
            <a:r>
              <a:rPr lang="en-GB" altLang="en-US" sz="825" dirty="0">
                <a:latin typeface="Calibri Light" panose="020F0302020204030204" pitchFamily="34" charset="0"/>
                <a:cs typeface="Calibri Light" panose="020F0302020204030204" pitchFamily="34" charset="0"/>
              </a:rPr>
              <a:t>Project Handbook</a:t>
            </a:r>
          </a:p>
        </p:txBody>
      </p:sp>
      <p:sp>
        <p:nvSpPr>
          <p:cNvPr id="91" name="Rounded Rectangle 37">
            <a:extLst>
              <a:ext uri="{FF2B5EF4-FFF2-40B4-BE49-F238E27FC236}">
                <a16:creationId xmlns:a16="http://schemas.microsoft.com/office/drawing/2014/main" id="{7EC03DA6-9414-0B43-B321-981FDAF1C754}"/>
              </a:ext>
            </a:extLst>
          </p:cNvPr>
          <p:cNvSpPr>
            <a:spLocks noChangeArrowheads="1"/>
          </p:cNvSpPr>
          <p:nvPr/>
        </p:nvSpPr>
        <p:spPr bwMode="auto">
          <a:xfrm>
            <a:off x="1328739" y="3022999"/>
            <a:ext cx="1350169" cy="323850"/>
          </a:xfrm>
          <a:prstGeom prst="roundRect">
            <a:avLst>
              <a:gd name="adj" fmla="val 16667"/>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Develop work breakdown</a:t>
            </a:r>
            <a:br>
              <a:rPr lang="en-GB" altLang="en-US" sz="825" dirty="0">
                <a:solidFill>
                  <a:srgbClr val="000000"/>
                </a:solidFill>
                <a:latin typeface="Calibri Light" panose="020F0302020204030204" pitchFamily="34" charset="0"/>
                <a:cs typeface="Calibri Light" panose="020F0302020204030204" pitchFamily="34" charset="0"/>
              </a:rPr>
            </a:br>
            <a:r>
              <a:rPr lang="en-GB" altLang="en-US" sz="825" dirty="0">
                <a:solidFill>
                  <a:srgbClr val="000000"/>
                </a:solidFill>
                <a:latin typeface="Calibri Light" panose="020F0302020204030204" pitchFamily="34" charset="0"/>
                <a:cs typeface="Calibri Light" panose="020F0302020204030204" pitchFamily="34" charset="0"/>
              </a:rPr>
              <a:t>and project schedule</a:t>
            </a:r>
          </a:p>
        </p:txBody>
      </p:sp>
      <p:pic>
        <p:nvPicPr>
          <p:cNvPr id="85" name="Picture 34" descr="Output Artefact:">
            <a:extLst>
              <a:ext uri="{FF2B5EF4-FFF2-40B4-BE49-F238E27FC236}">
                <a16:creationId xmlns:a16="http://schemas.microsoft.com/office/drawing/2014/main" id="{77C0C937-8DCA-3743-9742-A23BF7B410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476" y="3080149"/>
            <a:ext cx="333375" cy="21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Flowchart: Document 34">
            <a:extLst>
              <a:ext uri="{FF2B5EF4-FFF2-40B4-BE49-F238E27FC236}">
                <a16:creationId xmlns:a16="http://schemas.microsoft.com/office/drawing/2014/main" id="{762FA6B9-BD29-434B-B888-27BFC1CDFEDA}"/>
              </a:ext>
            </a:extLst>
          </p:cNvPr>
          <p:cNvSpPr>
            <a:spLocks noChangeArrowheads="1"/>
          </p:cNvSpPr>
          <p:nvPr/>
        </p:nvSpPr>
        <p:spPr bwMode="auto">
          <a:xfrm>
            <a:off x="3694511" y="3017044"/>
            <a:ext cx="971550" cy="377428"/>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Project </a:t>
            </a:r>
          </a:p>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Work Plan</a:t>
            </a:r>
          </a:p>
        </p:txBody>
      </p:sp>
      <p:sp>
        <p:nvSpPr>
          <p:cNvPr id="97" name="Rounded Rectangle 36">
            <a:extLst>
              <a:ext uri="{FF2B5EF4-FFF2-40B4-BE49-F238E27FC236}">
                <a16:creationId xmlns:a16="http://schemas.microsoft.com/office/drawing/2014/main" id="{2F1B475E-944D-B34C-921F-4AD95F770E8D}"/>
              </a:ext>
            </a:extLst>
          </p:cNvPr>
          <p:cNvSpPr>
            <a:spLocks noChangeArrowheads="1"/>
          </p:cNvSpPr>
          <p:nvPr/>
        </p:nvSpPr>
        <p:spPr bwMode="auto">
          <a:xfrm>
            <a:off x="1328739" y="3514726"/>
            <a:ext cx="1350169" cy="323850"/>
          </a:xfrm>
          <a:prstGeom prst="roundRect">
            <a:avLst>
              <a:gd name="adj" fmla="val 16667"/>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Develop the project plans</a:t>
            </a:r>
          </a:p>
        </p:txBody>
      </p:sp>
      <p:pic>
        <p:nvPicPr>
          <p:cNvPr id="96" name="Picture 34" descr="Output Artefact:">
            <a:extLst>
              <a:ext uri="{FF2B5EF4-FFF2-40B4-BE49-F238E27FC236}">
                <a16:creationId xmlns:a16="http://schemas.microsoft.com/office/drawing/2014/main" id="{ED90CA59-B996-8D46-A434-7A88E35124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7714" y="3602813"/>
            <a:ext cx="333375" cy="2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descr="All Project Plans">
            <a:extLst>
              <a:ext uri="{FF2B5EF4-FFF2-40B4-BE49-F238E27FC236}">
                <a16:creationId xmlns:a16="http://schemas.microsoft.com/office/drawing/2014/main" id="{218893B3-829C-CE64-D069-C7B00EEB77D3}"/>
              </a:ext>
            </a:extLst>
          </p:cNvPr>
          <p:cNvGrpSpPr/>
          <p:nvPr/>
        </p:nvGrpSpPr>
        <p:grpSpPr>
          <a:xfrm>
            <a:off x="3694511" y="3482709"/>
            <a:ext cx="998934" cy="396478"/>
            <a:chOff x="3694511" y="3482709"/>
            <a:chExt cx="998934" cy="396478"/>
          </a:xfrm>
        </p:grpSpPr>
        <p:sp>
          <p:nvSpPr>
            <p:cNvPr id="69" name="Flowchart: Document 37">
              <a:extLst>
                <a:ext uri="{FF2B5EF4-FFF2-40B4-BE49-F238E27FC236}">
                  <a16:creationId xmlns:a16="http://schemas.microsoft.com/office/drawing/2014/main" id="{C6BEA6AA-DF72-8942-8965-C6F63D9506AA}"/>
                </a:ext>
              </a:extLst>
            </p:cNvPr>
            <p:cNvSpPr>
              <a:spLocks noChangeArrowheads="1"/>
            </p:cNvSpPr>
            <p:nvPr/>
          </p:nvSpPr>
          <p:spPr bwMode="auto">
            <a:xfrm>
              <a:off x="3721895" y="3482709"/>
              <a:ext cx="971550" cy="379809"/>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825" dirty="0">
                <a:latin typeface="Calibri Light" panose="020F0302020204030204" pitchFamily="34" charset="0"/>
                <a:cs typeface="Calibri Light" panose="020F0302020204030204" pitchFamily="34" charset="0"/>
              </a:endParaRPr>
            </a:p>
          </p:txBody>
        </p:sp>
        <p:sp>
          <p:nvSpPr>
            <p:cNvPr id="95" name="Flowchart: Document 35">
              <a:extLst>
                <a:ext uri="{FF2B5EF4-FFF2-40B4-BE49-F238E27FC236}">
                  <a16:creationId xmlns:a16="http://schemas.microsoft.com/office/drawing/2014/main" id="{3877DF15-59B3-4347-9853-B0F2E4A7BB27}"/>
                </a:ext>
              </a:extLst>
            </p:cNvPr>
            <p:cNvSpPr>
              <a:spLocks noChangeArrowheads="1"/>
            </p:cNvSpPr>
            <p:nvPr/>
          </p:nvSpPr>
          <p:spPr bwMode="auto">
            <a:xfrm>
              <a:off x="3694511" y="3512474"/>
              <a:ext cx="971550" cy="366713"/>
            </a:xfrm>
            <a:prstGeom prst="flowChartDocument">
              <a:avLst/>
            </a:prstGeom>
            <a:solidFill>
              <a:srgbClr val="F3F3F3"/>
            </a:solidFill>
            <a:ln w="9525" algn="ctr">
              <a:solidFill>
                <a:srgbClr val="F15A22"/>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All Project Plans</a:t>
              </a:r>
            </a:p>
          </p:txBody>
        </p:sp>
      </p:grpSp>
      <p:sp>
        <p:nvSpPr>
          <p:cNvPr id="87" name="Rounded Rectangle 39">
            <a:extLst>
              <a:ext uri="{FF2B5EF4-FFF2-40B4-BE49-F238E27FC236}">
                <a16:creationId xmlns:a16="http://schemas.microsoft.com/office/drawing/2014/main" id="{9BF891F9-87C7-2548-B8AE-ADC2EFFF26B8}"/>
              </a:ext>
            </a:extLst>
          </p:cNvPr>
          <p:cNvSpPr>
            <a:spLocks noChangeArrowheads="1"/>
          </p:cNvSpPr>
          <p:nvPr/>
        </p:nvSpPr>
        <p:spPr bwMode="auto">
          <a:xfrm>
            <a:off x="1328739" y="4000501"/>
            <a:ext cx="1350169" cy="319088"/>
          </a:xfrm>
          <a:prstGeom prst="roundRect">
            <a:avLst>
              <a:gd name="adj" fmla="val 16667"/>
            </a:avLst>
          </a:prstGeom>
          <a:solidFill>
            <a:srgbClr val="F3F3F3"/>
          </a:solidFill>
          <a:ln w="9525" algn="ctr">
            <a:solidFill>
              <a:srgbClr val="F15A22"/>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Distribute plans </a:t>
            </a:r>
          </a:p>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to stakeholders</a:t>
            </a:r>
          </a:p>
        </p:txBody>
      </p:sp>
      <p:sp>
        <p:nvSpPr>
          <p:cNvPr id="76" name="AutoShape 56">
            <a:extLst>
              <a:ext uri="{FF2B5EF4-FFF2-40B4-BE49-F238E27FC236}">
                <a16:creationId xmlns:a16="http://schemas.microsoft.com/office/drawing/2014/main" id="{7099C2DD-D1E1-4E46-A75B-D17946E9E693}"/>
              </a:ext>
            </a:extLst>
          </p:cNvPr>
          <p:cNvSpPr>
            <a:spLocks noChangeArrowheads="1"/>
          </p:cNvSpPr>
          <p:nvPr/>
        </p:nvSpPr>
        <p:spPr bwMode="auto">
          <a:xfrm>
            <a:off x="1387080" y="4481513"/>
            <a:ext cx="1244203" cy="217885"/>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RfE (Ready for Executing)</a:t>
            </a:r>
          </a:p>
        </p:txBody>
      </p:sp>
      <p:sp>
        <p:nvSpPr>
          <p:cNvPr id="11" name="Tijdelijke aanduiding voor inhoud 10">
            <a:extLst>
              <a:ext uri="{FF2B5EF4-FFF2-40B4-BE49-F238E27FC236}">
                <a16:creationId xmlns:a16="http://schemas.microsoft.com/office/drawing/2014/main" id="{D01A98F3-B382-534F-A373-3C40D6DA7D2A}"/>
              </a:ext>
            </a:extLst>
          </p:cNvPr>
          <p:cNvSpPr>
            <a:spLocks noGrp="1"/>
          </p:cNvSpPr>
          <p:nvPr>
            <p:ph idx="10"/>
          </p:nvPr>
        </p:nvSpPr>
        <p:spPr/>
        <p:txBody>
          <a:bodyPr/>
          <a:lstStyle/>
          <a:p>
            <a:pPr marL="133350" indent="-133350" eaLnBrk="0" hangingPunct="0">
              <a:spcBef>
                <a:spcPts val="225"/>
              </a:spcBef>
              <a:spcAft>
                <a:spcPts val="225"/>
              </a:spcAft>
              <a:buSzPct val="80000"/>
              <a:buFontTx/>
              <a:buChar char="•"/>
            </a:pPr>
            <a:r>
              <a:rPr lang="en-GB" sz="1600" dirty="0"/>
              <a:t>Develop the project scope statement.</a:t>
            </a:r>
          </a:p>
          <a:p>
            <a:pPr marL="133350" indent="-133350" eaLnBrk="0" hangingPunct="0">
              <a:spcBef>
                <a:spcPts val="225"/>
              </a:spcBef>
              <a:spcAft>
                <a:spcPts val="225"/>
              </a:spcAft>
              <a:buSzPct val="80000"/>
              <a:buFontTx/>
              <a:buChar char="•"/>
            </a:pPr>
            <a:r>
              <a:rPr lang="en-GB" sz="1600" dirty="0"/>
              <a:t>Determine the project approach and main activities.</a:t>
            </a:r>
          </a:p>
          <a:p>
            <a:pPr marL="133350" indent="-133350" eaLnBrk="0" hangingPunct="0">
              <a:spcBef>
                <a:spcPts val="225"/>
              </a:spcBef>
              <a:spcAft>
                <a:spcPts val="225"/>
              </a:spcAft>
              <a:buSzPct val="80000"/>
              <a:buFontTx/>
              <a:buChar char="•"/>
            </a:pPr>
            <a:r>
              <a:rPr lang="en-GB" sz="1600" dirty="0"/>
              <a:t>Develop the schedule for the various tasks and estimate the necessary resources. </a:t>
            </a:r>
          </a:p>
          <a:p>
            <a:pPr marL="133350" indent="-133350" eaLnBrk="0" hangingPunct="0">
              <a:spcBef>
                <a:spcPts val="225"/>
              </a:spcBef>
              <a:spcAft>
                <a:spcPts val="225"/>
              </a:spcAft>
              <a:buSzPct val="80000"/>
              <a:buFontTx/>
              <a:buChar char="•"/>
            </a:pPr>
            <a:r>
              <a:rPr lang="en-GB" sz="1600" dirty="0"/>
              <a:t>Assign roles and responsibilities.</a:t>
            </a:r>
          </a:p>
          <a:p>
            <a:pPr marL="133350" indent="-133350" eaLnBrk="0" hangingPunct="0">
              <a:spcBef>
                <a:spcPts val="225"/>
              </a:spcBef>
              <a:spcAft>
                <a:spcPts val="225"/>
              </a:spcAft>
              <a:buSzPct val="80000"/>
              <a:buFontTx/>
              <a:buChar char="•"/>
            </a:pPr>
            <a:r>
              <a:rPr lang="en-GB" sz="1600" dirty="0"/>
              <a:t>Develop the Project Handbook and various project plans for the project.</a:t>
            </a:r>
          </a:p>
          <a:p>
            <a:pPr marL="133350" indent="-133350" eaLnBrk="0" hangingPunct="0">
              <a:spcBef>
                <a:spcPts val="150"/>
              </a:spcBef>
              <a:spcAft>
                <a:spcPts val="375"/>
              </a:spcAft>
              <a:buSzPct val="80000"/>
            </a:pPr>
            <a:endParaRPr lang="en-GB" sz="1500" dirty="0"/>
          </a:p>
          <a:p>
            <a:pPr marL="0" indent="0">
              <a:buNone/>
            </a:pPr>
            <a:endParaRPr lang="en-GB" sz="1500" dirty="0"/>
          </a:p>
          <a:p>
            <a:pPr marL="0" indent="0">
              <a:buNone/>
            </a:pPr>
            <a:endParaRPr lang="en-GB" sz="1500" dirty="0"/>
          </a:p>
        </p:txBody>
      </p:sp>
      <p:sp>
        <p:nvSpPr>
          <p:cNvPr id="71" name="Line 10">
            <a:extLst>
              <a:ext uri="{FF2B5EF4-FFF2-40B4-BE49-F238E27FC236}">
                <a16:creationId xmlns:a16="http://schemas.microsoft.com/office/drawing/2014/main" id="{BF24F468-1520-844D-B40F-4FC01C37E987}"/>
              </a:ext>
              <a:ext uri="{C183D7F6-B498-43B3-948B-1728B52AA6E4}">
                <adec:decorative xmlns:adec="http://schemas.microsoft.com/office/drawing/2017/decorative" val="1"/>
              </a:ext>
            </a:extLst>
          </p:cNvPr>
          <p:cNvSpPr>
            <a:spLocks noChangeShapeType="1"/>
          </p:cNvSpPr>
          <p:nvPr/>
        </p:nvSpPr>
        <p:spPr bwMode="auto">
          <a:xfrm>
            <a:off x="2003824" y="891780"/>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72" name="Line 11">
            <a:extLst>
              <a:ext uri="{FF2B5EF4-FFF2-40B4-BE49-F238E27FC236}">
                <a16:creationId xmlns:a16="http://schemas.microsoft.com/office/drawing/2014/main" id="{5D8DBE2D-E0CB-964A-B317-8C9E514137C9}"/>
              </a:ext>
              <a:ext uri="{C183D7F6-B498-43B3-948B-1728B52AA6E4}">
                <adec:decorative xmlns:adec="http://schemas.microsoft.com/office/drawing/2017/decorative" val="1"/>
              </a:ext>
            </a:extLst>
          </p:cNvPr>
          <p:cNvSpPr>
            <a:spLocks noChangeShapeType="1"/>
          </p:cNvSpPr>
          <p:nvPr/>
        </p:nvSpPr>
        <p:spPr bwMode="auto">
          <a:xfrm>
            <a:off x="2003824" y="1375173"/>
            <a:ext cx="0" cy="16311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3" name="Line 51">
            <a:extLst>
              <a:ext uri="{FF2B5EF4-FFF2-40B4-BE49-F238E27FC236}">
                <a16:creationId xmlns:a16="http://schemas.microsoft.com/office/drawing/2014/main" id="{5FA7CA26-13AF-6D48-B946-EBCB0AE52E86}"/>
              </a:ext>
              <a:ext uri="{C183D7F6-B498-43B3-948B-1728B52AA6E4}">
                <adec:decorative xmlns:adec="http://schemas.microsoft.com/office/drawing/2017/decorative" val="1"/>
              </a:ext>
            </a:extLst>
          </p:cNvPr>
          <p:cNvSpPr>
            <a:spLocks noChangeShapeType="1"/>
          </p:cNvSpPr>
          <p:nvPr/>
        </p:nvSpPr>
        <p:spPr bwMode="auto">
          <a:xfrm>
            <a:off x="2003824" y="1858567"/>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4" name="Line 53">
            <a:extLst>
              <a:ext uri="{FF2B5EF4-FFF2-40B4-BE49-F238E27FC236}">
                <a16:creationId xmlns:a16="http://schemas.microsoft.com/office/drawing/2014/main" id="{24D12FA4-C54F-2B47-B7D4-568E700F74E6}"/>
              </a:ext>
              <a:ext uri="{C183D7F6-B498-43B3-948B-1728B52AA6E4}">
                <adec:decorative xmlns:adec="http://schemas.microsoft.com/office/drawing/2017/decorative" val="1"/>
              </a:ext>
            </a:extLst>
          </p:cNvPr>
          <p:cNvSpPr>
            <a:spLocks noChangeShapeType="1"/>
          </p:cNvSpPr>
          <p:nvPr/>
        </p:nvSpPr>
        <p:spPr bwMode="auto">
          <a:xfrm>
            <a:off x="2003824" y="2369345"/>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5" name="Line 55">
            <a:extLst>
              <a:ext uri="{FF2B5EF4-FFF2-40B4-BE49-F238E27FC236}">
                <a16:creationId xmlns:a16="http://schemas.microsoft.com/office/drawing/2014/main" id="{6AD41D97-65A1-DB4E-ABCB-7AE20594FE6D}"/>
              </a:ext>
              <a:ext uri="{C183D7F6-B498-43B3-948B-1728B52AA6E4}">
                <adec:decorative xmlns:adec="http://schemas.microsoft.com/office/drawing/2017/decorative" val="1"/>
              </a:ext>
            </a:extLst>
          </p:cNvPr>
          <p:cNvSpPr>
            <a:spLocks noChangeShapeType="1"/>
          </p:cNvSpPr>
          <p:nvPr/>
        </p:nvSpPr>
        <p:spPr bwMode="auto">
          <a:xfrm>
            <a:off x="2003824" y="2855119"/>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
        <p:nvSpPr>
          <p:cNvPr id="77" name="Line 57">
            <a:extLst>
              <a:ext uri="{FF2B5EF4-FFF2-40B4-BE49-F238E27FC236}">
                <a16:creationId xmlns:a16="http://schemas.microsoft.com/office/drawing/2014/main" id="{A7118F3B-B152-034C-B217-C90B3478B97B}"/>
              </a:ext>
              <a:ext uri="{C183D7F6-B498-43B3-948B-1728B52AA6E4}">
                <adec:decorative xmlns:adec="http://schemas.microsoft.com/office/drawing/2017/decorative" val="1"/>
              </a:ext>
            </a:extLst>
          </p:cNvPr>
          <p:cNvSpPr>
            <a:spLocks noChangeShapeType="1"/>
          </p:cNvSpPr>
          <p:nvPr/>
        </p:nvSpPr>
        <p:spPr bwMode="auto">
          <a:xfrm>
            <a:off x="2003824" y="3838576"/>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93" name="Line 57">
            <a:extLst>
              <a:ext uri="{FF2B5EF4-FFF2-40B4-BE49-F238E27FC236}">
                <a16:creationId xmlns:a16="http://schemas.microsoft.com/office/drawing/2014/main" id="{588529B5-3B84-F842-B02C-F6857694F4EC}"/>
              </a:ext>
              <a:ext uri="{C183D7F6-B498-43B3-948B-1728B52AA6E4}">
                <adec:decorative xmlns:adec="http://schemas.microsoft.com/office/drawing/2017/decorative" val="1"/>
              </a:ext>
            </a:extLst>
          </p:cNvPr>
          <p:cNvSpPr>
            <a:spLocks noChangeShapeType="1"/>
          </p:cNvSpPr>
          <p:nvPr/>
        </p:nvSpPr>
        <p:spPr bwMode="auto">
          <a:xfrm>
            <a:off x="2003824" y="4319589"/>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94" name="Line 54">
            <a:extLst>
              <a:ext uri="{FF2B5EF4-FFF2-40B4-BE49-F238E27FC236}">
                <a16:creationId xmlns:a16="http://schemas.microsoft.com/office/drawing/2014/main" id="{6C10F8EC-CF9E-4548-9816-258A1CDF98FC}"/>
              </a:ext>
              <a:ext uri="{C183D7F6-B498-43B3-948B-1728B52AA6E4}">
                <adec:decorative xmlns:adec="http://schemas.microsoft.com/office/drawing/2017/decorative" val="1"/>
              </a:ext>
            </a:extLst>
          </p:cNvPr>
          <p:cNvSpPr>
            <a:spLocks noChangeShapeType="1"/>
          </p:cNvSpPr>
          <p:nvPr/>
        </p:nvSpPr>
        <p:spPr bwMode="auto">
          <a:xfrm>
            <a:off x="2003824" y="3336132"/>
            <a:ext cx="0" cy="161925"/>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endParaRPr lang="en-GB"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79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unthaak 92">
            <a:extLst>
              <a:ext uri="{FF2B5EF4-FFF2-40B4-BE49-F238E27FC236}">
                <a16:creationId xmlns:a16="http://schemas.microsoft.com/office/drawing/2014/main" id="{BC442623-9672-6E46-9DA8-C25EFCC6471C}"/>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7" name="Titel 16">
            <a:extLst>
              <a:ext uri="{FF2B5EF4-FFF2-40B4-BE49-F238E27FC236}">
                <a16:creationId xmlns:a16="http://schemas.microsoft.com/office/drawing/2014/main" id="{A1D0EAEB-58A6-014A-92E8-968D019E2B44}"/>
              </a:ext>
            </a:extLst>
          </p:cNvPr>
          <p:cNvSpPr>
            <a:spLocks noGrp="1"/>
          </p:cNvSpPr>
          <p:nvPr>
            <p:ph type="title"/>
          </p:nvPr>
        </p:nvSpPr>
        <p:spPr/>
        <p:txBody>
          <a:bodyPr/>
          <a:lstStyle/>
          <a:p>
            <a:r>
              <a:rPr lang="en-US" dirty="0"/>
              <a:t>Planning Phase: The PM² Artefacts Landscape</a:t>
            </a:r>
            <a:endParaRPr lang="en-GB" dirty="0"/>
          </a:p>
        </p:txBody>
      </p:sp>
      <p:grpSp>
        <p:nvGrpSpPr>
          <p:cNvPr id="94" name="Group 93" descr="Artefacts: &#10;- Project Stakeholder Matrix&#10;- Project Work Plan&#10;- Project Stakeholder Matrix&#10;- Project Handbook&#10;- MANAGEMENT PLANS: Requirements Management Plan, Issue Management Plan, Project Change Management Plan, Quality Management Plan, Risk Management Plan, Communications Management Plan&#10;- Business Implementation Plan, Transition Plan, Deliverables Acceptance Plan"/>
          <p:cNvGrpSpPr/>
          <p:nvPr/>
        </p:nvGrpSpPr>
        <p:grpSpPr>
          <a:xfrm>
            <a:off x="889790" y="609339"/>
            <a:ext cx="7148471" cy="4061992"/>
            <a:chOff x="91568" y="1615327"/>
            <a:chExt cx="8767590" cy="4982033"/>
          </a:xfrm>
        </p:grpSpPr>
        <p:cxnSp>
          <p:nvCxnSpPr>
            <p:cNvPr id="95" name="Straight Connector 94"/>
            <p:cNvCxnSpPr/>
            <p:nvPr/>
          </p:nvCxnSpPr>
          <p:spPr bwMode="auto">
            <a:xfrm>
              <a:off x="5308844" y="3946961"/>
              <a:ext cx="3174" cy="78142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8239685" y="4063028"/>
              <a:ext cx="2381" cy="783110"/>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Connector 96"/>
            <p:cNvCxnSpPr>
              <a:stCxn id="148" idx="0"/>
            </p:cNvCxnSpPr>
            <p:nvPr/>
          </p:nvCxnSpPr>
          <p:spPr bwMode="auto">
            <a:xfrm flipH="1" flipV="1">
              <a:off x="6885896" y="4998539"/>
              <a:ext cx="513555" cy="385120"/>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p:cNvCxnSpPr/>
            <p:nvPr/>
          </p:nvCxnSpPr>
          <p:spPr bwMode="auto">
            <a:xfrm flipV="1">
              <a:off x="4357006" y="5041401"/>
              <a:ext cx="0" cy="50641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p:nvPr/>
          </p:nvCxnSpPr>
          <p:spPr bwMode="auto">
            <a:xfrm flipV="1">
              <a:off x="1350283" y="5041401"/>
              <a:ext cx="719137" cy="33496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Connector 99"/>
            <p:cNvCxnSpPr>
              <a:endCxn id="126" idx="2"/>
            </p:cNvCxnSpPr>
            <p:nvPr/>
          </p:nvCxnSpPr>
          <p:spPr bwMode="auto">
            <a:xfrm flipV="1">
              <a:off x="3058292" y="2975183"/>
              <a:ext cx="0" cy="1718237"/>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Connector 100"/>
            <p:cNvCxnSpPr/>
            <p:nvPr/>
          </p:nvCxnSpPr>
          <p:spPr bwMode="auto">
            <a:xfrm flipH="1" flipV="1">
              <a:off x="2015996" y="3365972"/>
              <a:ext cx="563662" cy="1240455"/>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Connector 101"/>
            <p:cNvCxnSpPr/>
            <p:nvPr/>
          </p:nvCxnSpPr>
          <p:spPr bwMode="auto">
            <a:xfrm flipV="1">
              <a:off x="3546445" y="3305325"/>
              <a:ext cx="629790" cy="1436040"/>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3" name="Group 102"/>
            <p:cNvGrpSpPr/>
            <p:nvPr/>
          </p:nvGrpSpPr>
          <p:grpSpPr>
            <a:xfrm>
              <a:off x="7732875" y="4009673"/>
              <a:ext cx="1016000" cy="412750"/>
              <a:chOff x="7925371" y="3734395"/>
              <a:chExt cx="1016000" cy="412750"/>
            </a:xfrm>
          </p:grpSpPr>
          <p:pic>
            <p:nvPicPr>
              <p:cNvPr id="291"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 name="Rectangle 116"/>
              <p:cNvSpPr>
                <a:spLocks noChangeArrowheads="1"/>
              </p:cNvSpPr>
              <p:nvPr/>
            </p:nvSpPr>
            <p:spPr bwMode="auto">
              <a:xfrm>
                <a:off x="7925371" y="3742333"/>
                <a:ext cx="1016000"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Project-End</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grpSp>
        <p:sp>
          <p:nvSpPr>
            <p:cNvPr id="104" name="Rectangle 119"/>
            <p:cNvSpPr>
              <a:spLocks noChangeArrowheads="1"/>
            </p:cNvSpPr>
            <p:nvPr/>
          </p:nvSpPr>
          <p:spPr bwMode="auto">
            <a:xfrm>
              <a:off x="940059" y="5346886"/>
              <a:ext cx="969672"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LOGS</a:t>
              </a:r>
            </a:p>
          </p:txBody>
        </p:sp>
        <p:grpSp>
          <p:nvGrpSpPr>
            <p:cNvPr id="105" name="Group 104"/>
            <p:cNvGrpSpPr/>
            <p:nvPr/>
          </p:nvGrpSpPr>
          <p:grpSpPr>
            <a:xfrm>
              <a:off x="464157" y="5561456"/>
              <a:ext cx="1817687" cy="869950"/>
              <a:chOff x="383159" y="5183783"/>
              <a:chExt cx="1817687" cy="869950"/>
            </a:xfrm>
          </p:grpSpPr>
          <p:grpSp>
            <p:nvGrpSpPr>
              <p:cNvPr id="279" name="Group 120"/>
              <p:cNvGrpSpPr>
                <a:grpSpLocks/>
              </p:cNvGrpSpPr>
              <p:nvPr/>
            </p:nvGrpSpPr>
            <p:grpSpPr bwMode="auto">
              <a:xfrm>
                <a:off x="1365821" y="5634633"/>
                <a:ext cx="835025" cy="412750"/>
                <a:chOff x="525946" y="5047540"/>
                <a:chExt cx="835601" cy="413664"/>
              </a:xfrm>
            </p:grpSpPr>
            <p:pic>
              <p:nvPicPr>
                <p:cNvPr id="289" name="Picture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 name="Rectangle 122"/>
                <p:cNvSpPr>
                  <a:spLocks noChangeArrowheads="1"/>
                </p:cNvSpPr>
                <p:nvPr/>
              </p:nvSpPr>
              <p:spPr bwMode="auto">
                <a:xfrm>
                  <a:off x="573946" y="5115556"/>
                  <a:ext cx="706704"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Decision Log</a:t>
                  </a:r>
                </a:p>
              </p:txBody>
            </p:sp>
          </p:grpSp>
          <p:grpSp>
            <p:nvGrpSpPr>
              <p:cNvPr id="280" name="Group 123"/>
              <p:cNvGrpSpPr>
                <a:grpSpLocks/>
              </p:cNvGrpSpPr>
              <p:nvPr/>
            </p:nvGrpSpPr>
            <p:grpSpPr bwMode="auto">
              <a:xfrm>
                <a:off x="1359471" y="5190133"/>
                <a:ext cx="835025" cy="414337"/>
                <a:chOff x="1401570" y="5505758"/>
                <a:chExt cx="835601" cy="413664"/>
              </a:xfrm>
            </p:grpSpPr>
            <p:pic>
              <p:nvPicPr>
                <p:cNvPr id="287" name="Picture 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Rectangle 125"/>
                <p:cNvSpPr>
                  <a:spLocks noChangeArrowheads="1"/>
                </p:cNvSpPr>
                <p:nvPr/>
              </p:nvSpPr>
              <p:spPr bwMode="auto">
                <a:xfrm>
                  <a:off x="1537317" y="5589448"/>
                  <a:ext cx="535537" cy="2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 Log</a:t>
                  </a:r>
                </a:p>
              </p:txBody>
            </p:sp>
          </p:grpSp>
          <p:grpSp>
            <p:nvGrpSpPr>
              <p:cNvPr id="281" name="Group 126"/>
              <p:cNvGrpSpPr>
                <a:grpSpLocks/>
              </p:cNvGrpSpPr>
              <p:nvPr/>
            </p:nvGrpSpPr>
            <p:grpSpPr bwMode="auto">
              <a:xfrm>
                <a:off x="383159" y="5183783"/>
                <a:ext cx="960437" cy="412750"/>
                <a:chOff x="417906" y="5505758"/>
                <a:chExt cx="960726" cy="413664"/>
              </a:xfrm>
            </p:grpSpPr>
            <p:pic>
              <p:nvPicPr>
                <p:cNvPr id="285"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 name="Rectangle 128"/>
                <p:cNvSpPr>
                  <a:spLocks noChangeArrowheads="1"/>
                </p:cNvSpPr>
                <p:nvPr/>
              </p:nvSpPr>
              <p:spPr bwMode="auto">
                <a:xfrm>
                  <a:off x="417906" y="5596103"/>
                  <a:ext cx="960726"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Log</a:t>
                  </a:r>
                </a:p>
              </p:txBody>
            </p:sp>
          </p:grpSp>
          <p:grpSp>
            <p:nvGrpSpPr>
              <p:cNvPr id="282" name="Group 129"/>
              <p:cNvGrpSpPr>
                <a:grpSpLocks/>
              </p:cNvGrpSpPr>
              <p:nvPr/>
            </p:nvGrpSpPr>
            <p:grpSpPr bwMode="auto">
              <a:xfrm>
                <a:off x="491109" y="5639395"/>
                <a:ext cx="835025" cy="414338"/>
                <a:chOff x="1398724" y="5047540"/>
                <a:chExt cx="835601" cy="413664"/>
              </a:xfrm>
            </p:grpSpPr>
            <p:pic>
              <p:nvPicPr>
                <p:cNvPr id="283" name="Picture 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 name="Rectangle 131"/>
                <p:cNvSpPr>
                  <a:spLocks noChangeArrowheads="1"/>
                </p:cNvSpPr>
                <p:nvPr/>
              </p:nvSpPr>
              <p:spPr bwMode="auto">
                <a:xfrm>
                  <a:off x="1518641" y="5121037"/>
                  <a:ext cx="576852" cy="2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 Log</a:t>
                  </a:r>
                </a:p>
              </p:txBody>
            </p:sp>
          </p:grpSp>
        </p:grpSp>
        <p:pic>
          <p:nvPicPr>
            <p:cNvPr id="106" name="Picture 4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445" y="3790452"/>
              <a:ext cx="10477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up 106"/>
            <p:cNvGrpSpPr/>
            <p:nvPr/>
          </p:nvGrpSpPr>
          <p:grpSpPr>
            <a:xfrm>
              <a:off x="91568" y="4033810"/>
              <a:ext cx="944563" cy="412750"/>
              <a:chOff x="45020" y="3687242"/>
              <a:chExt cx="944563" cy="412750"/>
            </a:xfrm>
          </p:grpSpPr>
          <p:pic>
            <p:nvPicPr>
              <p:cNvPr id="277"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996" y="368724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 name="Rectangle 139"/>
              <p:cNvSpPr>
                <a:spLocks noChangeArrowheads="1"/>
              </p:cNvSpPr>
              <p:nvPr/>
            </p:nvSpPr>
            <p:spPr bwMode="auto">
              <a:xfrm>
                <a:off x="45020" y="3709210"/>
                <a:ext cx="944563"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Initiation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a:t>
                </a:r>
              </a:p>
            </p:txBody>
          </p:sp>
        </p:grpSp>
        <p:grpSp>
          <p:nvGrpSpPr>
            <p:cNvPr id="108" name="Group 107"/>
            <p:cNvGrpSpPr/>
            <p:nvPr/>
          </p:nvGrpSpPr>
          <p:grpSpPr>
            <a:xfrm>
              <a:off x="656993" y="3505247"/>
              <a:ext cx="836612" cy="414337"/>
              <a:chOff x="722884" y="3245917"/>
              <a:chExt cx="836612" cy="414337"/>
            </a:xfrm>
          </p:grpSpPr>
          <p:pic>
            <p:nvPicPr>
              <p:cNvPr id="275"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884" y="3245917"/>
                <a:ext cx="8366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 name="Rectangle 141"/>
              <p:cNvSpPr>
                <a:spLocks noChangeArrowheads="1"/>
              </p:cNvSpPr>
              <p:nvPr/>
            </p:nvSpPr>
            <p:spPr bwMode="auto">
              <a:xfrm>
                <a:off x="761540" y="3327771"/>
                <a:ext cx="759301"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Case</a:t>
                </a:r>
              </a:p>
            </p:txBody>
          </p:sp>
        </p:grpSp>
        <p:grpSp>
          <p:nvGrpSpPr>
            <p:cNvPr id="109" name="Group 108"/>
            <p:cNvGrpSpPr/>
            <p:nvPr/>
          </p:nvGrpSpPr>
          <p:grpSpPr>
            <a:xfrm>
              <a:off x="1135623" y="4040160"/>
              <a:ext cx="836612" cy="412750"/>
              <a:chOff x="1351534" y="3693592"/>
              <a:chExt cx="836612" cy="412750"/>
            </a:xfrm>
          </p:grpSpPr>
          <p:pic>
            <p:nvPicPr>
              <p:cNvPr id="273"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534" y="3693592"/>
                <a:ext cx="836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 name="Rectangle 143"/>
              <p:cNvSpPr>
                <a:spLocks noChangeArrowheads="1"/>
              </p:cNvSpPr>
              <p:nvPr/>
            </p:nvSpPr>
            <p:spPr bwMode="auto">
              <a:xfrm>
                <a:off x="1364631" y="3770765"/>
                <a:ext cx="810419"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Charter</a:t>
                </a:r>
              </a:p>
            </p:txBody>
          </p:sp>
        </p:grpSp>
        <p:grpSp>
          <p:nvGrpSpPr>
            <p:cNvPr id="110" name="Group 109"/>
            <p:cNvGrpSpPr>
              <a:grpSpLocks/>
            </p:cNvGrpSpPr>
            <p:nvPr/>
          </p:nvGrpSpPr>
          <p:grpSpPr bwMode="auto">
            <a:xfrm>
              <a:off x="2649510" y="3505746"/>
              <a:ext cx="815975" cy="413051"/>
              <a:chOff x="2580777" y="3579516"/>
              <a:chExt cx="835601" cy="412871"/>
            </a:xfrm>
          </p:grpSpPr>
          <p:pic>
            <p:nvPicPr>
              <p:cNvPr id="271"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6"/>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 name="Rectangle 146"/>
              <p:cNvSpPr>
                <a:spLocks noChangeArrowheads="1"/>
              </p:cNvSpPr>
              <p:nvPr/>
            </p:nvSpPr>
            <p:spPr bwMode="auto">
              <a:xfrm>
                <a:off x="2681271" y="3599167"/>
                <a:ext cx="634615" cy="3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Handbook</a:t>
                </a:r>
              </a:p>
            </p:txBody>
          </p:sp>
        </p:grpSp>
        <p:pic>
          <p:nvPicPr>
            <p:cNvPr id="111" name="Picture 2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4244" y="4043782"/>
              <a:ext cx="835766"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Rectangle 111"/>
            <p:cNvSpPr/>
            <p:nvPr/>
          </p:nvSpPr>
          <p:spPr bwMode="auto">
            <a:xfrm>
              <a:off x="1828219" y="4055777"/>
              <a:ext cx="1268412"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Project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Stakeholder Matrix</a:t>
              </a:r>
            </a:p>
          </p:txBody>
        </p:sp>
        <p:grpSp>
          <p:nvGrpSpPr>
            <p:cNvPr id="113" name="Group 150"/>
            <p:cNvGrpSpPr>
              <a:grpSpLocks/>
            </p:cNvGrpSpPr>
            <p:nvPr/>
          </p:nvGrpSpPr>
          <p:grpSpPr bwMode="auto">
            <a:xfrm>
              <a:off x="1711297" y="3505246"/>
              <a:ext cx="835025" cy="414339"/>
              <a:chOff x="2422510" y="3068638"/>
              <a:chExt cx="835601" cy="413664"/>
            </a:xfrm>
          </p:grpSpPr>
          <p:pic>
            <p:nvPicPr>
              <p:cNvPr id="26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Rectangle 152"/>
              <p:cNvSpPr>
                <a:spLocks noChangeArrowheads="1"/>
              </p:cNvSpPr>
              <p:nvPr/>
            </p:nvSpPr>
            <p:spPr bwMode="auto">
              <a:xfrm>
                <a:off x="2527905" y="3088906"/>
                <a:ext cx="624072"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Work Plan</a:t>
                </a:r>
              </a:p>
            </p:txBody>
          </p:sp>
        </p:grpSp>
        <p:grpSp>
          <p:nvGrpSpPr>
            <p:cNvPr id="114" name="Group 164"/>
            <p:cNvGrpSpPr>
              <a:grpSpLocks/>
            </p:cNvGrpSpPr>
            <p:nvPr/>
          </p:nvGrpSpPr>
          <p:grpSpPr bwMode="auto">
            <a:xfrm>
              <a:off x="3251172" y="3983013"/>
              <a:ext cx="1082674" cy="452987"/>
              <a:chOff x="4218308" y="3512300"/>
              <a:chExt cx="1083326" cy="452694"/>
            </a:xfrm>
          </p:grpSpPr>
          <p:pic>
            <p:nvPicPr>
              <p:cNvPr id="267" name="Picture 1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8" name="Rectangle 166"/>
              <p:cNvSpPr>
                <a:spLocks noChangeArrowheads="1"/>
              </p:cNvSpPr>
              <p:nvPr/>
            </p:nvSpPr>
            <p:spPr bwMode="auto">
              <a:xfrm>
                <a:off x="4218308" y="3512300"/>
                <a:ext cx="1083326" cy="4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Implementation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15" name="Group 167"/>
            <p:cNvGrpSpPr>
              <a:grpSpLocks/>
            </p:cNvGrpSpPr>
            <p:nvPr/>
          </p:nvGrpSpPr>
          <p:grpSpPr bwMode="auto">
            <a:xfrm>
              <a:off x="3605611" y="3506039"/>
              <a:ext cx="852918" cy="412750"/>
              <a:chOff x="4344642" y="2317478"/>
              <a:chExt cx="853199" cy="413664"/>
            </a:xfrm>
          </p:grpSpPr>
          <p:pic>
            <p:nvPicPr>
              <p:cNvPr id="265"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8"/>
                <a:ext cx="835602"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Rectangle 169"/>
              <p:cNvSpPr>
                <a:spLocks noChangeArrowheads="1"/>
              </p:cNvSpPr>
              <p:nvPr/>
            </p:nvSpPr>
            <p:spPr bwMode="auto">
              <a:xfrm>
                <a:off x="4344642" y="2411376"/>
                <a:ext cx="853199"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Plan</a:t>
                </a:r>
              </a:p>
            </p:txBody>
          </p:sp>
        </p:grpSp>
        <p:grpSp>
          <p:nvGrpSpPr>
            <p:cNvPr id="116" name="Group 115"/>
            <p:cNvGrpSpPr/>
            <p:nvPr/>
          </p:nvGrpSpPr>
          <p:grpSpPr>
            <a:xfrm>
              <a:off x="3950608" y="5383659"/>
              <a:ext cx="835025" cy="492126"/>
              <a:chOff x="3862959" y="5080595"/>
              <a:chExt cx="835025" cy="492125"/>
            </a:xfrm>
          </p:grpSpPr>
          <p:pic>
            <p:nvPicPr>
              <p:cNvPr id="263"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Rectangle 263"/>
              <p:cNvSpPr>
                <a:spLocks noChangeArrowheads="1"/>
              </p:cNvSpPr>
              <p:nvPr/>
            </p:nvSpPr>
            <p:spPr bwMode="auto">
              <a:xfrm>
                <a:off x="3867097" y="5105995"/>
                <a:ext cx="804521"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Plan </a:t>
                </a:r>
                <a:r>
                  <a:rPr kumimoji="0" lang="en-GB" altLang="en-US" sz="600" b="0" i="1"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(updates)</a:t>
                </a:r>
              </a:p>
            </p:txBody>
          </p:sp>
        </p:grpSp>
        <p:sp>
          <p:nvSpPr>
            <p:cNvPr id="117" name="Rectangle 116"/>
            <p:cNvSpPr>
              <a:spLocks noChangeArrowheads="1"/>
            </p:cNvSpPr>
            <p:nvPr/>
          </p:nvSpPr>
          <p:spPr bwMode="auto">
            <a:xfrm>
              <a:off x="7062766" y="5364607"/>
              <a:ext cx="824183"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CHECKLISTS</a:t>
              </a:r>
              <a:endParaRPr kumimoji="0" lang="en-GB" altLang="en-US" sz="9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18" name="Picture 3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0394" y="5550344"/>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tangle 118"/>
            <p:cNvSpPr/>
            <p:nvPr/>
          </p:nvSpPr>
          <p:spPr>
            <a:xfrm>
              <a:off x="6003245" y="5547964"/>
              <a:ext cx="944563"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Phase-exit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Review Checklist</a:t>
              </a:r>
            </a:p>
          </p:txBody>
        </p:sp>
        <p:pic>
          <p:nvPicPr>
            <p:cNvPr id="120"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5157" y="6017071"/>
              <a:ext cx="836612"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a:spLocks noChangeArrowheads="1"/>
            </p:cNvSpPr>
            <p:nvPr/>
          </p:nvSpPr>
          <p:spPr bwMode="auto">
            <a:xfrm>
              <a:off x="6103143" y="6017071"/>
              <a:ext cx="700317" cy="4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22"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2095" y="6005960"/>
              <a:ext cx="835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122"/>
            <p:cNvSpPr>
              <a:spLocks noChangeArrowheads="1"/>
            </p:cNvSpPr>
            <p:nvPr/>
          </p:nvSpPr>
          <p:spPr bwMode="auto">
            <a:xfrm>
              <a:off x="6947808" y="6017071"/>
              <a:ext cx="83343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Checklist</a:t>
              </a:r>
            </a:p>
          </p:txBody>
        </p:sp>
        <p:pic>
          <p:nvPicPr>
            <p:cNvPr id="124"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9557" y="5550344"/>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Rectangle 124"/>
            <p:cNvSpPr>
              <a:spLocks noChangeArrowheads="1"/>
            </p:cNvSpPr>
            <p:nvPr/>
          </p:nvSpPr>
          <p:spPr bwMode="auto">
            <a:xfrm>
              <a:off x="6849383" y="5547964"/>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Review Checklist</a:t>
              </a:r>
            </a:p>
          </p:txBody>
        </p:sp>
        <p:sp>
          <p:nvSpPr>
            <p:cNvPr id="126" name="Rectangle 193"/>
            <p:cNvSpPr>
              <a:spLocks noChangeArrowheads="1"/>
            </p:cNvSpPr>
            <p:nvPr/>
          </p:nvSpPr>
          <p:spPr bwMode="auto">
            <a:xfrm>
              <a:off x="2351060" y="2729816"/>
              <a:ext cx="1414463"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 PLANS</a:t>
              </a:r>
            </a:p>
          </p:txBody>
        </p:sp>
        <p:sp>
          <p:nvSpPr>
            <p:cNvPr id="127" name="Rectangle 215"/>
            <p:cNvSpPr>
              <a:spLocks noChangeArrowheads="1"/>
            </p:cNvSpPr>
            <p:nvPr/>
          </p:nvSpPr>
          <p:spPr bwMode="auto">
            <a:xfrm>
              <a:off x="1599985" y="1615327"/>
              <a:ext cx="2952328" cy="1331590"/>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28"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1732" y="5999609"/>
              <a:ext cx="8350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226"/>
            <p:cNvSpPr>
              <a:spLocks noChangeArrowheads="1"/>
            </p:cNvSpPr>
            <p:nvPr/>
          </p:nvSpPr>
          <p:spPr bwMode="auto">
            <a:xfrm>
              <a:off x="7814583" y="6012311"/>
              <a:ext cx="911225" cy="4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Implementation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30"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194" y="554558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Rectangle 228"/>
            <p:cNvSpPr>
              <a:spLocks noChangeArrowheads="1"/>
            </p:cNvSpPr>
            <p:nvPr/>
          </p:nvSpPr>
          <p:spPr bwMode="auto">
            <a:xfrm>
              <a:off x="7759021" y="5548759"/>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Stakeholders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grpSp>
          <p:nvGrpSpPr>
            <p:cNvPr id="132" name="Group 131"/>
            <p:cNvGrpSpPr/>
            <p:nvPr/>
          </p:nvGrpSpPr>
          <p:grpSpPr>
            <a:xfrm>
              <a:off x="1683056" y="1674633"/>
              <a:ext cx="2821907" cy="1046875"/>
              <a:chOff x="2326157" y="1328067"/>
              <a:chExt cx="2821906" cy="1046875"/>
            </a:xfrm>
          </p:grpSpPr>
          <p:grpSp>
            <p:nvGrpSpPr>
              <p:cNvPr id="245" name="Group 144"/>
              <p:cNvGrpSpPr>
                <a:grpSpLocks/>
              </p:cNvGrpSpPr>
              <p:nvPr/>
            </p:nvGrpSpPr>
            <p:grpSpPr bwMode="auto">
              <a:xfrm>
                <a:off x="3286402" y="1328068"/>
                <a:ext cx="815975" cy="509526"/>
                <a:chOff x="2580777" y="3552596"/>
                <a:chExt cx="835601" cy="440587"/>
              </a:xfrm>
            </p:grpSpPr>
            <p:pic>
              <p:nvPicPr>
                <p:cNvPr id="261"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Rectangle 146"/>
                <p:cNvSpPr>
                  <a:spLocks noChangeArrowheads="1"/>
                </p:cNvSpPr>
                <p:nvPr/>
              </p:nvSpPr>
              <p:spPr bwMode="auto">
                <a:xfrm>
                  <a:off x="2585635" y="3552596"/>
                  <a:ext cx="825883"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Change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6" name="Group 150"/>
              <p:cNvGrpSpPr>
                <a:grpSpLocks/>
              </p:cNvGrpSpPr>
              <p:nvPr/>
            </p:nvGrpSpPr>
            <p:grpSpPr bwMode="auto">
              <a:xfrm>
                <a:off x="2348191" y="1328067"/>
                <a:ext cx="835025" cy="513200"/>
                <a:chOff x="2422510" y="3039070"/>
                <a:chExt cx="835601" cy="443233"/>
              </a:xfrm>
            </p:grpSpPr>
            <p:pic>
              <p:nvPicPr>
                <p:cNvPr id="25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0" name="Rectangle 152"/>
                <p:cNvSpPr>
                  <a:spLocks noChangeArrowheads="1"/>
                </p:cNvSpPr>
                <p:nvPr/>
              </p:nvSpPr>
              <p:spPr bwMode="auto">
                <a:xfrm>
                  <a:off x="2457078" y="3039070"/>
                  <a:ext cx="765727" cy="3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Requirements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7" name="Group 167"/>
              <p:cNvGrpSpPr>
                <a:grpSpLocks/>
              </p:cNvGrpSpPr>
              <p:nvPr/>
            </p:nvGrpSpPr>
            <p:grpSpPr bwMode="auto">
              <a:xfrm>
                <a:off x="4232073" y="1332452"/>
                <a:ext cx="854556" cy="505152"/>
                <a:chOff x="4334205" y="2292186"/>
                <a:chExt cx="854837" cy="388703"/>
              </a:xfrm>
            </p:grpSpPr>
            <p:pic>
              <p:nvPicPr>
                <p:cNvPr id="257"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Rectangle 169"/>
                <p:cNvSpPr>
                  <a:spLocks noChangeArrowheads="1"/>
                </p:cNvSpPr>
                <p:nvPr/>
              </p:nvSpPr>
              <p:spPr bwMode="auto">
                <a:xfrm>
                  <a:off x="4334205" y="2292186"/>
                  <a:ext cx="8531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8" name="Group 144"/>
              <p:cNvGrpSpPr>
                <a:grpSpLocks/>
              </p:cNvGrpSpPr>
              <p:nvPr/>
            </p:nvGrpSpPr>
            <p:grpSpPr bwMode="auto">
              <a:xfrm>
                <a:off x="3264368" y="1861739"/>
                <a:ext cx="815975" cy="509527"/>
                <a:chOff x="2580777" y="3552596"/>
                <a:chExt cx="835601" cy="440588"/>
              </a:xfrm>
            </p:grpSpPr>
            <p:pic>
              <p:nvPicPr>
                <p:cNvPr id="255"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 name="Rectangle 146"/>
                <p:cNvSpPr>
                  <a:spLocks noChangeArrowheads="1"/>
                </p:cNvSpPr>
                <p:nvPr/>
              </p:nvSpPr>
              <p:spPr bwMode="auto">
                <a:xfrm>
                  <a:off x="2618855" y="3552596"/>
                  <a:ext cx="759444"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49" name="Group 150"/>
              <p:cNvGrpSpPr>
                <a:grpSpLocks/>
              </p:cNvGrpSpPr>
              <p:nvPr/>
            </p:nvGrpSpPr>
            <p:grpSpPr bwMode="auto">
              <a:xfrm>
                <a:off x="2326157" y="1861743"/>
                <a:ext cx="835025" cy="513199"/>
                <a:chOff x="2422510" y="3039071"/>
                <a:chExt cx="835601" cy="443232"/>
              </a:xfrm>
            </p:grpSpPr>
            <p:pic>
              <p:nvPicPr>
                <p:cNvPr id="253"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 name="Rectangle 152"/>
                <p:cNvSpPr>
                  <a:spLocks noChangeArrowheads="1"/>
                </p:cNvSpPr>
                <p:nvPr/>
              </p:nvSpPr>
              <p:spPr bwMode="auto">
                <a:xfrm>
                  <a:off x="2468883" y="3039071"/>
                  <a:ext cx="742118" cy="3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50" name="Group 167"/>
              <p:cNvGrpSpPr>
                <a:grpSpLocks/>
              </p:cNvGrpSpPr>
              <p:nvPr/>
            </p:nvGrpSpPr>
            <p:grpSpPr bwMode="auto">
              <a:xfrm>
                <a:off x="4142594" y="1866123"/>
                <a:ext cx="1005469" cy="505152"/>
                <a:chOff x="4266735" y="2292186"/>
                <a:chExt cx="1005799" cy="388703"/>
              </a:xfrm>
            </p:grpSpPr>
            <p:pic>
              <p:nvPicPr>
                <p:cNvPr id="251"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Rectangle 169"/>
                <p:cNvSpPr>
                  <a:spLocks noChangeArrowheads="1"/>
                </p:cNvSpPr>
                <p:nvPr/>
              </p:nvSpPr>
              <p:spPr bwMode="auto">
                <a:xfrm>
                  <a:off x="4266735" y="2292186"/>
                  <a:ext cx="10057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Communications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grpSp>
          <p:nvGrpSpPr>
            <p:cNvPr id="133" name="Group 150"/>
            <p:cNvGrpSpPr>
              <a:grpSpLocks/>
            </p:cNvGrpSpPr>
            <p:nvPr/>
          </p:nvGrpSpPr>
          <p:grpSpPr bwMode="auto">
            <a:xfrm>
              <a:off x="1598484" y="3018105"/>
              <a:ext cx="835025" cy="414339"/>
              <a:chOff x="2422508" y="3068639"/>
              <a:chExt cx="835601" cy="413664"/>
            </a:xfrm>
          </p:grpSpPr>
          <p:pic>
            <p:nvPicPr>
              <p:cNvPr id="243"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08"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Rectangle 152"/>
              <p:cNvSpPr>
                <a:spLocks noChangeArrowheads="1"/>
              </p:cNvSpPr>
              <p:nvPr/>
            </p:nvSpPr>
            <p:spPr bwMode="auto">
              <a:xfrm>
                <a:off x="2492491" y="3080035"/>
                <a:ext cx="694899"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Outsourcing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34" name="Group 167"/>
            <p:cNvGrpSpPr>
              <a:grpSpLocks/>
            </p:cNvGrpSpPr>
            <p:nvPr/>
          </p:nvGrpSpPr>
          <p:grpSpPr bwMode="auto">
            <a:xfrm>
              <a:off x="3668685" y="3000396"/>
              <a:ext cx="874713" cy="452986"/>
              <a:chOff x="4314042" y="2287297"/>
              <a:chExt cx="875002" cy="453988"/>
            </a:xfrm>
          </p:grpSpPr>
          <p:pic>
            <p:nvPicPr>
              <p:cNvPr id="241"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2"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 name="Rectangle 169"/>
              <p:cNvSpPr>
                <a:spLocks noChangeArrowheads="1"/>
              </p:cNvSpPr>
              <p:nvPr/>
            </p:nvSpPr>
            <p:spPr bwMode="auto">
              <a:xfrm>
                <a:off x="4314042" y="2287297"/>
                <a:ext cx="853199" cy="4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sp>
          <p:nvSpPr>
            <p:cNvPr id="135" name="Rectangle 134"/>
            <p:cNvSpPr>
              <a:spLocks noChangeArrowheads="1"/>
            </p:cNvSpPr>
            <p:nvPr/>
          </p:nvSpPr>
          <p:spPr bwMode="auto">
            <a:xfrm>
              <a:off x="491445" y="5383657"/>
              <a:ext cx="1865313" cy="1100981"/>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148" name="Rectangle 215"/>
            <p:cNvSpPr>
              <a:spLocks noChangeArrowheads="1"/>
            </p:cNvSpPr>
            <p:nvPr/>
          </p:nvSpPr>
          <p:spPr bwMode="auto">
            <a:xfrm>
              <a:off x="5953139" y="5383661"/>
              <a:ext cx="2892622" cy="1213699"/>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49"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3" y="3458253"/>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 name="Rectangle 286"/>
            <p:cNvSpPr>
              <a:spLocks noChangeArrowheads="1"/>
            </p:cNvSpPr>
            <p:nvPr/>
          </p:nvSpPr>
          <p:spPr bwMode="auto">
            <a:xfrm>
              <a:off x="5963066" y="2764255"/>
              <a:ext cx="1024721"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REPORTS</a:t>
              </a:r>
            </a:p>
          </p:txBody>
        </p:sp>
        <p:pic>
          <p:nvPicPr>
            <p:cNvPr id="15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0471" y="3923884"/>
              <a:ext cx="815886" cy="403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56872" y="3450377"/>
              <a:ext cx="815886" cy="3775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Rectangle 292"/>
            <p:cNvSpPr>
              <a:spLocks noChangeArrowheads="1"/>
            </p:cNvSpPr>
            <p:nvPr/>
          </p:nvSpPr>
          <p:spPr bwMode="auto">
            <a:xfrm>
              <a:off x="6053707" y="3442673"/>
              <a:ext cx="822214"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Review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 </a:t>
              </a:r>
            </a:p>
          </p:txBody>
        </p:sp>
        <p:sp>
          <p:nvSpPr>
            <p:cNvPr id="161" name="Rectangle 293"/>
            <p:cNvSpPr>
              <a:spLocks noChangeArrowheads="1"/>
            </p:cNvSpPr>
            <p:nvPr/>
          </p:nvSpPr>
          <p:spPr bwMode="auto">
            <a:xfrm>
              <a:off x="6031352" y="3930873"/>
              <a:ext cx="850318"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Status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Report</a:t>
              </a:r>
            </a:p>
          </p:txBody>
        </p:sp>
        <p:pic>
          <p:nvPicPr>
            <p:cNvPr id="16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4768" y="2997265"/>
              <a:ext cx="815886" cy="3651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Rectangle 295"/>
            <p:cNvSpPr>
              <a:spLocks noChangeArrowheads="1"/>
            </p:cNvSpPr>
            <p:nvPr/>
          </p:nvSpPr>
          <p:spPr bwMode="auto">
            <a:xfrm>
              <a:off x="5987434" y="2991490"/>
              <a:ext cx="959313"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Progress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p>
          </p:txBody>
        </p:sp>
        <p:sp>
          <p:nvSpPr>
            <p:cNvPr id="172" name="Rectangle 171"/>
            <p:cNvSpPr/>
            <p:nvPr/>
          </p:nvSpPr>
          <p:spPr bwMode="auto">
            <a:xfrm>
              <a:off x="5929721" y="3998720"/>
              <a:ext cx="1074737" cy="377488"/>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73"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3" y="4026527"/>
              <a:ext cx="814865" cy="4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304"/>
            <p:cNvSpPr>
              <a:spLocks noChangeArrowheads="1"/>
            </p:cNvSpPr>
            <p:nvPr/>
          </p:nvSpPr>
          <p:spPr bwMode="auto">
            <a:xfrm>
              <a:off x="4931084" y="4036284"/>
              <a:ext cx="76126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 Form</a:t>
              </a:r>
            </a:p>
          </p:txBody>
        </p:sp>
        <p:pic>
          <p:nvPicPr>
            <p:cNvPr id="19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00944" y="2982133"/>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Rectangle 306"/>
            <p:cNvSpPr>
              <a:spLocks noChangeArrowheads="1"/>
            </p:cNvSpPr>
            <p:nvPr/>
          </p:nvSpPr>
          <p:spPr bwMode="auto">
            <a:xfrm>
              <a:off x="4968747" y="3463920"/>
              <a:ext cx="70031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Minutes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Of Meetings</a:t>
              </a:r>
            </a:p>
          </p:txBody>
        </p:sp>
        <p:sp>
          <p:nvSpPr>
            <p:cNvPr id="202" name="Rectangle 307"/>
            <p:cNvSpPr>
              <a:spLocks noChangeArrowheads="1"/>
            </p:cNvSpPr>
            <p:nvPr/>
          </p:nvSpPr>
          <p:spPr bwMode="auto">
            <a:xfrm>
              <a:off x="5025765" y="2991089"/>
              <a:ext cx="58628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Agendas</a:t>
              </a:r>
            </a:p>
          </p:txBody>
        </p:sp>
        <p:sp>
          <p:nvSpPr>
            <p:cNvPr id="225" name="Rectangle 224"/>
            <p:cNvSpPr/>
            <p:nvPr/>
          </p:nvSpPr>
          <p:spPr bwMode="auto">
            <a:xfrm>
              <a:off x="4781539" y="2756207"/>
              <a:ext cx="1074737" cy="1190756"/>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226" name="Rectangle 314"/>
            <p:cNvSpPr>
              <a:spLocks noChangeArrowheads="1"/>
            </p:cNvSpPr>
            <p:nvPr/>
          </p:nvSpPr>
          <p:spPr bwMode="auto">
            <a:xfrm>
              <a:off x="4850783" y="2763999"/>
              <a:ext cx="936246"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 DOCS</a:t>
              </a:r>
            </a:p>
          </p:txBody>
        </p:sp>
        <p:cxnSp>
          <p:nvCxnSpPr>
            <p:cNvPr id="227" name="Straight Connector 226"/>
            <p:cNvCxnSpPr/>
            <p:nvPr/>
          </p:nvCxnSpPr>
          <p:spPr bwMode="auto">
            <a:xfrm>
              <a:off x="6467142" y="4380153"/>
              <a:ext cx="3635" cy="27001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8" name="Group 227"/>
            <p:cNvGrpSpPr/>
            <p:nvPr/>
          </p:nvGrpSpPr>
          <p:grpSpPr>
            <a:xfrm>
              <a:off x="354348" y="4554916"/>
              <a:ext cx="8307406" cy="607213"/>
              <a:chOff x="266700" y="331447"/>
              <a:chExt cx="8307406" cy="607213"/>
            </a:xfrm>
          </p:grpSpPr>
          <p:pic>
            <p:nvPicPr>
              <p:cNvPr id="229" name="Picture 5" descr="\\NET1.cec.eu.int\HOMES\109\mialexa\Desktop\Image updates\Closing2.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23606" y="357092"/>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3" descr="\\NET1.cec.eu.int\HOMES\109\mialexa\Desktop\Image updates\planning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357092"/>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2" descr="\\NET1.cec.eu.int\HOMES\109\mialexa\Desktop\Image updates\Initiating1.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97323" y="357092"/>
                <a:ext cx="1427998"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32" name="Group 231"/>
              <p:cNvGrpSpPr/>
              <p:nvPr/>
            </p:nvGrpSpPr>
            <p:grpSpPr>
              <a:xfrm>
                <a:off x="3779912" y="357092"/>
                <a:ext cx="4078652" cy="252000"/>
                <a:chOff x="3779912" y="690539"/>
                <a:chExt cx="4078652" cy="252000"/>
              </a:xfrm>
            </p:grpSpPr>
            <p:pic>
              <p:nvPicPr>
                <p:cNvPr id="239"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3" name="Picture 6" descr="\\NET1.cec.eu.int\HOMES\109\mialexa\Desktop\Image updates\M&amp;C.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49170"/>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234" name="Rectangle 233"/>
              <p:cNvSpPr/>
              <p:nvPr/>
            </p:nvSpPr>
            <p:spPr>
              <a:xfrm>
                <a:off x="643176" y="344593"/>
                <a:ext cx="7927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Initiating</a:t>
                </a:r>
              </a:p>
            </p:txBody>
          </p:sp>
          <p:sp>
            <p:nvSpPr>
              <p:cNvPr id="235" name="Rectangle 234"/>
              <p:cNvSpPr/>
              <p:nvPr/>
            </p:nvSpPr>
            <p:spPr>
              <a:xfrm>
                <a:off x="2379760" y="344593"/>
                <a:ext cx="775029"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Planning</a:t>
                </a:r>
              </a:p>
            </p:txBody>
          </p:sp>
          <p:sp>
            <p:nvSpPr>
              <p:cNvPr id="236" name="Rectangle 235"/>
              <p:cNvSpPr/>
              <p:nvPr/>
            </p:nvSpPr>
            <p:spPr>
              <a:xfrm>
                <a:off x="5015716" y="344185"/>
                <a:ext cx="1474788" cy="30199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Executing</a:t>
                </a:r>
              </a:p>
            </p:txBody>
          </p:sp>
          <p:sp>
            <p:nvSpPr>
              <p:cNvPr id="237" name="Rectangle 236"/>
              <p:cNvSpPr/>
              <p:nvPr/>
            </p:nvSpPr>
            <p:spPr>
              <a:xfrm>
                <a:off x="7861872" y="331447"/>
                <a:ext cx="6826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Closing</a:t>
                </a:r>
              </a:p>
            </p:txBody>
          </p:sp>
          <p:sp>
            <p:nvSpPr>
              <p:cNvPr id="238" name="Rectangle 237"/>
              <p:cNvSpPr/>
              <p:nvPr/>
            </p:nvSpPr>
            <p:spPr>
              <a:xfrm>
                <a:off x="3741876" y="636670"/>
                <a:ext cx="1400243"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Monitor &amp; Control</a:t>
                </a:r>
              </a:p>
            </p:txBody>
          </p:sp>
        </p:grpSp>
      </p:grpSp>
      <p:sp>
        <p:nvSpPr>
          <p:cNvPr id="293" name="Rectangle 292">
            <a:extLst>
              <a:ext uri="{C183D7F6-B498-43B3-948B-1728B52AA6E4}">
                <adec:decorative xmlns:adec="http://schemas.microsoft.com/office/drawing/2017/decorative" val="1"/>
              </a:ext>
            </a:extLst>
          </p:cNvPr>
          <p:cNvSpPr/>
          <p:nvPr/>
        </p:nvSpPr>
        <p:spPr>
          <a:xfrm>
            <a:off x="1104042" y="3470584"/>
            <a:ext cx="7088083" cy="12812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4" name="Rectangle 293">
            <a:extLst>
              <a:ext uri="{C183D7F6-B498-43B3-948B-1728B52AA6E4}">
                <adec:decorative xmlns:adec="http://schemas.microsoft.com/office/drawing/2017/decorative" val="1"/>
              </a:ext>
            </a:extLst>
          </p:cNvPr>
          <p:cNvSpPr/>
          <p:nvPr/>
        </p:nvSpPr>
        <p:spPr>
          <a:xfrm>
            <a:off x="4671652" y="1482852"/>
            <a:ext cx="3242351" cy="154040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5" name="Rectangle 294">
            <a:extLst>
              <a:ext uri="{C183D7F6-B498-43B3-948B-1728B52AA6E4}">
                <adec:decorative xmlns:adec="http://schemas.microsoft.com/office/drawing/2017/decorative" val="1"/>
              </a:ext>
            </a:extLst>
          </p:cNvPr>
          <p:cNvSpPr/>
          <p:nvPr/>
        </p:nvSpPr>
        <p:spPr>
          <a:xfrm rot="5400000">
            <a:off x="1430711" y="1998861"/>
            <a:ext cx="487199" cy="156904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298" name="Rectangle 297">
            <a:extLst>
              <a:ext uri="{C183D7F6-B498-43B3-948B-1728B52AA6E4}">
                <adec:decorative xmlns:adec="http://schemas.microsoft.com/office/drawing/2017/decorative" val="1"/>
              </a:ext>
            </a:extLst>
          </p:cNvPr>
          <p:cNvSpPr/>
          <p:nvPr/>
        </p:nvSpPr>
        <p:spPr>
          <a:xfrm rot="5400000">
            <a:off x="1462812" y="1912539"/>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Tree>
    <p:extLst>
      <p:ext uri="{BB962C8B-B14F-4D97-AF65-F5344CB8AC3E}">
        <p14:creationId xmlns:p14="http://schemas.microsoft.com/office/powerpoint/2010/main" val="328660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8278578" cy="1391101"/>
          </a:xfrm>
        </p:spPr>
        <p:txBody>
          <a:bodyPr/>
          <a:lstStyle/>
          <a:p>
            <a:pPr marL="130969" indent="-130969" eaLnBrk="0" hangingPunct="0">
              <a:spcBef>
                <a:spcPts val="150"/>
              </a:spcBef>
              <a:spcAft>
                <a:spcPts val="150"/>
              </a:spcAft>
              <a:buSzPct val="80000"/>
              <a:buFont typeface="Arial" pitchFamily="34" charset="0"/>
              <a:buChar char="•"/>
            </a:pPr>
            <a:r>
              <a:rPr lang="en-GB" sz="1600" dirty="0"/>
              <a:t>Summarizes the project objectives.</a:t>
            </a:r>
          </a:p>
          <a:p>
            <a:pPr marL="130969" indent="-130969" eaLnBrk="0" hangingPunct="0">
              <a:spcBef>
                <a:spcPts val="150"/>
              </a:spcBef>
              <a:spcAft>
                <a:spcPts val="150"/>
              </a:spcAft>
              <a:buSzPct val="80000"/>
              <a:buFont typeface="Arial" pitchFamily="34" charset="0"/>
              <a:buChar char="•"/>
            </a:pPr>
            <a:r>
              <a:rPr lang="en-GB" sz="1600" dirty="0"/>
              <a:t>Documents the overall project management approach and tailoring.</a:t>
            </a:r>
          </a:p>
          <a:p>
            <a:pPr marL="130969" indent="-130969" eaLnBrk="0" hangingPunct="0">
              <a:spcBef>
                <a:spcPts val="150"/>
              </a:spcBef>
              <a:spcAft>
                <a:spcPts val="150"/>
              </a:spcAft>
              <a:buSzPct val="80000"/>
              <a:buFont typeface="Arial" pitchFamily="34" charset="0"/>
              <a:buChar char="•"/>
            </a:pPr>
            <a:r>
              <a:rPr lang="en-GB" sz="1600" dirty="0"/>
              <a:t>Defines the key controlling processes, the project policies and rules.</a:t>
            </a:r>
          </a:p>
          <a:p>
            <a:pPr marL="130969" indent="-130969" eaLnBrk="0" hangingPunct="0">
              <a:spcBef>
                <a:spcPts val="150"/>
              </a:spcBef>
              <a:spcAft>
                <a:spcPts val="150"/>
              </a:spcAft>
              <a:buSzPct val="80000"/>
              <a:buFont typeface="Arial" pitchFamily="34" charset="0"/>
              <a:buChar char="•"/>
            </a:pPr>
            <a:r>
              <a:rPr lang="en-GB" sz="1600" dirty="0"/>
              <a:t>It becomes the basis for managing the project throughout its lifecycle as an important point of reference.</a:t>
            </a:r>
          </a:p>
          <a:p>
            <a:pPr marL="130969" indent="-130969" eaLnBrk="0" hangingPunct="0">
              <a:spcBef>
                <a:spcPts val="150"/>
              </a:spcBef>
              <a:spcAft>
                <a:spcPts val="150"/>
              </a:spcAft>
              <a:buSzPct val="80000"/>
              <a:buFont typeface="Arial" pitchFamily="34" charset="0"/>
              <a:buChar char="•"/>
            </a:pPr>
            <a:endParaRPr lang="en-GB" sz="1600" b="1" dirty="0"/>
          </a:p>
          <a:p>
            <a:pPr marL="0" indent="0" eaLnBrk="0" hangingPunct="0">
              <a:spcBef>
                <a:spcPts val="150"/>
              </a:spcBef>
              <a:spcAft>
                <a:spcPts val="150"/>
              </a:spcAft>
              <a:buSzPct val="80000"/>
              <a:buNone/>
            </a:pPr>
            <a:endParaRPr lang="en-GB" sz="1600" dirty="0"/>
          </a:p>
        </p:txBody>
      </p:sp>
      <p:grpSp>
        <p:nvGrpSpPr>
          <p:cNvPr id="20" name="Group 8" descr="Input: Planning Kick-Off Meeting Minutes, Business Case, Project Charter.&#10;Roles: PO, PM, BM&#10;Output: Project Handbook">
            <a:extLst>
              <a:ext uri="{FF2B5EF4-FFF2-40B4-BE49-F238E27FC236}">
                <a16:creationId xmlns:a16="http://schemas.microsoft.com/office/drawing/2014/main" id="{2AC970F3-96C2-4B46-B24D-2049DF40C805}"/>
              </a:ext>
            </a:extLst>
          </p:cNvPr>
          <p:cNvGrpSpPr/>
          <p:nvPr/>
        </p:nvGrpSpPr>
        <p:grpSpPr>
          <a:xfrm>
            <a:off x="2495839" y="2393692"/>
            <a:ext cx="5616178" cy="1403747"/>
            <a:chOff x="468313" y="2420938"/>
            <a:chExt cx="7488237" cy="1871662"/>
          </a:xfrm>
        </p:grpSpPr>
        <p:sp>
          <p:nvSpPr>
            <p:cNvPr id="25" name="Text Box 6">
              <a:extLst>
                <a:ext uri="{FF2B5EF4-FFF2-40B4-BE49-F238E27FC236}">
                  <a16:creationId xmlns:a16="http://schemas.microsoft.com/office/drawing/2014/main" id="{2BD9CA53-5C3E-A742-A344-E40606BA2302}"/>
                </a:ext>
              </a:extLst>
            </p:cNvPr>
            <p:cNvSpPr txBox="1">
              <a:spLocks noChangeArrowheads="1"/>
            </p:cNvSpPr>
            <p:nvPr/>
          </p:nvSpPr>
          <p:spPr bwMode="auto">
            <a:xfrm>
              <a:off x="3059113" y="3155950"/>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A</a:t>
              </a:r>
              <a:r>
                <a:rPr lang="en-GB" sz="900" b="0" kern="0" dirty="0">
                  <a:solidFill>
                    <a:srgbClr val="000000"/>
                  </a:solidFill>
                  <a:latin typeface="Calibri Light" panose="020F0302020204030204" pitchFamily="34" charset="0"/>
                  <a:cs typeface="Calibri Light" panose="020F0302020204030204" pitchFamily="34" charset="0"/>
                </a:rPr>
                <a:t>:    PO</a:t>
              </a:r>
            </a:p>
          </p:txBody>
        </p:sp>
        <p:sp>
          <p:nvSpPr>
            <p:cNvPr id="28" name="Text Box 26">
              <a:extLst>
                <a:ext uri="{FF2B5EF4-FFF2-40B4-BE49-F238E27FC236}">
                  <a16:creationId xmlns:a16="http://schemas.microsoft.com/office/drawing/2014/main" id="{1D7E0CBC-6564-5145-801E-13F25351EC28}"/>
                </a:ext>
              </a:extLst>
            </p:cNvPr>
            <p:cNvSpPr txBox="1">
              <a:spLocks noChangeArrowheads="1"/>
            </p:cNvSpPr>
            <p:nvPr/>
          </p:nvSpPr>
          <p:spPr bwMode="auto">
            <a:xfrm>
              <a:off x="3070225" y="3910013"/>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a:t>
              </a:r>
              <a:r>
                <a:rPr lang="en-GB" sz="900" b="0" kern="0" dirty="0">
                  <a:solidFill>
                    <a:srgbClr val="000000"/>
                  </a:solidFill>
                  <a:latin typeface="Calibri Light" panose="020F0302020204030204" pitchFamily="34" charset="0"/>
                  <a:cs typeface="Calibri Light" panose="020F0302020204030204" pitchFamily="34" charset="0"/>
                </a:rPr>
                <a:t>    PM             </a:t>
              </a:r>
              <a:r>
                <a:rPr lang="en-GB" sz="900" kern="0" dirty="0">
                  <a:solidFill>
                    <a:srgbClr val="000000"/>
                  </a:solidFill>
                  <a:latin typeface="Calibri Light" panose="020F0302020204030204" pitchFamily="34" charset="0"/>
                  <a:cs typeface="Calibri Light" panose="020F0302020204030204" pitchFamily="34" charset="0"/>
                </a:rPr>
                <a:t>S:    </a:t>
              </a:r>
              <a:r>
                <a:rPr lang="en-GB" sz="900" b="0" kern="0" dirty="0">
                  <a:solidFill>
                    <a:srgbClr val="000000"/>
                  </a:solidFill>
                  <a:latin typeface="Calibri Light" panose="020F0302020204030204" pitchFamily="34" charset="0"/>
                  <a:cs typeface="Calibri Light" panose="020F0302020204030204" pitchFamily="34" charset="0"/>
                </a:rPr>
                <a:t>BM</a:t>
              </a:r>
            </a:p>
          </p:txBody>
        </p:sp>
        <p:sp>
          <p:nvSpPr>
            <p:cNvPr id="29" name="Flowchart: Document 8">
              <a:extLst>
                <a:ext uri="{FF2B5EF4-FFF2-40B4-BE49-F238E27FC236}">
                  <a16:creationId xmlns:a16="http://schemas.microsoft.com/office/drawing/2014/main" id="{24D2BA97-631C-F040-84F1-1F29A906C138}"/>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rgbClr val="000000"/>
              </a:solidFill>
              <a:round/>
              <a:headEnd/>
              <a:tailEnd/>
            </a:ln>
          </p:spPr>
          <p:txBody>
            <a:bodyPr anchor="ct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a:t>
              </a:r>
              <a:br>
                <a:rPr lang="en-GB" sz="750" kern="0" dirty="0">
                  <a:solidFill>
                    <a:sysClr val="windowText" lastClr="000000"/>
                  </a:solidFill>
                  <a:latin typeface="Calibri Light" panose="020F0302020204030204" pitchFamily="34" charset="0"/>
                  <a:cs typeface="Calibri Light" panose="020F0302020204030204" pitchFamily="34" charset="0"/>
                </a:rPr>
              </a:br>
              <a:r>
                <a:rPr lang="en-GB" sz="750" kern="0" dirty="0">
                  <a:solidFill>
                    <a:sysClr val="windowText" lastClr="000000"/>
                  </a:solidFill>
                  <a:latin typeface="Calibri Light" panose="020F0302020204030204" pitchFamily="34" charset="0"/>
                  <a:cs typeface="Calibri Light" panose="020F0302020204030204" pitchFamily="34" charset="0"/>
                </a:rPr>
                <a:t>Handbook</a:t>
              </a:r>
            </a:p>
          </p:txBody>
        </p:sp>
        <p:sp>
          <p:nvSpPr>
            <p:cNvPr id="30" name="Flowchart: Document 8">
              <a:extLst>
                <a:ext uri="{FF2B5EF4-FFF2-40B4-BE49-F238E27FC236}">
                  <a16:creationId xmlns:a16="http://schemas.microsoft.com/office/drawing/2014/main" id="{90BEA90D-920F-FB4D-9B38-093D3B01CEDA}"/>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Charter</a:t>
              </a:r>
            </a:p>
          </p:txBody>
        </p:sp>
        <p:sp>
          <p:nvSpPr>
            <p:cNvPr id="31" name="Flowchart: Document 8">
              <a:extLst>
                <a:ext uri="{FF2B5EF4-FFF2-40B4-BE49-F238E27FC236}">
                  <a16:creationId xmlns:a16="http://schemas.microsoft.com/office/drawing/2014/main" id="{256A35CD-B87B-F946-B9BF-1217792BB509}"/>
                </a:ext>
              </a:extLst>
            </p:cNvPr>
            <p:cNvSpPr>
              <a:spLocks noChangeArrowheads="1"/>
            </p:cNvSpPr>
            <p:nvPr/>
          </p:nvSpPr>
          <p:spPr bwMode="auto">
            <a:xfrm>
              <a:off x="1908175" y="2686050"/>
              <a:ext cx="1123950" cy="598488"/>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Business Case</a:t>
              </a:r>
            </a:p>
          </p:txBody>
        </p:sp>
        <p:sp>
          <p:nvSpPr>
            <p:cNvPr id="32" name="Flowchart: Document 8">
              <a:extLst>
                <a:ext uri="{FF2B5EF4-FFF2-40B4-BE49-F238E27FC236}">
                  <a16:creationId xmlns:a16="http://schemas.microsoft.com/office/drawing/2014/main" id="{267C8CEC-3694-F14C-81AF-6ABE5FD5B536}"/>
                </a:ext>
              </a:extLst>
            </p:cNvPr>
            <p:cNvSpPr>
              <a:spLocks noChangeArrowheads="1"/>
            </p:cNvSpPr>
            <p:nvPr/>
          </p:nvSpPr>
          <p:spPr bwMode="auto">
            <a:xfrm>
              <a:off x="568325" y="3500438"/>
              <a:ext cx="1123950" cy="598487"/>
            </a:xfrm>
            <a:prstGeom prst="flowChartDocument">
              <a:avLst/>
            </a:prstGeom>
            <a:solidFill>
              <a:srgbClr val="F2F2F2">
                <a:alpha val="98822"/>
              </a:srgbClr>
            </a:solidFill>
            <a:ln w="9525" algn="ctr">
              <a:solidFill>
                <a:srgbClr val="000000"/>
              </a:solidFill>
              <a:round/>
              <a:headEnd/>
              <a:tailEnd/>
            </a:ln>
          </p:spPr>
          <p:txBody>
            <a:bodyPr lIns="72000" rIns="72000"/>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Planning Kick-Off</a:t>
              </a: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Meeting Minutes</a:t>
              </a:r>
            </a:p>
          </p:txBody>
        </p:sp>
        <p:sp>
          <p:nvSpPr>
            <p:cNvPr id="33" name="Line 32">
              <a:extLst>
                <a:ext uri="{FF2B5EF4-FFF2-40B4-BE49-F238E27FC236}">
                  <a16:creationId xmlns:a16="http://schemas.microsoft.com/office/drawing/2014/main" id="{952856E1-9FC6-D647-9B2D-BCFBBE307857}"/>
                </a:ext>
              </a:extLst>
            </p:cNvPr>
            <p:cNvSpPr>
              <a:spLocks noChangeShapeType="1"/>
            </p:cNvSpPr>
            <p:nvPr/>
          </p:nvSpPr>
          <p:spPr bwMode="auto">
            <a:xfrm>
              <a:off x="3240088" y="4149725"/>
              <a:ext cx="1962150"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34" name="Picture 14">
              <a:extLst>
                <a:ext uri="{FF2B5EF4-FFF2-40B4-BE49-F238E27FC236}">
                  <a16:creationId xmlns:a16="http://schemas.microsoft.com/office/drawing/2014/main" id="{D8FA9013-8BC8-B64F-8384-89959D0E7F6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30738" y="3481388"/>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a:extLst>
                <a:ext uri="{FF2B5EF4-FFF2-40B4-BE49-F238E27FC236}">
                  <a16:creationId xmlns:a16="http://schemas.microsoft.com/office/drawing/2014/main" id="{E282D9E4-7FF3-604D-8A63-8CED432F533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2050" y="3471863"/>
              <a:ext cx="3571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6">
              <a:extLst>
                <a:ext uri="{FF2B5EF4-FFF2-40B4-BE49-F238E27FC236}">
                  <a16:creationId xmlns:a16="http://schemas.microsoft.com/office/drawing/2014/main" id="{33719741-BE08-3B45-80EA-4C8202753F2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7338" y="2703513"/>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20">
              <a:extLst>
                <a:ext uri="{FF2B5EF4-FFF2-40B4-BE49-F238E27FC236}">
                  <a16:creationId xmlns:a16="http://schemas.microsoft.com/office/drawing/2014/main" id="{017D7AE9-8BAD-4A45-B513-A2221D40D8C3}"/>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p>
              <a:pPr algn="ctr" defTabSz="685800" fontAlgn="auto">
                <a:spcBef>
                  <a:spcPts val="0"/>
                </a:spcBef>
                <a:spcAft>
                  <a:spcPts val="0"/>
                </a:spcAft>
                <a:defRPr/>
              </a:pPr>
              <a:r>
                <a:rPr lang="en-US" sz="1350" kern="0" dirty="0">
                  <a:solidFill>
                    <a:sysClr val="windowText" lastClr="000000"/>
                  </a:solidFill>
                  <a:latin typeface="Calibri Light" panose="020F0302020204030204" pitchFamily="34" charset="0"/>
                  <a:cs typeface="Calibri Light" panose="020F0302020204030204" pitchFamily="34" charset="0"/>
                </a:rPr>
                <a:t> </a:t>
              </a: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595745934"/>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Handbook</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5" name="Picture 2">
            <a:extLst>
              <a:ext uri="{FF2B5EF4-FFF2-40B4-BE49-F238E27FC236}">
                <a16:creationId xmlns:a16="http://schemas.microsoft.com/office/drawing/2014/main" id="{9E5C2F15-DB3D-2344-A4E1-0563C72EBFB2}"/>
              </a:ext>
              <a:ext uri="{C183D7F6-B498-43B3-948B-1728B52AA6E4}">
                <adec:decorative xmlns:adec="http://schemas.microsoft.com/office/drawing/2017/decorative" val="1"/>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7918381" y="918029"/>
            <a:ext cx="1092785" cy="102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A40404B5-B432-B05A-3EE8-A46DEFFC5A84}"/>
              </a:ext>
            </a:extLst>
          </p:cNvPr>
          <p:cNvSpPr>
            <a:spLocks noGrp="1"/>
          </p:cNvSpPr>
          <p:nvPr>
            <p:ph type="title"/>
          </p:nvPr>
        </p:nvSpPr>
        <p:spPr/>
        <p:txBody>
          <a:bodyPr/>
          <a:lstStyle/>
          <a:p>
            <a:r>
              <a:rPr lang="en-US" dirty="0"/>
              <a:t>Project Handbook (1)</a:t>
            </a:r>
            <a:endParaRPr lang="el-GR" dirty="0"/>
          </a:p>
        </p:txBody>
      </p:sp>
    </p:spTree>
    <p:extLst>
      <p:ext uri="{BB962C8B-B14F-4D97-AF65-F5344CB8AC3E}">
        <p14:creationId xmlns:p14="http://schemas.microsoft.com/office/powerpoint/2010/main" val="23914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unthaak 9">
            <a:extLst>
              <a:ext uri="{FF2B5EF4-FFF2-40B4-BE49-F238E27FC236}">
                <a16:creationId xmlns:a16="http://schemas.microsoft.com/office/drawing/2014/main" id="{C2560B5A-B420-9042-9CE8-8849F52A99FC}"/>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2" name="Titel 1">
            <a:extLst>
              <a:ext uri="{FF2B5EF4-FFF2-40B4-BE49-F238E27FC236}">
                <a16:creationId xmlns:a16="http://schemas.microsoft.com/office/drawing/2014/main" id="{5CCBA68C-9AD3-A74E-ADEB-20C249414321}"/>
              </a:ext>
            </a:extLst>
          </p:cNvPr>
          <p:cNvSpPr>
            <a:spLocks noGrp="1"/>
          </p:cNvSpPr>
          <p:nvPr>
            <p:ph type="title"/>
          </p:nvPr>
        </p:nvSpPr>
        <p:spPr/>
        <p:txBody>
          <a:bodyPr/>
          <a:lstStyle/>
          <a:p>
            <a:pPr lvl="0"/>
            <a:r>
              <a:rPr lang="en-US" dirty="0"/>
              <a:t>Project Handbook (2)</a:t>
            </a:r>
          </a:p>
        </p:txBody>
      </p:sp>
      <p:pic>
        <p:nvPicPr>
          <p:cNvPr id="7" name="Afbeelding 6" descr="Table of Contents&#10;1. About the Project Handbook&#10;2. Project Overview:&#10;2.1 Project Summary&#10;2.2 Critical Success Factors and Project Management Objectives&#10;2.3 Project Stakeholders&#10;2.4 Project Dependencies or Interrelations&#10;2.5 Project Constraints&#10;3. Project Approach:&#10;3.1 Project Lifecycle&#10;3.2 PM2 Tailoring - Required Project Documentation&#10;3.3 Other Standards&#10;3.4 Specific Project Management Rules&#10;3.5 Conflict Resolution and Escalations&#10;4. Project Processes:&#10;4.1 Risk Management&#10;4.2 Issue Management&#10;4.3 Requirements Management&#10;4.4 Project Change Management&#10;4.5 Quality Management&#10;4.6 Configuration Management&#10;4.7 Communications Management&#10;4.8 Deliverables Acceptance Management&#10;4.9 Transition Management&#10;4.10 Business Implementation Management&#10;4.11 Resource Management&#10;1. About the Project Handbook&#10;2. Project Overview:&#10;2.1 Project Summary&#10;2.2 Critical Success Factors and Project Management Objectives&#10;2.3 Project Stakeholders&#10;2.4 Project Dependencies or Interrelations&#10;2.5 Project Constraints&#10;3. Project Approach:&#10;3.1 Project Lifecycle&#10;3.2 PM2 Tailoring - Required Project Documentation&#10;3.3 Other Standards&#10;3.4 Specific Project Management Rules&#10;3.5 Conflict Resolution and Escalations&#10;4. Project Processes:&#10;4.1 Risk Management&#10;4.2 Issue Management&#10;4.3 Requirements Management&#10;4.4 Project Change Management&#10;4.5 Quality Management&#10;4.6 Configuration Management&#10;4.7 Communications Management&#10;4.8 Deliverables Acceptance Management&#10;4.9 Transition Management&#10;4.10 Business Implementation Management&#10;4.11 Resource Management&#10;5. Project Progress Measurement:&#10;5.1 Project Progress Measuring Approach&#10;5.2 Project Reports&#10;5.2.1 Status and Progress Reports&#10;5.3 Project Checklists&#10;6. Project Roles &amp; Responsibilities:&#10;6.1 Consolidated Responsibilities Assignment Matrix (RAM/RASCI)&#10;6.2 Description of Project Roles and Responsibilities&#10;6.2.1 Project Stakeholders&#10;6.2.2 Project Steering Committee (PSC)&#10;6.2.3 Business Implementation Group (BIG)&#10;6.2.4 Project Core Team (PCT)&#10;6.2.5 Project Support Team (PST)&#10;Appendix 1: References and Related Documents">
            <a:extLst>
              <a:ext uri="{FF2B5EF4-FFF2-40B4-BE49-F238E27FC236}">
                <a16:creationId xmlns:a16="http://schemas.microsoft.com/office/drawing/2014/main" id="{F783AEB6-2D18-184A-974C-DC7859DBF29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947" t="7183" r="6434" b="41692"/>
          <a:stretch/>
        </p:blipFill>
        <p:spPr>
          <a:xfrm>
            <a:off x="1331119" y="568396"/>
            <a:ext cx="4824188" cy="4181025"/>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pic>
      <p:pic>
        <p:nvPicPr>
          <p:cNvPr id="8" name="Afbeelding 7">
            <a:extLst>
              <a:ext uri="{FF2B5EF4-FFF2-40B4-BE49-F238E27FC236}">
                <a16:creationId xmlns:a16="http://schemas.microsoft.com/office/drawing/2014/main" id="{17AEFD43-06BE-1E4A-93E9-9C59A1AA93D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947" t="58074" r="6434" b="13255"/>
          <a:stretch/>
        </p:blipFill>
        <p:spPr>
          <a:xfrm>
            <a:off x="4062619" y="2353513"/>
            <a:ext cx="4824188" cy="23447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pic>
        <p:nvPicPr>
          <p:cNvPr id="9" name="Picture 2">
            <a:extLst>
              <a:ext uri="{FF2B5EF4-FFF2-40B4-BE49-F238E27FC236}">
                <a16:creationId xmlns:a16="http://schemas.microsoft.com/office/drawing/2014/main" id="{A4904010-8897-3D40-9750-E7DEF83F2082}"/>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918381" y="918029"/>
            <a:ext cx="1092785" cy="102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1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667556" cy="990434"/>
          </a:xfrm>
        </p:spPr>
        <p:txBody>
          <a:bodyPr/>
          <a:lstStyle/>
          <a:p>
            <a:pPr eaLnBrk="0" hangingPunct="0">
              <a:spcBef>
                <a:spcPts val="150"/>
              </a:spcBef>
              <a:spcAft>
                <a:spcPts val="375"/>
              </a:spcAft>
              <a:buSzPct val="80000"/>
            </a:pPr>
            <a:r>
              <a:rPr lang="en-GB" sz="1800" dirty="0">
                <a:ea typeface="PMingLiU" panose="02020500000000000000" pitchFamily="18" charset="-120"/>
                <a:cs typeface="Times New Roman" panose="02020603050405020304" pitchFamily="18" charset="0"/>
              </a:rPr>
              <a:t>L</a:t>
            </a:r>
            <a:r>
              <a:rPr lang="en-GB" sz="1800" dirty="0">
                <a:effectLst/>
                <a:ea typeface="PMingLiU" panose="02020500000000000000" pitchFamily="18" charset="-120"/>
                <a:cs typeface="Times New Roman" panose="02020603050405020304" pitchFamily="18" charset="0"/>
              </a:rPr>
              <a:t>ists all (key) project stakeholders and their contact details and clearly states their role(s) in the project</a:t>
            </a:r>
            <a:r>
              <a:rPr lang="en-GB" sz="1600" dirty="0"/>
              <a:t>. </a:t>
            </a:r>
          </a:p>
          <a:p>
            <a:pPr eaLnBrk="0" hangingPunct="0">
              <a:spcBef>
                <a:spcPts val="150"/>
              </a:spcBef>
              <a:spcAft>
                <a:spcPts val="375"/>
              </a:spcAft>
              <a:buSzPct val="80000"/>
            </a:pPr>
            <a:r>
              <a:rPr lang="en-GB" sz="1800" dirty="0">
                <a:effectLst/>
                <a:ea typeface="PMingLiU" panose="02020500000000000000" pitchFamily="18" charset="-120"/>
                <a:cs typeface="Times New Roman" panose="02020603050405020304" pitchFamily="18" charset="0"/>
              </a:rPr>
              <a:t>It may also include a classification or categorisation of each stakeholder</a:t>
            </a:r>
            <a:endParaRPr lang="en-GB" sz="1600" dirty="0"/>
          </a:p>
          <a:p>
            <a:pPr marL="130969" indent="-130969" eaLnBrk="0" hangingPunct="0">
              <a:spcBef>
                <a:spcPts val="150"/>
              </a:spcBef>
              <a:spcAft>
                <a:spcPts val="375"/>
              </a:spcAft>
              <a:buSzPct val="80000"/>
              <a:buFont typeface="Arial" pitchFamily="34" charset="0"/>
              <a:buChar char="•"/>
            </a:pPr>
            <a:endParaRPr lang="en-GB" sz="1600" b="1" dirty="0"/>
          </a:p>
          <a:p>
            <a:pPr marL="0" indent="0" eaLnBrk="0" hangingPunct="0">
              <a:spcBef>
                <a:spcPts val="150"/>
              </a:spcBef>
              <a:spcAft>
                <a:spcPts val="375"/>
              </a:spcAft>
              <a:buSzPct val="80000"/>
              <a:buNone/>
            </a:pPr>
            <a:endParaRPr lang="en-GB" sz="1600" dirty="0"/>
          </a:p>
        </p:txBody>
      </p:sp>
      <p:grpSp>
        <p:nvGrpSpPr>
          <p:cNvPr id="20" name="Group 8" descr="Input: Planning Kick-Off Meeting Minutes, Business Case, Project Charter.&#10;Roles: PO, PM, BM&#10;Output: Project Stakeholder Matrix">
            <a:extLst>
              <a:ext uri="{FF2B5EF4-FFF2-40B4-BE49-F238E27FC236}">
                <a16:creationId xmlns:a16="http://schemas.microsoft.com/office/drawing/2014/main" id="{A187794B-F504-8A48-B62C-E69E87DA40A8}"/>
              </a:ext>
            </a:extLst>
          </p:cNvPr>
          <p:cNvGrpSpPr/>
          <p:nvPr/>
        </p:nvGrpSpPr>
        <p:grpSpPr>
          <a:xfrm>
            <a:off x="1446645" y="1784356"/>
            <a:ext cx="6250711" cy="1562347"/>
            <a:chOff x="468313" y="2420938"/>
            <a:chExt cx="7488237" cy="1871662"/>
          </a:xfrm>
        </p:grpSpPr>
        <p:sp>
          <p:nvSpPr>
            <p:cNvPr id="25" name="Text Box 6">
              <a:extLst>
                <a:ext uri="{FF2B5EF4-FFF2-40B4-BE49-F238E27FC236}">
                  <a16:creationId xmlns:a16="http://schemas.microsoft.com/office/drawing/2014/main" id="{8684B24F-2CB4-1A4A-866E-B9AD96875F93}"/>
                </a:ext>
              </a:extLst>
            </p:cNvPr>
            <p:cNvSpPr txBox="1">
              <a:spLocks noChangeArrowheads="1"/>
            </p:cNvSpPr>
            <p:nvPr/>
          </p:nvSpPr>
          <p:spPr bwMode="auto">
            <a:xfrm>
              <a:off x="3059112" y="3155950"/>
              <a:ext cx="2160587" cy="27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A</a:t>
              </a:r>
              <a:r>
                <a:rPr lang="en-GB" sz="900" b="0" kern="0" dirty="0">
                  <a:solidFill>
                    <a:srgbClr val="000000"/>
                  </a:solidFill>
                  <a:latin typeface="Calibri Light" panose="020F0302020204030204" pitchFamily="34" charset="0"/>
                  <a:cs typeface="Calibri Light" panose="020F0302020204030204" pitchFamily="34" charset="0"/>
                </a:rPr>
                <a:t>:    PO</a:t>
              </a:r>
            </a:p>
          </p:txBody>
        </p:sp>
        <p:sp>
          <p:nvSpPr>
            <p:cNvPr id="28" name="Text Box 26">
              <a:extLst>
                <a:ext uri="{FF2B5EF4-FFF2-40B4-BE49-F238E27FC236}">
                  <a16:creationId xmlns:a16="http://schemas.microsoft.com/office/drawing/2014/main" id="{D3C66A3B-2A53-0F4F-9D52-DBA748E6481C}"/>
                </a:ext>
              </a:extLst>
            </p:cNvPr>
            <p:cNvSpPr txBox="1">
              <a:spLocks noChangeArrowheads="1"/>
            </p:cNvSpPr>
            <p:nvPr/>
          </p:nvSpPr>
          <p:spPr bwMode="auto">
            <a:xfrm>
              <a:off x="3070225" y="3910013"/>
              <a:ext cx="2160587" cy="27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a:t>
              </a:r>
              <a:r>
                <a:rPr lang="en-GB" sz="900" b="0" kern="0" dirty="0">
                  <a:solidFill>
                    <a:srgbClr val="000000"/>
                  </a:solidFill>
                  <a:latin typeface="Calibri Light" panose="020F0302020204030204" pitchFamily="34" charset="0"/>
                  <a:cs typeface="Calibri Light" panose="020F0302020204030204" pitchFamily="34" charset="0"/>
                </a:rPr>
                <a:t>    PM             </a:t>
              </a:r>
              <a:r>
                <a:rPr lang="en-GB" sz="900" kern="0" dirty="0">
                  <a:solidFill>
                    <a:srgbClr val="000000"/>
                  </a:solidFill>
                  <a:latin typeface="Calibri Light" panose="020F0302020204030204" pitchFamily="34" charset="0"/>
                  <a:cs typeface="Calibri Light" panose="020F0302020204030204" pitchFamily="34" charset="0"/>
                </a:rPr>
                <a:t>S:    </a:t>
              </a:r>
              <a:r>
                <a:rPr lang="en-GB" sz="900" b="0" kern="0" dirty="0">
                  <a:solidFill>
                    <a:srgbClr val="000000"/>
                  </a:solidFill>
                  <a:latin typeface="Calibri Light" panose="020F0302020204030204" pitchFamily="34" charset="0"/>
                  <a:cs typeface="Calibri Light" panose="020F0302020204030204" pitchFamily="34" charset="0"/>
                </a:rPr>
                <a:t>BM</a:t>
              </a:r>
            </a:p>
          </p:txBody>
        </p:sp>
        <p:sp>
          <p:nvSpPr>
            <p:cNvPr id="29" name="Flowchart: Document 8">
              <a:extLst>
                <a:ext uri="{FF2B5EF4-FFF2-40B4-BE49-F238E27FC236}">
                  <a16:creationId xmlns:a16="http://schemas.microsoft.com/office/drawing/2014/main" id="{1D15075B-96FD-D34F-8805-3C1BE506390F}"/>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Stakeholder Matrix</a:t>
              </a:r>
            </a:p>
          </p:txBody>
        </p:sp>
        <p:sp>
          <p:nvSpPr>
            <p:cNvPr id="30" name="Flowchart: Document 8">
              <a:extLst>
                <a:ext uri="{FF2B5EF4-FFF2-40B4-BE49-F238E27FC236}">
                  <a16:creationId xmlns:a16="http://schemas.microsoft.com/office/drawing/2014/main" id="{4D7614A2-5EEB-A249-9E1D-359F833FC7CA}"/>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Charter</a:t>
              </a:r>
            </a:p>
          </p:txBody>
        </p:sp>
        <p:sp>
          <p:nvSpPr>
            <p:cNvPr id="31" name="Flowchart: Document 8">
              <a:extLst>
                <a:ext uri="{FF2B5EF4-FFF2-40B4-BE49-F238E27FC236}">
                  <a16:creationId xmlns:a16="http://schemas.microsoft.com/office/drawing/2014/main" id="{D0F88491-D550-0E47-98D8-91C33D4FB1CD}"/>
                </a:ext>
              </a:extLst>
            </p:cNvPr>
            <p:cNvSpPr>
              <a:spLocks noChangeArrowheads="1"/>
            </p:cNvSpPr>
            <p:nvPr/>
          </p:nvSpPr>
          <p:spPr bwMode="auto">
            <a:xfrm>
              <a:off x="1908175" y="2686050"/>
              <a:ext cx="1123950" cy="598488"/>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Business Case</a:t>
              </a:r>
            </a:p>
          </p:txBody>
        </p:sp>
        <p:sp>
          <p:nvSpPr>
            <p:cNvPr id="32" name="Flowchart: Document 8">
              <a:extLst>
                <a:ext uri="{FF2B5EF4-FFF2-40B4-BE49-F238E27FC236}">
                  <a16:creationId xmlns:a16="http://schemas.microsoft.com/office/drawing/2014/main" id="{A9A82ADD-D461-194F-8A8E-090A3424C1D5}"/>
                </a:ext>
              </a:extLst>
            </p:cNvPr>
            <p:cNvSpPr>
              <a:spLocks noChangeArrowheads="1"/>
            </p:cNvSpPr>
            <p:nvPr/>
          </p:nvSpPr>
          <p:spPr bwMode="auto">
            <a:xfrm>
              <a:off x="568325" y="3500438"/>
              <a:ext cx="1123950" cy="598487"/>
            </a:xfrm>
            <a:prstGeom prst="flowChartDocument">
              <a:avLst/>
            </a:prstGeom>
            <a:solidFill>
              <a:srgbClr val="F2F2F2">
                <a:alpha val="98822"/>
              </a:srgbClr>
            </a:solidFill>
            <a:ln w="9525" algn="ctr">
              <a:solidFill>
                <a:srgbClr val="000000"/>
              </a:solidFill>
              <a:round/>
              <a:headEnd/>
              <a:tailEnd/>
            </a:ln>
          </p:spPr>
          <p:txBody>
            <a:bodyPr lIns="72000" rIns="72000"/>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Planning Kick-Off</a:t>
              </a: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Meeting Minutes</a:t>
              </a:r>
            </a:p>
          </p:txBody>
        </p:sp>
        <p:sp>
          <p:nvSpPr>
            <p:cNvPr id="33" name="Line 32">
              <a:extLst>
                <a:ext uri="{FF2B5EF4-FFF2-40B4-BE49-F238E27FC236}">
                  <a16:creationId xmlns:a16="http://schemas.microsoft.com/office/drawing/2014/main" id="{36425CD5-945F-1046-A329-9EB281D8B537}"/>
                </a:ext>
              </a:extLst>
            </p:cNvPr>
            <p:cNvSpPr>
              <a:spLocks noChangeShapeType="1"/>
            </p:cNvSpPr>
            <p:nvPr/>
          </p:nvSpPr>
          <p:spPr bwMode="auto">
            <a:xfrm>
              <a:off x="3240088" y="4149725"/>
              <a:ext cx="1962150"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34" name="Picture 14">
              <a:extLst>
                <a:ext uri="{FF2B5EF4-FFF2-40B4-BE49-F238E27FC236}">
                  <a16:creationId xmlns:a16="http://schemas.microsoft.com/office/drawing/2014/main" id="{8849BEE9-902B-0942-B476-62F6EB0BA0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30738" y="3481388"/>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a:extLst>
                <a:ext uri="{FF2B5EF4-FFF2-40B4-BE49-F238E27FC236}">
                  <a16:creationId xmlns:a16="http://schemas.microsoft.com/office/drawing/2014/main" id="{0D94200E-72B5-9B48-8912-506318BC71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2050" y="3471863"/>
              <a:ext cx="3571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6">
              <a:extLst>
                <a:ext uri="{FF2B5EF4-FFF2-40B4-BE49-F238E27FC236}">
                  <a16:creationId xmlns:a16="http://schemas.microsoft.com/office/drawing/2014/main" id="{5FCA661A-3F24-954F-8FE1-E04B946DD8D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7338" y="2703513"/>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20">
              <a:extLst>
                <a:ext uri="{FF2B5EF4-FFF2-40B4-BE49-F238E27FC236}">
                  <a16:creationId xmlns:a16="http://schemas.microsoft.com/office/drawing/2014/main" id="{6B2C1B6E-38B2-054E-A6C3-BB7B20B01BA8}"/>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p>
              <a:pPr algn="ctr" defTabSz="685800" fontAlgn="auto">
                <a:spcBef>
                  <a:spcPts val="0"/>
                </a:spcBef>
                <a:spcAft>
                  <a:spcPts val="0"/>
                </a:spcAft>
                <a:defRPr/>
              </a:pPr>
              <a:r>
                <a:rPr lang="en-US" sz="1350" kern="0" dirty="0">
                  <a:solidFill>
                    <a:sysClr val="windowText" lastClr="000000"/>
                  </a:solidFill>
                  <a:latin typeface="Calibri Light" panose="020F0302020204030204" pitchFamily="34" charset="0"/>
                  <a:cs typeface="Calibri Light" panose="020F0302020204030204" pitchFamily="34" charset="0"/>
                </a:rPr>
                <a:t> </a:t>
              </a: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021409468"/>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Stakeholder Matrix</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5" name="Picture 2">
            <a:extLst>
              <a:ext uri="{FF2B5EF4-FFF2-40B4-BE49-F238E27FC236}">
                <a16:creationId xmlns:a16="http://schemas.microsoft.com/office/drawing/2014/main" id="{9E5C2F15-DB3D-2344-A4E1-0563C72EBFB2}"/>
              </a:ext>
              <a:ext uri="{C183D7F6-B498-43B3-948B-1728B52AA6E4}">
                <adec:decorative xmlns:adec="http://schemas.microsoft.com/office/drawing/2017/decorative" val="1"/>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7918381" y="918029"/>
            <a:ext cx="1092785" cy="102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CED51710-065D-82E4-611A-D1042B973168}"/>
              </a:ext>
            </a:extLst>
          </p:cNvPr>
          <p:cNvSpPr>
            <a:spLocks noGrp="1"/>
          </p:cNvSpPr>
          <p:nvPr>
            <p:ph type="title"/>
          </p:nvPr>
        </p:nvSpPr>
        <p:spPr/>
        <p:txBody>
          <a:bodyPr/>
          <a:lstStyle/>
          <a:p>
            <a:r>
              <a:rPr lang="en-US" dirty="0"/>
              <a:t>Project Stakeholder Matrix (1)</a:t>
            </a:r>
            <a:endParaRPr lang="el-GR" dirty="0"/>
          </a:p>
        </p:txBody>
      </p:sp>
    </p:spTree>
    <p:extLst>
      <p:ext uri="{BB962C8B-B14F-4D97-AF65-F5344CB8AC3E}">
        <p14:creationId xmlns:p14="http://schemas.microsoft.com/office/powerpoint/2010/main" val="157699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unthaak 9">
            <a:extLst>
              <a:ext uri="{FF2B5EF4-FFF2-40B4-BE49-F238E27FC236}">
                <a16:creationId xmlns:a16="http://schemas.microsoft.com/office/drawing/2014/main" id="{69F4E4BC-74FD-5742-B9CA-A08037B3C1E2}"/>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2" name="Titel 1">
            <a:extLst>
              <a:ext uri="{FF2B5EF4-FFF2-40B4-BE49-F238E27FC236}">
                <a16:creationId xmlns:a16="http://schemas.microsoft.com/office/drawing/2014/main" id="{5CCBA68C-9AD3-A74E-ADEB-20C249414321}"/>
              </a:ext>
            </a:extLst>
          </p:cNvPr>
          <p:cNvSpPr>
            <a:spLocks noGrp="1"/>
          </p:cNvSpPr>
          <p:nvPr>
            <p:ph type="title"/>
          </p:nvPr>
        </p:nvSpPr>
        <p:spPr/>
        <p:txBody>
          <a:bodyPr/>
          <a:lstStyle/>
          <a:p>
            <a:pPr lvl="0"/>
            <a:r>
              <a:rPr lang="en-US" dirty="0"/>
              <a:t>Project Stakeholder Matrix (2)</a:t>
            </a:r>
          </a:p>
        </p:txBody>
      </p:sp>
      <p:pic>
        <p:nvPicPr>
          <p:cNvPr id="8" name="Picture 3" descr="1. Table of Contents:&#10;1.1 Stakeholder List&#10;1.2 Stakeholder Role&#10;1.3 Stakeholder Management and Actions">
            <a:extLst>
              <a:ext uri="{FF2B5EF4-FFF2-40B4-BE49-F238E27FC236}">
                <a16:creationId xmlns:a16="http://schemas.microsoft.com/office/drawing/2014/main" id="{271A37B1-183B-FE4E-9F7D-58A8893ED7F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296" t="700" r="4016" b="14954"/>
          <a:stretch>
            <a:fillRect/>
          </a:stretch>
        </p:blipFill>
        <p:spPr bwMode="auto">
          <a:xfrm>
            <a:off x="2210870" y="837131"/>
            <a:ext cx="4722261" cy="960415"/>
          </a:xfrm>
          <a:prstGeom prst="rect">
            <a:avLst/>
          </a:prstGeom>
          <a:solidFill>
            <a:srgbClr val="FFFFFF"/>
          </a:solidFill>
          <a:ln>
            <a:solidFill>
              <a:srgbClr val="FFFFFF">
                <a:lumMod val="85000"/>
              </a:srgbClr>
            </a:solid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7A95BEE0-727F-6940-8E84-FF841BB7381F}"/>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918381" y="918029"/>
            <a:ext cx="1092785" cy="102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eams:&#10;- Appropriate Governance Body (AGB)&#10;- Project Steering Committee (PSC)&#10;- Project Core Team (PCT)&#10;- Project Support Team (PST)&#10;- Business Implementation Group (BIG)&#10;PSC:&#10;- Project Owner (PO)&#10;- Business Manager (BM)&#10;- Solution Provider (SP)&#10;- Project Manager (PM)&#10;Support:&#10;- Project Support Officer (PSO)&#10;- Assistant Project Manager (APM)&#10;- Project Quality Assurance (PQA)&#10;- Contractor Project Manager (CPM)&#10;- Contractor Consultant&#10;Operational Roles:&#10;- User Representative (UR)&#10;- User&#10;- Business Analyst&#10;- Support&#10;- Consultants&#10;- Contractors">
            <a:extLst>
              <a:ext uri="{FF2B5EF4-FFF2-40B4-BE49-F238E27FC236}">
                <a16:creationId xmlns:a16="http://schemas.microsoft.com/office/drawing/2014/main" id="{06A6C9E2-9A69-AE60-6E06-EE5649AD708D}"/>
              </a:ext>
            </a:extLst>
          </p:cNvPr>
          <p:cNvPicPr>
            <a:picLocks noChangeAspect="1"/>
          </p:cNvPicPr>
          <p:nvPr/>
        </p:nvPicPr>
        <p:blipFill>
          <a:blip r:embed="rId5"/>
          <a:stretch>
            <a:fillRect/>
          </a:stretch>
        </p:blipFill>
        <p:spPr>
          <a:xfrm>
            <a:off x="672737" y="2048427"/>
            <a:ext cx="6933130" cy="2303810"/>
          </a:xfrm>
          <a:prstGeom prst="rect">
            <a:avLst/>
          </a:prstGeom>
        </p:spPr>
      </p:pic>
    </p:spTree>
    <p:extLst>
      <p:ext uri="{BB962C8B-B14F-4D97-AF65-F5344CB8AC3E}">
        <p14:creationId xmlns:p14="http://schemas.microsoft.com/office/powerpoint/2010/main" val="31921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dirty="0"/>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8278578" cy="1285689"/>
          </a:xfrm>
        </p:spPr>
        <p:txBody>
          <a:bodyPr/>
          <a:lstStyle/>
          <a:p>
            <a:pPr marL="214313" indent="-214313" eaLnBrk="0" hangingPunct="0">
              <a:spcBef>
                <a:spcPts val="150"/>
              </a:spcBef>
              <a:spcAft>
                <a:spcPts val="375"/>
              </a:spcAft>
              <a:buSzPct val="80000"/>
              <a:buFont typeface="Arial" pitchFamily="34" charset="0"/>
              <a:buChar char="•"/>
            </a:pPr>
            <a:r>
              <a:rPr lang="en-GB" sz="1600" dirty="0"/>
              <a:t>Identifies and organises the project into activities, sub-tasks, and work packages. </a:t>
            </a:r>
          </a:p>
          <a:p>
            <a:pPr marL="214313" indent="-214313" eaLnBrk="0" hangingPunct="0">
              <a:spcBef>
                <a:spcPts val="150"/>
              </a:spcBef>
              <a:spcAft>
                <a:spcPts val="375"/>
              </a:spcAft>
              <a:buSzPct val="80000"/>
              <a:buFont typeface="Arial" pitchFamily="34" charset="0"/>
              <a:buChar char="•"/>
            </a:pPr>
            <a:r>
              <a:rPr lang="en-GB" sz="1600" dirty="0"/>
              <a:t>Establishes a base to estimate the duration of the project.</a:t>
            </a:r>
          </a:p>
          <a:p>
            <a:pPr marL="214313" indent="-214313" eaLnBrk="0" hangingPunct="0">
              <a:spcBef>
                <a:spcPts val="150"/>
              </a:spcBef>
              <a:spcAft>
                <a:spcPts val="375"/>
              </a:spcAft>
              <a:buSzPct val="80000"/>
              <a:buFont typeface="Arial" pitchFamily="34" charset="0"/>
              <a:buChar char="•"/>
            </a:pPr>
            <a:r>
              <a:rPr lang="en-GB" sz="1600" dirty="0"/>
              <a:t>Determines the required resources and schedules the work.</a:t>
            </a:r>
          </a:p>
          <a:p>
            <a:pPr marL="214313" indent="-214313" eaLnBrk="0" hangingPunct="0">
              <a:spcBef>
                <a:spcPts val="150"/>
              </a:spcBef>
              <a:spcAft>
                <a:spcPts val="375"/>
              </a:spcAft>
              <a:buSzPct val="80000"/>
              <a:buFont typeface="Arial" pitchFamily="34" charset="0"/>
              <a:buChar char="•"/>
            </a:pPr>
            <a:r>
              <a:rPr lang="en-US" sz="1600" dirty="0"/>
              <a:t>It is used as the basis to monitor the progress and control the project.</a:t>
            </a:r>
            <a:endParaRPr lang="en-GB" sz="1600" dirty="0"/>
          </a:p>
          <a:p>
            <a:pPr marL="130969" indent="-130969" eaLnBrk="0" hangingPunct="0">
              <a:spcBef>
                <a:spcPts val="150"/>
              </a:spcBef>
              <a:spcAft>
                <a:spcPts val="375"/>
              </a:spcAft>
              <a:buSzPct val="80000"/>
              <a:buFont typeface="Arial" pitchFamily="34" charset="0"/>
              <a:buChar char="•"/>
            </a:pPr>
            <a:endParaRPr lang="en-GB" sz="1600" b="1" dirty="0"/>
          </a:p>
          <a:p>
            <a:pPr marL="0" indent="0" eaLnBrk="0" hangingPunct="0">
              <a:spcBef>
                <a:spcPts val="150"/>
              </a:spcBef>
              <a:spcAft>
                <a:spcPts val="375"/>
              </a:spcAft>
              <a:buSzPct val="80000"/>
              <a:buNone/>
            </a:pPr>
            <a:endParaRPr lang="en-GB" sz="1600" dirty="0"/>
          </a:p>
        </p:txBody>
      </p:sp>
      <p:grpSp>
        <p:nvGrpSpPr>
          <p:cNvPr id="50" name="Group 31" descr="Input: Business Case, Project Charter.&#10;Roles: PSC, PM, BM, PCT&#10;Output: Project Work Plan (Work Breakdown, Effort &amp; Costs&#10;Estimates, Project Schedule)">
            <a:extLst>
              <a:ext uri="{FF2B5EF4-FFF2-40B4-BE49-F238E27FC236}">
                <a16:creationId xmlns:a16="http://schemas.microsoft.com/office/drawing/2014/main" id="{CC36B25C-207A-8546-AE6E-25F0A0FE62F8}"/>
              </a:ext>
            </a:extLst>
          </p:cNvPr>
          <p:cNvGrpSpPr/>
          <p:nvPr/>
        </p:nvGrpSpPr>
        <p:grpSpPr>
          <a:xfrm>
            <a:off x="1350988" y="2306416"/>
            <a:ext cx="5616178" cy="1403747"/>
            <a:chOff x="468313" y="2420938"/>
            <a:chExt cx="7488237" cy="1871662"/>
          </a:xfrm>
        </p:grpSpPr>
        <p:sp>
          <p:nvSpPr>
            <p:cNvPr id="51" name="Text Box 6">
              <a:extLst>
                <a:ext uri="{FF2B5EF4-FFF2-40B4-BE49-F238E27FC236}">
                  <a16:creationId xmlns:a16="http://schemas.microsoft.com/office/drawing/2014/main" id="{7307DA6B-3E21-054C-96BE-CC0F24551065}"/>
                </a:ext>
              </a:extLst>
            </p:cNvPr>
            <p:cNvSpPr txBox="1">
              <a:spLocks noChangeArrowheads="1"/>
            </p:cNvSpPr>
            <p:nvPr/>
          </p:nvSpPr>
          <p:spPr bwMode="auto">
            <a:xfrm>
              <a:off x="3060700" y="3155950"/>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A</a:t>
              </a:r>
              <a:r>
                <a:rPr lang="en-GB" sz="900" b="0" kern="0" dirty="0">
                  <a:solidFill>
                    <a:srgbClr val="000000"/>
                  </a:solidFill>
                  <a:latin typeface="Calibri Light" panose="020F0302020204030204" pitchFamily="34" charset="0"/>
                  <a:cs typeface="Calibri Light" panose="020F0302020204030204" pitchFamily="34" charset="0"/>
                </a:rPr>
                <a:t>:    PSC</a:t>
              </a:r>
            </a:p>
          </p:txBody>
        </p:sp>
        <p:sp>
          <p:nvSpPr>
            <p:cNvPr id="52" name="Text Box 26">
              <a:extLst>
                <a:ext uri="{FF2B5EF4-FFF2-40B4-BE49-F238E27FC236}">
                  <a16:creationId xmlns:a16="http://schemas.microsoft.com/office/drawing/2014/main" id="{DEB8C18A-FC52-794B-BDBF-6B307E467C9B}"/>
                </a:ext>
              </a:extLst>
            </p:cNvPr>
            <p:cNvSpPr txBox="1">
              <a:spLocks noChangeArrowheads="1"/>
            </p:cNvSpPr>
            <p:nvPr/>
          </p:nvSpPr>
          <p:spPr bwMode="auto">
            <a:xfrm>
              <a:off x="3059113" y="3905249"/>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   </a:t>
              </a:r>
              <a:r>
                <a:rPr lang="en-GB" sz="900" b="0" kern="0" dirty="0">
                  <a:solidFill>
                    <a:srgbClr val="000000"/>
                  </a:solidFill>
                  <a:latin typeface="Calibri Light" panose="020F0302020204030204" pitchFamily="34" charset="0"/>
                  <a:cs typeface="Calibri Light" panose="020F0302020204030204" pitchFamily="34" charset="0"/>
                </a:rPr>
                <a:t> PM           </a:t>
              </a:r>
              <a:r>
                <a:rPr lang="en-GB" sz="900" kern="0" dirty="0">
                  <a:solidFill>
                    <a:srgbClr val="000000"/>
                  </a:solidFill>
                  <a:latin typeface="Calibri Light" panose="020F0302020204030204" pitchFamily="34" charset="0"/>
                  <a:cs typeface="Calibri Light" panose="020F0302020204030204" pitchFamily="34" charset="0"/>
                </a:rPr>
                <a:t>S:     </a:t>
              </a:r>
              <a:r>
                <a:rPr lang="en-GB" sz="900" b="0" kern="0" dirty="0">
                  <a:solidFill>
                    <a:srgbClr val="000000"/>
                  </a:solidFill>
                  <a:latin typeface="Calibri Light" panose="020F0302020204030204" pitchFamily="34" charset="0"/>
                  <a:cs typeface="Calibri Light" panose="020F0302020204030204" pitchFamily="34" charset="0"/>
                </a:rPr>
                <a:t>BM,</a:t>
              </a:r>
              <a:r>
                <a:rPr lang="en-GB" sz="900" kern="0" dirty="0">
                  <a:solidFill>
                    <a:srgbClr val="000000"/>
                  </a:solidFill>
                  <a:latin typeface="Calibri Light" panose="020F0302020204030204" pitchFamily="34" charset="0"/>
                  <a:cs typeface="Calibri Light" panose="020F0302020204030204" pitchFamily="34" charset="0"/>
                </a:rPr>
                <a:t>    </a:t>
              </a:r>
              <a:r>
                <a:rPr lang="en-GB" sz="900" b="0" kern="0" dirty="0">
                  <a:solidFill>
                    <a:srgbClr val="000000"/>
                  </a:solidFill>
                  <a:latin typeface="Calibri Light" panose="020F0302020204030204" pitchFamily="34" charset="0"/>
                  <a:cs typeface="Calibri Light" panose="020F0302020204030204" pitchFamily="34" charset="0"/>
                </a:rPr>
                <a:t>PCT</a:t>
              </a:r>
            </a:p>
          </p:txBody>
        </p:sp>
        <p:sp>
          <p:nvSpPr>
            <p:cNvPr id="53" name="Flowchart: Document 8">
              <a:extLst>
                <a:ext uri="{FF2B5EF4-FFF2-40B4-BE49-F238E27FC236}">
                  <a16:creationId xmlns:a16="http://schemas.microsoft.com/office/drawing/2014/main" id="{7C1A23FF-E03F-0D4A-9C45-9BAD0C42A87B}"/>
                </a:ext>
              </a:extLst>
            </p:cNvPr>
            <p:cNvSpPr>
              <a:spLocks noChangeArrowheads="1"/>
            </p:cNvSpPr>
            <p:nvPr/>
          </p:nvSpPr>
          <p:spPr bwMode="auto">
            <a:xfrm>
              <a:off x="5435600" y="2830513"/>
              <a:ext cx="1123950" cy="598487"/>
            </a:xfrm>
            <a:prstGeom prst="flowChartDocument">
              <a:avLst/>
            </a:prstGeom>
            <a:solidFill>
              <a:srgbClr val="F2F2F2">
                <a:alpha val="98822"/>
              </a:srgbClr>
            </a:solidFill>
            <a:ln w="9525" algn="ctr">
              <a:solidFill>
                <a:srgbClr val="000000"/>
              </a:solidFill>
              <a:round/>
              <a:headEnd/>
              <a:tailEnd/>
            </a:ln>
          </p:spPr>
          <p:txBody>
            <a:bodyPr anchor="ctr"/>
            <a:lstStyle/>
            <a:p>
              <a:pPr algn="ctr" defTabSz="685800" fontAlgn="auto">
                <a:spcBef>
                  <a:spcPts val="0"/>
                </a:spcBef>
                <a:spcAft>
                  <a:spcPts val="0"/>
                </a:spcAft>
                <a:defRPr/>
              </a:pPr>
              <a:endParaRPr lang="en-GB" sz="750" kern="0" dirty="0">
                <a:solidFill>
                  <a:srgbClr val="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rgbClr val="000000"/>
                  </a:solidFill>
                  <a:latin typeface="Calibri Light" panose="020F0302020204030204" pitchFamily="34" charset="0"/>
                  <a:cs typeface="Calibri Light" panose="020F0302020204030204" pitchFamily="34" charset="0"/>
                </a:rPr>
                <a:t>Work Breakdown</a:t>
              </a:r>
              <a:br>
                <a:rPr lang="en-GB" sz="750" kern="0" dirty="0">
                  <a:solidFill>
                    <a:srgbClr val="000000"/>
                  </a:solidFill>
                  <a:latin typeface="Calibri Light" panose="020F0302020204030204" pitchFamily="34" charset="0"/>
                  <a:cs typeface="Calibri Light" panose="020F0302020204030204" pitchFamily="34" charset="0"/>
                </a:rPr>
              </a:br>
              <a:endParaRPr lang="en-GB" sz="750" kern="0" dirty="0">
                <a:solidFill>
                  <a:sysClr val="windowText" lastClr="000000"/>
                </a:solidFill>
                <a:latin typeface="Calibri Light" panose="020F0302020204030204" pitchFamily="34" charset="0"/>
                <a:cs typeface="Calibri Light" panose="020F0302020204030204" pitchFamily="34" charset="0"/>
              </a:endParaRPr>
            </a:p>
          </p:txBody>
        </p:sp>
        <p:sp>
          <p:nvSpPr>
            <p:cNvPr id="54" name="Flowchart: Document 8">
              <a:extLst>
                <a:ext uri="{FF2B5EF4-FFF2-40B4-BE49-F238E27FC236}">
                  <a16:creationId xmlns:a16="http://schemas.microsoft.com/office/drawing/2014/main" id="{8EE68FDD-3C6C-F240-B86B-1B2E622524E7}"/>
                </a:ext>
              </a:extLst>
            </p:cNvPr>
            <p:cNvSpPr>
              <a:spLocks noChangeArrowheads="1"/>
            </p:cNvSpPr>
            <p:nvPr/>
          </p:nvSpPr>
          <p:spPr bwMode="auto">
            <a:xfrm>
              <a:off x="6659563"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Schedule</a:t>
              </a:r>
            </a:p>
          </p:txBody>
        </p:sp>
        <p:sp>
          <p:nvSpPr>
            <p:cNvPr id="55" name="Flowchart: Document 8">
              <a:extLst>
                <a:ext uri="{FF2B5EF4-FFF2-40B4-BE49-F238E27FC236}">
                  <a16:creationId xmlns:a16="http://schemas.microsoft.com/office/drawing/2014/main" id="{DB7EC153-EF78-A740-84A9-6EF120652358}"/>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lnSpc>
                  <a:spcPct val="110000"/>
                </a:lnSpc>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Effort &amp; Costs</a:t>
              </a:r>
            </a:p>
            <a:p>
              <a:pPr algn="ctr" defTabSz="685800" fontAlgn="auto">
                <a:lnSpc>
                  <a:spcPct val="110000"/>
                </a:lnSpc>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Estimates</a:t>
              </a:r>
            </a:p>
          </p:txBody>
        </p:sp>
        <p:sp>
          <p:nvSpPr>
            <p:cNvPr id="56" name="Flowchart: Document 8">
              <a:extLst>
                <a:ext uri="{FF2B5EF4-FFF2-40B4-BE49-F238E27FC236}">
                  <a16:creationId xmlns:a16="http://schemas.microsoft.com/office/drawing/2014/main" id="{79200E8E-1C8D-014B-8C7C-2B6D8A2741C7}"/>
                </a:ext>
              </a:extLst>
            </p:cNvPr>
            <p:cNvSpPr>
              <a:spLocks noChangeArrowheads="1"/>
            </p:cNvSpPr>
            <p:nvPr/>
          </p:nvSpPr>
          <p:spPr bwMode="auto">
            <a:xfrm>
              <a:off x="1908175" y="26749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fr-BE"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fr-BE" sz="750" kern="0" dirty="0">
                  <a:solidFill>
                    <a:sysClr val="windowText" lastClr="000000"/>
                  </a:solidFill>
                  <a:latin typeface="Calibri Light" panose="020F0302020204030204" pitchFamily="34" charset="0"/>
                  <a:cs typeface="Calibri Light" panose="020F0302020204030204" pitchFamily="34" charset="0"/>
                </a:rPr>
                <a:t>Business Case</a:t>
              </a:r>
              <a:endParaRPr lang="en-US" sz="750" kern="0" dirty="0">
                <a:solidFill>
                  <a:sysClr val="windowText" lastClr="000000"/>
                </a:solidFill>
                <a:latin typeface="Calibri Light" panose="020F0302020204030204" pitchFamily="34" charset="0"/>
                <a:cs typeface="Calibri Light" panose="020F0302020204030204" pitchFamily="34" charset="0"/>
              </a:endParaRPr>
            </a:p>
          </p:txBody>
        </p:sp>
        <p:sp>
          <p:nvSpPr>
            <p:cNvPr id="57" name="Flowchart: Document 8">
              <a:extLst>
                <a:ext uri="{FF2B5EF4-FFF2-40B4-BE49-F238E27FC236}">
                  <a16:creationId xmlns:a16="http://schemas.microsoft.com/office/drawing/2014/main" id="{6094CF2C-8291-1742-A664-717291D0AD03}"/>
                </a:ext>
              </a:extLst>
            </p:cNvPr>
            <p:cNvSpPr>
              <a:spLocks noChangeArrowheads="1"/>
            </p:cNvSpPr>
            <p:nvPr/>
          </p:nvSpPr>
          <p:spPr bwMode="auto">
            <a:xfrm>
              <a:off x="1908175" y="3525838"/>
              <a:ext cx="1123950" cy="598487"/>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fr-BE" sz="750" kern="0" dirty="0">
                  <a:solidFill>
                    <a:sysClr val="windowText" lastClr="000000"/>
                  </a:solidFill>
                  <a:latin typeface="Calibri Light" panose="020F0302020204030204" pitchFamily="34" charset="0"/>
                  <a:cs typeface="Calibri Light" panose="020F0302020204030204" pitchFamily="34" charset="0"/>
                </a:rPr>
                <a:t>Project Charter</a:t>
              </a:r>
              <a:endParaRPr lang="en-US" sz="750" kern="0" dirty="0">
                <a:solidFill>
                  <a:sysClr val="windowText" lastClr="000000"/>
                </a:solidFill>
                <a:latin typeface="Calibri Light" panose="020F0302020204030204" pitchFamily="34" charset="0"/>
                <a:cs typeface="Calibri Light" panose="020F0302020204030204" pitchFamily="34" charset="0"/>
              </a:endParaRPr>
            </a:p>
          </p:txBody>
        </p:sp>
        <p:sp>
          <p:nvSpPr>
            <p:cNvPr id="58" name="Line 32">
              <a:extLst>
                <a:ext uri="{FF2B5EF4-FFF2-40B4-BE49-F238E27FC236}">
                  <a16:creationId xmlns:a16="http://schemas.microsoft.com/office/drawing/2014/main" id="{2487A778-0D4D-E749-98CE-4B7BDAD28914}"/>
                </a:ext>
              </a:extLst>
            </p:cNvPr>
            <p:cNvSpPr>
              <a:spLocks noChangeShapeType="1"/>
            </p:cNvSpPr>
            <p:nvPr/>
          </p:nvSpPr>
          <p:spPr bwMode="auto">
            <a:xfrm>
              <a:off x="3240088" y="4149725"/>
              <a:ext cx="1962150"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59" name="Picture 14">
              <a:extLst>
                <a:ext uri="{FF2B5EF4-FFF2-40B4-BE49-F238E27FC236}">
                  <a16:creationId xmlns:a16="http://schemas.microsoft.com/office/drawing/2014/main" id="{BCE55FF8-4DB4-7240-9DBE-2E0B1298CFF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6100" y="347186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5">
              <a:extLst>
                <a:ext uri="{FF2B5EF4-FFF2-40B4-BE49-F238E27FC236}">
                  <a16:creationId xmlns:a16="http://schemas.microsoft.com/office/drawing/2014/main" id="{917C0ABF-C7CD-0B48-A42F-F3023AFD30A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92500" y="3465513"/>
              <a:ext cx="3571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8">
              <a:extLst>
                <a:ext uri="{FF2B5EF4-FFF2-40B4-BE49-F238E27FC236}">
                  <a16:creationId xmlns:a16="http://schemas.microsoft.com/office/drawing/2014/main" id="{547CA82B-7711-9146-9C0B-1BDB8708AC6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38688" y="3465513"/>
              <a:ext cx="53816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0">
              <a:extLst>
                <a:ext uri="{FF2B5EF4-FFF2-40B4-BE49-F238E27FC236}">
                  <a16:creationId xmlns:a16="http://schemas.microsoft.com/office/drawing/2014/main" id="{AAA1BCD3-5819-0A4C-94C9-F7EF088FCE5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81438" y="2722563"/>
              <a:ext cx="7556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ounded Rectangle 20">
              <a:extLst>
                <a:ext uri="{FF2B5EF4-FFF2-40B4-BE49-F238E27FC236}">
                  <a16:creationId xmlns:a16="http://schemas.microsoft.com/office/drawing/2014/main" id="{2C530EDA-1FE9-864C-92A3-B92790D00DBE}"/>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p>
              <a:pPr algn="ctr" defTabSz="685800" fontAlgn="auto">
                <a:spcBef>
                  <a:spcPts val="0"/>
                </a:spcBef>
                <a:spcAft>
                  <a:spcPts val="0"/>
                </a:spcAft>
                <a:defRPr/>
              </a:pPr>
              <a:r>
                <a:rPr lang="en-US" sz="1350" kern="0" dirty="0">
                  <a:solidFill>
                    <a:sysClr val="windowText" lastClr="000000"/>
                  </a:solidFill>
                  <a:latin typeface="Calibri Light" panose="020F0302020204030204" pitchFamily="34" charset="0"/>
                  <a:cs typeface="Calibri Light" panose="020F0302020204030204" pitchFamily="34" charset="0"/>
                </a:rPr>
                <a:t> </a:t>
              </a:r>
            </a:p>
          </p:txBody>
        </p:sp>
        <p:sp>
          <p:nvSpPr>
            <p:cNvPr id="64" name="Rectangle 1">
              <a:extLst>
                <a:ext uri="{FF2B5EF4-FFF2-40B4-BE49-F238E27FC236}">
                  <a16:creationId xmlns:a16="http://schemas.microsoft.com/office/drawing/2014/main" id="{2FE8661E-D091-BD4A-BE37-92EC4ACFED51}"/>
                </a:ext>
              </a:extLst>
            </p:cNvPr>
            <p:cNvSpPr>
              <a:spLocks noChangeArrowheads="1"/>
            </p:cNvSpPr>
            <p:nvPr/>
          </p:nvSpPr>
          <p:spPr bwMode="auto">
            <a:xfrm>
              <a:off x="5364163" y="2571750"/>
              <a:ext cx="2489200" cy="1584325"/>
            </a:xfrm>
            <a:prstGeom prst="rect">
              <a:avLst/>
            </a:prstGeom>
            <a:noFill/>
            <a:ln w="9525"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defTabSz="685800" fontAlgn="auto">
                <a:spcBef>
                  <a:spcPts val="0"/>
                </a:spcBef>
                <a:spcAft>
                  <a:spcPts val="0"/>
                </a:spcAft>
                <a:defRPr/>
              </a:pPr>
              <a:endParaRPr lang="en-US"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65" name="TextBox 2">
              <a:extLst>
                <a:ext uri="{FF2B5EF4-FFF2-40B4-BE49-F238E27FC236}">
                  <a16:creationId xmlns:a16="http://schemas.microsoft.com/office/drawing/2014/main" id="{C1F0EAB3-91C6-4442-9CC8-3234D168BE22}"/>
                </a:ext>
              </a:extLst>
            </p:cNvPr>
            <p:cNvSpPr txBox="1">
              <a:spLocks noChangeArrowheads="1"/>
            </p:cNvSpPr>
            <p:nvPr/>
          </p:nvSpPr>
          <p:spPr bwMode="auto">
            <a:xfrm>
              <a:off x="5364163" y="2546350"/>
              <a:ext cx="2447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fr-BE" sz="750" kern="0" dirty="0">
                  <a:solidFill>
                    <a:srgbClr val="000000"/>
                  </a:solidFill>
                  <a:latin typeface="Calibri Light" panose="020F0302020204030204" pitchFamily="34" charset="0"/>
                  <a:cs typeface="Calibri Light" panose="020F0302020204030204" pitchFamily="34" charset="0"/>
                </a:rPr>
                <a:t>Project Work Plan </a:t>
              </a:r>
              <a:endParaRPr lang="en-GB" sz="750" kern="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960245553"/>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Work Plan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7" name="Picture 2">
            <a:extLst>
              <a:ext uri="{FF2B5EF4-FFF2-40B4-BE49-F238E27FC236}">
                <a16:creationId xmlns:a16="http://schemas.microsoft.com/office/drawing/2014/main" id="{533F598D-87E8-624E-9A1D-2780DE889418}"/>
              </a:ext>
              <a:ext uri="{C183D7F6-B498-43B3-948B-1728B52AA6E4}">
                <adec:decorative xmlns:adec="http://schemas.microsoft.com/office/drawing/2017/decorative" val="1"/>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7893291" y="978017"/>
            <a:ext cx="1112045" cy="10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04009706-C427-611C-ED13-94F4090BC5B1}"/>
              </a:ext>
            </a:extLst>
          </p:cNvPr>
          <p:cNvSpPr>
            <a:spLocks noGrp="1"/>
          </p:cNvSpPr>
          <p:nvPr>
            <p:ph type="title"/>
          </p:nvPr>
        </p:nvSpPr>
        <p:spPr/>
        <p:txBody>
          <a:bodyPr/>
          <a:lstStyle/>
          <a:p>
            <a:r>
              <a:rPr lang="en-US" dirty="0"/>
              <a:t>Project Work Plan (1)</a:t>
            </a:r>
            <a:endParaRPr lang="el-GR" dirty="0"/>
          </a:p>
        </p:txBody>
      </p:sp>
    </p:spTree>
    <p:extLst>
      <p:ext uri="{BB962C8B-B14F-4D97-AF65-F5344CB8AC3E}">
        <p14:creationId xmlns:p14="http://schemas.microsoft.com/office/powerpoint/2010/main" val="319586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unthaak 7">
            <a:extLst>
              <a:ext uri="{FF2B5EF4-FFF2-40B4-BE49-F238E27FC236}">
                <a16:creationId xmlns:a16="http://schemas.microsoft.com/office/drawing/2014/main" id="{CF702C6B-9C8A-724C-B5FA-E3D6AE3CB102}"/>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2" name="Titel 1">
            <a:extLst>
              <a:ext uri="{FF2B5EF4-FFF2-40B4-BE49-F238E27FC236}">
                <a16:creationId xmlns:a16="http://schemas.microsoft.com/office/drawing/2014/main" id="{5CCBA68C-9AD3-A74E-ADEB-20C249414321}"/>
              </a:ext>
            </a:extLst>
          </p:cNvPr>
          <p:cNvSpPr>
            <a:spLocks noGrp="1"/>
          </p:cNvSpPr>
          <p:nvPr>
            <p:ph type="title"/>
          </p:nvPr>
        </p:nvSpPr>
        <p:spPr/>
        <p:txBody>
          <a:bodyPr/>
          <a:lstStyle/>
          <a:p>
            <a:pPr lvl="0"/>
            <a:r>
              <a:rPr lang="en-US" dirty="0"/>
              <a:t>Project Work Plan (2)</a:t>
            </a:r>
          </a:p>
        </p:txBody>
      </p:sp>
      <p:pic>
        <p:nvPicPr>
          <p:cNvPr id="4" name="Afbeelding 3" descr="Table of contents&#10;1. Introduction&#10;1.1 Project Summary&#10;2. Work Breakdown&#10;3. Effort &amp; Cost Estimates:&#10;3.1 Estimates&#10;3.2 Resource Needs&#10;4. Project Schedule&#10;5. Related PM2 Plans&#10;Appendix 1: References and Related Documents">
            <a:extLst>
              <a:ext uri="{FF2B5EF4-FFF2-40B4-BE49-F238E27FC236}">
                <a16:creationId xmlns:a16="http://schemas.microsoft.com/office/drawing/2014/main" id="{7BFF826A-CE73-6D44-98A7-EC01CF16BB3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8274" t="6398" r="8207" b="56701"/>
          <a:stretch/>
        </p:blipFill>
        <p:spPr>
          <a:xfrm>
            <a:off x="878354" y="762198"/>
            <a:ext cx="6226717" cy="3899743"/>
          </a:xfrm>
          <a:prstGeom prst="rect">
            <a:avLst/>
          </a:prstGeom>
          <a:ln>
            <a:solidFill>
              <a:schemeClr val="tx1">
                <a:lumMod val="50000"/>
                <a:lumOff val="50000"/>
              </a:schemeClr>
            </a:solidFill>
          </a:ln>
        </p:spPr>
      </p:pic>
      <p:pic>
        <p:nvPicPr>
          <p:cNvPr id="9" name="Picture 2">
            <a:extLst>
              <a:ext uri="{FF2B5EF4-FFF2-40B4-BE49-F238E27FC236}">
                <a16:creationId xmlns:a16="http://schemas.microsoft.com/office/drawing/2014/main" id="{3D2BB377-F338-C740-8374-3D4A2E5B352C}"/>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893291" y="978017"/>
            <a:ext cx="1112045" cy="10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E0BDEF70-73BF-0E41-A9FB-90DE330803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36539" y="3345680"/>
            <a:ext cx="4004639" cy="1402184"/>
          </a:xfrm>
          <a:prstGeom prst="rect">
            <a:avLst/>
          </a:prstGeom>
        </p:spPr>
      </p:pic>
    </p:spTree>
    <p:extLst>
      <p:ext uri="{BB962C8B-B14F-4D97-AF65-F5344CB8AC3E}">
        <p14:creationId xmlns:p14="http://schemas.microsoft.com/office/powerpoint/2010/main" val="15831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unthaak 14">
            <a:extLst>
              <a:ext uri="{FF2B5EF4-FFF2-40B4-BE49-F238E27FC236}">
                <a16:creationId xmlns:a16="http://schemas.microsoft.com/office/drawing/2014/main" id="{4D8E89E3-E817-1647-A3EF-7DEA09E966B1}"/>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3" name="Titel 2">
            <a:extLst>
              <a:ext uri="{FF2B5EF4-FFF2-40B4-BE49-F238E27FC236}">
                <a16:creationId xmlns:a16="http://schemas.microsoft.com/office/drawing/2014/main" id="{0FC98FC6-741C-0D49-A1B7-D923423BDCAE}"/>
              </a:ext>
            </a:extLst>
          </p:cNvPr>
          <p:cNvSpPr>
            <a:spLocks noGrp="1"/>
          </p:cNvSpPr>
          <p:nvPr>
            <p:ph type="title"/>
          </p:nvPr>
        </p:nvSpPr>
        <p:spPr/>
        <p:txBody>
          <a:bodyPr/>
          <a:lstStyle/>
          <a:p>
            <a:r>
              <a:rPr lang="en-US"/>
              <a:t>Planning: The PM² Management Plans </a:t>
            </a:r>
            <a:endParaRPr lang="en-GB"/>
          </a:p>
        </p:txBody>
      </p:sp>
      <p:sp>
        <p:nvSpPr>
          <p:cNvPr id="8" name="Tijdelijke aanduiding voor inhoud 7">
            <a:extLst>
              <a:ext uri="{FF2B5EF4-FFF2-40B4-BE49-F238E27FC236}">
                <a16:creationId xmlns:a16="http://schemas.microsoft.com/office/drawing/2014/main" id="{3C3C0AD4-96E0-CD46-846A-AB00CD1B1C4B}"/>
              </a:ext>
            </a:extLst>
          </p:cNvPr>
          <p:cNvSpPr>
            <a:spLocks noGrp="1"/>
          </p:cNvSpPr>
          <p:nvPr>
            <p:ph idx="1"/>
          </p:nvPr>
        </p:nvSpPr>
        <p:spPr>
          <a:xfrm>
            <a:off x="457199" y="971551"/>
            <a:ext cx="4245123" cy="3622676"/>
          </a:xfrm>
        </p:spPr>
        <p:txBody>
          <a:bodyPr/>
          <a:lstStyle/>
          <a:p>
            <a:r>
              <a:rPr lang="en-US"/>
              <a:t>Risk Management Plan </a:t>
            </a:r>
          </a:p>
          <a:p>
            <a:r>
              <a:rPr lang="en-US"/>
              <a:t>Issue Management Plan </a:t>
            </a:r>
          </a:p>
          <a:p>
            <a:r>
              <a:rPr lang="en-US"/>
              <a:t>Requirements Management Plan </a:t>
            </a:r>
          </a:p>
          <a:p>
            <a:r>
              <a:rPr lang="en-US"/>
              <a:t>Project Change Management Plan </a:t>
            </a:r>
          </a:p>
          <a:p>
            <a:r>
              <a:rPr lang="en-US"/>
              <a:t>Quality Management Plan </a:t>
            </a:r>
          </a:p>
          <a:p>
            <a:r>
              <a:rPr lang="en-US"/>
              <a:t>Communications Management Plan </a:t>
            </a:r>
          </a:p>
        </p:txBody>
      </p:sp>
      <p:sp>
        <p:nvSpPr>
          <p:cNvPr id="7" name="Tijdelijke aanduiding voor inhoud 6">
            <a:extLst>
              <a:ext uri="{FF2B5EF4-FFF2-40B4-BE49-F238E27FC236}">
                <a16:creationId xmlns:a16="http://schemas.microsoft.com/office/drawing/2014/main" id="{937B76B2-118F-984D-8913-12EE4110CF9F}"/>
              </a:ext>
            </a:extLst>
          </p:cNvPr>
          <p:cNvSpPr>
            <a:spLocks noGrp="1"/>
          </p:cNvSpPr>
          <p:nvPr>
            <p:ph idx="10"/>
          </p:nvPr>
        </p:nvSpPr>
        <p:spPr>
          <a:xfrm>
            <a:off x="5131898" y="1829894"/>
            <a:ext cx="3478701" cy="2764332"/>
          </a:xfrm>
        </p:spPr>
        <p:txBody>
          <a:bodyPr/>
          <a:lstStyle/>
          <a:p>
            <a:pPr marL="0" indent="0">
              <a:buNone/>
            </a:pPr>
            <a:r>
              <a:rPr lang="en-US" sz="1800" dirty="0"/>
              <a:t>Part of the Project Handbook</a:t>
            </a:r>
          </a:p>
          <a:p>
            <a:pPr marL="0" indent="0">
              <a:buNone/>
            </a:pPr>
            <a:r>
              <a:rPr lang="en-US" sz="1800" dirty="0"/>
              <a:t>Or standalone </a:t>
            </a:r>
            <a:endParaRPr lang="en-GB" sz="1800" dirty="0"/>
          </a:p>
          <a:p>
            <a:endParaRPr lang="en-GB" sz="1800" dirty="0"/>
          </a:p>
        </p:txBody>
      </p:sp>
      <p:pic>
        <p:nvPicPr>
          <p:cNvPr id="22323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73817" y="2535946"/>
            <a:ext cx="3711732" cy="237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a:extLst>
              <a:ext uri="{C183D7F6-B498-43B3-948B-1728B52AA6E4}">
                <adec:decorative xmlns:adec="http://schemas.microsoft.com/office/drawing/2017/decorative" val="1"/>
              </a:ext>
            </a:extLst>
          </p:cNvPr>
          <p:cNvSpPr/>
          <p:nvPr/>
        </p:nvSpPr>
        <p:spPr bwMode="auto">
          <a:xfrm>
            <a:off x="4708222" y="1028477"/>
            <a:ext cx="233032" cy="2179417"/>
          </a:xfrm>
          <a:prstGeom prst="rightBrace">
            <a:avLst>
              <a:gd name="adj1" fmla="val 36635"/>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b" anchorCtr="0" compatLnSpc="1">
            <a:prstTxWarp prst="textNoShape">
              <a:avLst/>
            </a:prstTxWarp>
            <a:noAutofit/>
          </a:bodyPr>
          <a:lstStyle/>
          <a:p>
            <a:pPr defTabSz="685800" eaLnBrk="0" hangingPunct="0">
              <a:spcBef>
                <a:spcPct val="50000"/>
              </a:spcBef>
            </a:pPr>
            <a:endParaRPr lang="en-GB" sz="1050" dirty="0">
              <a:solidFill>
                <a:srgbClr val="000000"/>
              </a:solidFill>
              <a:latin typeface="Calibri Light" panose="020F0302020204030204" pitchFamily="34" charset="0"/>
              <a:ea typeface="ＭＳ Ｐゴシック" charset="0"/>
              <a:cs typeface="Calibri Light" panose="020F0302020204030204" pitchFamily="34" charset="0"/>
            </a:endParaRPr>
          </a:p>
        </p:txBody>
      </p:sp>
      <p:pic>
        <p:nvPicPr>
          <p:cNvPr id="11" name="Picture 2">
            <a:extLst>
              <a:ext uri="{FF2B5EF4-FFF2-40B4-BE49-F238E27FC236}">
                <a16:creationId xmlns:a16="http://schemas.microsoft.com/office/drawing/2014/main" id="{A8E86721-B398-424C-B81E-A34DB1A5403C}"/>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r="-13"/>
          <a:stretch/>
        </p:blipFill>
        <p:spPr bwMode="auto">
          <a:xfrm>
            <a:off x="7869756" y="941903"/>
            <a:ext cx="815793" cy="124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0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Suggested Course Schedule</a:t>
            </a:r>
          </a:p>
        </p:txBody>
      </p:sp>
      <p:sp>
        <p:nvSpPr>
          <p:cNvPr id="6" name="Text Placeholder 5"/>
          <p:cNvSpPr>
            <a:spLocks noGrp="1"/>
          </p:cNvSpPr>
          <p:nvPr>
            <p:ph type="body" sz="quarter" idx="11"/>
          </p:nvPr>
        </p:nvSpPr>
        <p:spPr/>
        <p:txBody>
          <a:bodyPr/>
          <a:lstStyle/>
          <a:p>
            <a:r>
              <a:rPr lang="en-GB"/>
              <a:t>Session 1</a:t>
            </a:r>
          </a:p>
        </p:txBody>
      </p:sp>
      <p:sp>
        <p:nvSpPr>
          <p:cNvPr id="4" name="Content Placeholder 3"/>
          <p:cNvSpPr>
            <a:spLocks noGrp="1"/>
          </p:cNvSpPr>
          <p:nvPr>
            <p:ph idx="1"/>
          </p:nvPr>
        </p:nvSpPr>
        <p:spPr/>
        <p:txBody>
          <a:bodyPr/>
          <a:lstStyle/>
          <a:p>
            <a:r>
              <a:rPr lang="en-GB" sz="1600" dirty="0">
                <a:solidFill>
                  <a:schemeClr val="tx1"/>
                </a:solidFill>
              </a:rPr>
              <a:t>09:00	</a:t>
            </a:r>
            <a:r>
              <a:rPr lang="en-GB" sz="1600" b="1" dirty="0">
                <a:solidFill>
                  <a:schemeClr val="tx1"/>
                </a:solidFill>
              </a:rPr>
              <a:t>Kick-off</a:t>
            </a:r>
          </a:p>
          <a:p>
            <a:r>
              <a:rPr lang="en-GB" sz="1600" dirty="0">
                <a:solidFill>
                  <a:schemeClr val="tx1"/>
                </a:solidFill>
              </a:rPr>
              <a:t>09:15	Project (Management) Basics</a:t>
            </a:r>
          </a:p>
          <a:p>
            <a:r>
              <a:rPr lang="en-GB" sz="1600" dirty="0">
                <a:solidFill>
                  <a:schemeClr val="tx1"/>
                </a:solidFill>
              </a:rPr>
              <a:t>10:30	Introduction to PM² </a:t>
            </a:r>
            <a:endParaRPr lang="en-GB" sz="1600" baseline="30000" dirty="0">
              <a:solidFill>
                <a:schemeClr val="tx1"/>
              </a:solidFill>
            </a:endParaRPr>
          </a:p>
          <a:p>
            <a:r>
              <a:rPr lang="en-GB" sz="1600" dirty="0">
                <a:solidFill>
                  <a:schemeClr val="tx1"/>
                </a:solidFill>
              </a:rPr>
              <a:t>11:00	</a:t>
            </a:r>
            <a:r>
              <a:rPr lang="en-GB" sz="1600" b="1" dirty="0">
                <a:solidFill>
                  <a:schemeClr val="tx1"/>
                </a:solidFill>
              </a:rPr>
              <a:t>Break</a:t>
            </a:r>
          </a:p>
          <a:p>
            <a:r>
              <a:rPr lang="en-GB" sz="1600" dirty="0">
                <a:solidFill>
                  <a:schemeClr val="tx1"/>
                </a:solidFill>
              </a:rPr>
              <a:t>11:15	Governance of Projects</a:t>
            </a:r>
          </a:p>
          <a:p>
            <a:r>
              <a:rPr lang="en-GB" sz="1600" dirty="0">
                <a:solidFill>
                  <a:schemeClr val="tx1"/>
                </a:solidFill>
              </a:rPr>
              <a:t>11:45	PM</a:t>
            </a:r>
            <a:r>
              <a:rPr lang="en-GB" sz="1600" baseline="30000" dirty="0">
                <a:solidFill>
                  <a:schemeClr val="tx1"/>
                </a:solidFill>
              </a:rPr>
              <a:t>2</a:t>
            </a:r>
            <a:r>
              <a:rPr lang="en-GB" sz="1600" dirty="0">
                <a:solidFill>
                  <a:schemeClr val="tx1"/>
                </a:solidFill>
              </a:rPr>
              <a:t> Mindsets </a:t>
            </a:r>
          </a:p>
          <a:p>
            <a:r>
              <a:rPr lang="en-GB" sz="1600" dirty="0">
                <a:solidFill>
                  <a:schemeClr val="tx1"/>
                </a:solidFill>
              </a:rPr>
              <a:t>12:00	Initiating Phase </a:t>
            </a:r>
          </a:p>
          <a:p>
            <a:r>
              <a:rPr lang="en-GB" sz="1600" dirty="0">
                <a:solidFill>
                  <a:schemeClr val="tx1"/>
                </a:solidFill>
              </a:rPr>
              <a:t>12:30 	</a:t>
            </a:r>
            <a:r>
              <a:rPr lang="en-GB" sz="1600" b="1" dirty="0">
                <a:solidFill>
                  <a:schemeClr val="tx1"/>
                </a:solidFill>
              </a:rPr>
              <a:t>Lunch</a:t>
            </a:r>
          </a:p>
          <a:p>
            <a:endParaRPr lang="en-GB" sz="1600" dirty="0">
              <a:solidFill>
                <a:schemeClr val="tx1"/>
              </a:solidFill>
            </a:endParaRPr>
          </a:p>
        </p:txBody>
      </p:sp>
      <p:sp>
        <p:nvSpPr>
          <p:cNvPr id="7" name="Text Placeholder 6"/>
          <p:cNvSpPr>
            <a:spLocks noGrp="1"/>
          </p:cNvSpPr>
          <p:nvPr>
            <p:ph type="body" sz="quarter" idx="12"/>
          </p:nvPr>
        </p:nvSpPr>
        <p:spPr/>
        <p:txBody>
          <a:bodyPr/>
          <a:lstStyle/>
          <a:p>
            <a:r>
              <a:rPr lang="en-GB"/>
              <a:t>Session 2</a:t>
            </a:r>
          </a:p>
        </p:txBody>
      </p:sp>
      <p:sp>
        <p:nvSpPr>
          <p:cNvPr id="5" name="Content Placeholder 4"/>
          <p:cNvSpPr>
            <a:spLocks noGrp="1"/>
          </p:cNvSpPr>
          <p:nvPr>
            <p:ph idx="10"/>
          </p:nvPr>
        </p:nvSpPr>
        <p:spPr/>
        <p:txBody>
          <a:bodyPr/>
          <a:lstStyle/>
          <a:p>
            <a:r>
              <a:rPr lang="en-GB" sz="1600" dirty="0">
                <a:solidFill>
                  <a:schemeClr val="tx1"/>
                </a:solidFill>
              </a:rPr>
              <a:t>13:30  Planning Phase </a:t>
            </a:r>
          </a:p>
          <a:p>
            <a:r>
              <a:rPr lang="en-GB" sz="1600" dirty="0">
                <a:solidFill>
                  <a:schemeClr val="tx1"/>
                </a:solidFill>
              </a:rPr>
              <a:t>14:00	Executing Phase </a:t>
            </a:r>
          </a:p>
          <a:p>
            <a:r>
              <a:rPr lang="en-GB" sz="1600" dirty="0">
                <a:solidFill>
                  <a:schemeClr val="tx1"/>
                </a:solidFill>
              </a:rPr>
              <a:t>14:30	Monitor &amp; Control</a:t>
            </a:r>
          </a:p>
          <a:p>
            <a:r>
              <a:rPr lang="en-GB" sz="1600" dirty="0">
                <a:solidFill>
                  <a:schemeClr val="tx1"/>
                </a:solidFill>
              </a:rPr>
              <a:t>15:15	</a:t>
            </a:r>
            <a:r>
              <a:rPr lang="en-GB" sz="1600" b="1" dirty="0">
                <a:solidFill>
                  <a:schemeClr val="tx1"/>
                </a:solidFill>
              </a:rPr>
              <a:t>Break</a:t>
            </a:r>
          </a:p>
          <a:p>
            <a:r>
              <a:rPr lang="en-GB" sz="1600" dirty="0">
                <a:solidFill>
                  <a:schemeClr val="tx1"/>
                </a:solidFill>
              </a:rPr>
              <a:t>15:30	Monitor &amp; Control (cont’d)</a:t>
            </a:r>
          </a:p>
          <a:p>
            <a:r>
              <a:rPr lang="en-GB" sz="1600" dirty="0">
                <a:solidFill>
                  <a:schemeClr val="tx1"/>
                </a:solidFill>
              </a:rPr>
              <a:t>16:15	Closing Phase</a:t>
            </a:r>
          </a:p>
          <a:p>
            <a:r>
              <a:rPr lang="en-GB" sz="1600" dirty="0">
                <a:solidFill>
                  <a:schemeClr val="tx1"/>
                </a:solidFill>
              </a:rPr>
              <a:t>16:45	</a:t>
            </a:r>
            <a:r>
              <a:rPr lang="en-GB" sz="1600" b="1" dirty="0">
                <a:solidFill>
                  <a:schemeClr val="tx1"/>
                </a:solidFill>
              </a:rPr>
              <a:t>Wrap-up</a:t>
            </a:r>
          </a:p>
          <a:p>
            <a:r>
              <a:rPr lang="en-GB" sz="1600" dirty="0">
                <a:solidFill>
                  <a:schemeClr val="tx1"/>
                </a:solidFill>
              </a:rPr>
              <a:t>17:00</a:t>
            </a:r>
            <a:r>
              <a:rPr lang="en-GB" sz="1600" b="1" dirty="0">
                <a:solidFill>
                  <a:schemeClr val="tx1"/>
                </a:solidFill>
              </a:rPr>
              <a:t>	End course</a:t>
            </a:r>
          </a:p>
          <a:p>
            <a:endParaRPr lang="en-GB" sz="1600" dirty="0">
              <a:solidFill>
                <a:schemeClr val="tx1"/>
              </a:solidFill>
            </a:endParaRPr>
          </a:p>
          <a:p>
            <a:endParaRPr lang="en-GB" sz="1600" dirty="0">
              <a:solidFill>
                <a:schemeClr val="tx1"/>
              </a:solidFill>
            </a:endParaRPr>
          </a:p>
        </p:txBody>
      </p:sp>
    </p:spTree>
    <p:extLst>
      <p:ext uri="{BB962C8B-B14F-4D97-AF65-F5344CB8AC3E}">
        <p14:creationId xmlns:p14="http://schemas.microsoft.com/office/powerpoint/2010/main" val="21620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5863"/>
            <a:ext cx="7204074" cy="550736"/>
          </a:xfrm>
        </p:spPr>
        <p:txBody>
          <a:bodyPr/>
          <a:lstStyle/>
          <a:p>
            <a:r>
              <a:rPr lang="en-US" dirty="0"/>
              <a:t>Communications Management Plan</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532375" cy="1285689"/>
          </a:xfrm>
        </p:spPr>
        <p:txBody>
          <a:bodyPr/>
          <a:lstStyle/>
          <a:p>
            <a:pPr eaLnBrk="0" hangingPunct="0">
              <a:spcBef>
                <a:spcPts val="150"/>
              </a:spcBef>
              <a:spcAft>
                <a:spcPts val="375"/>
              </a:spcAft>
              <a:buSzPct val="80000"/>
            </a:pPr>
            <a:r>
              <a:rPr lang="en-GB" sz="1600" dirty="0"/>
              <a:t>Ensures that the Project Core Team and all the Project Stakeholders will have the information they need to perform their roles throughout the project. </a:t>
            </a:r>
          </a:p>
          <a:p>
            <a:pPr eaLnBrk="0" hangingPunct="0">
              <a:spcBef>
                <a:spcPts val="150"/>
              </a:spcBef>
              <a:spcAft>
                <a:spcPts val="375"/>
              </a:spcAft>
              <a:buSzPct val="80000"/>
            </a:pPr>
            <a:r>
              <a:rPr lang="en-GB" sz="1600" dirty="0"/>
              <a:t>Defines and documents communication activities, their goals, content, format, frequency and audience with both the performing and the participating organisation.</a:t>
            </a:r>
          </a:p>
        </p:txBody>
      </p:sp>
      <p:grpSp>
        <p:nvGrpSpPr>
          <p:cNvPr id="25" name="Group 2" descr="Input: Project Handbook &amp; Project Work Plan, Project Charter, Project Stakeholder Matrix.&#10;Roles: PO, BM, PM&#10;Output: Communications Management Plan">
            <a:extLst>
              <a:ext uri="{FF2B5EF4-FFF2-40B4-BE49-F238E27FC236}">
                <a16:creationId xmlns:a16="http://schemas.microsoft.com/office/drawing/2014/main" id="{E9801789-F1CC-7D43-BCEF-3729E225D6FD}"/>
              </a:ext>
            </a:extLst>
          </p:cNvPr>
          <p:cNvGrpSpPr>
            <a:grpSpLocks/>
          </p:cNvGrpSpPr>
          <p:nvPr/>
        </p:nvGrpSpPr>
        <p:grpSpPr bwMode="auto">
          <a:xfrm>
            <a:off x="1708879" y="2235207"/>
            <a:ext cx="6056774" cy="1403747"/>
            <a:chOff x="468313" y="2420938"/>
            <a:chExt cx="7488237" cy="1871662"/>
          </a:xfrm>
        </p:grpSpPr>
        <p:sp>
          <p:nvSpPr>
            <p:cNvPr id="27" name="Text Box 30">
              <a:extLst>
                <a:ext uri="{FF2B5EF4-FFF2-40B4-BE49-F238E27FC236}">
                  <a16:creationId xmlns:a16="http://schemas.microsoft.com/office/drawing/2014/main" id="{359370CB-BD1B-7A4F-87A7-77E6DC400549}"/>
                </a:ext>
              </a:extLst>
            </p:cNvPr>
            <p:cNvSpPr txBox="1">
              <a:spLocks noChangeArrowheads="1"/>
            </p:cNvSpPr>
            <p:nvPr/>
          </p:nvSpPr>
          <p:spPr bwMode="auto">
            <a:xfrm>
              <a:off x="3059113" y="3144838"/>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900" dirty="0">
                  <a:solidFill>
                    <a:srgbClr val="000000"/>
                  </a:solidFill>
                  <a:latin typeface="Calibri Light" panose="020F0302020204030204" pitchFamily="34" charset="0"/>
                  <a:ea typeface="ＭＳ Ｐゴシック" charset="0"/>
                  <a:cs typeface="Calibri Light" panose="020F0302020204030204" pitchFamily="34" charset="0"/>
                </a:rPr>
                <a:t>  A:    PO</a:t>
              </a:r>
            </a:p>
          </p:txBody>
        </p:sp>
        <p:sp>
          <p:nvSpPr>
            <p:cNvPr id="28" name="Text Box 26">
              <a:extLst>
                <a:ext uri="{FF2B5EF4-FFF2-40B4-BE49-F238E27FC236}">
                  <a16:creationId xmlns:a16="http://schemas.microsoft.com/office/drawing/2014/main" id="{D8C289ED-ED95-1C4B-8DE1-C114821A3824}"/>
                </a:ext>
              </a:extLst>
            </p:cNvPr>
            <p:cNvSpPr txBox="1">
              <a:spLocks noChangeArrowheads="1"/>
            </p:cNvSpPr>
            <p:nvPr/>
          </p:nvSpPr>
          <p:spPr bwMode="auto">
            <a:xfrm>
              <a:off x="3065464" y="3906837"/>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S:    BM          R:    PM</a:t>
              </a:r>
            </a:p>
          </p:txBody>
        </p:sp>
        <p:sp>
          <p:nvSpPr>
            <p:cNvPr id="29" name="Flowchart: Document 8">
              <a:extLst>
                <a:ext uri="{FF2B5EF4-FFF2-40B4-BE49-F238E27FC236}">
                  <a16:creationId xmlns:a16="http://schemas.microsoft.com/office/drawing/2014/main" id="{1EEB9586-BA55-934F-818B-7ABEB93200DF}"/>
                </a:ext>
              </a:extLst>
            </p:cNvPr>
            <p:cNvSpPr>
              <a:spLocks noChangeArrowheads="1"/>
            </p:cNvSpPr>
            <p:nvPr/>
          </p:nvSpPr>
          <p:spPr bwMode="auto">
            <a:xfrm>
              <a:off x="5435600" y="3505200"/>
              <a:ext cx="1123950"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en-GB" sz="750" dirty="0">
                  <a:solidFill>
                    <a:srgbClr val="000000"/>
                  </a:solidFill>
                  <a:latin typeface="Calibri Light" panose="020F0302020204030204" pitchFamily="34" charset="0"/>
                  <a:cs typeface="Calibri Light" panose="020F0302020204030204" pitchFamily="34" charset="0"/>
                </a:rPr>
                <a:t>Communications</a:t>
              </a:r>
            </a:p>
            <a:p>
              <a:pPr algn="ctr">
                <a:defRPr/>
              </a:pPr>
              <a:r>
                <a:rPr lang="en-GB" sz="750" spc="-30" dirty="0">
                  <a:solidFill>
                    <a:srgbClr val="000000"/>
                  </a:solidFill>
                  <a:latin typeface="Calibri Light" panose="020F0302020204030204" pitchFamily="34" charset="0"/>
                  <a:cs typeface="Calibri Light" panose="020F0302020204030204" pitchFamily="34" charset="0"/>
                </a:rPr>
                <a:t>Management</a:t>
              </a:r>
            </a:p>
            <a:p>
              <a:pPr algn="ctr">
                <a:defRPr/>
              </a:pPr>
              <a:r>
                <a:rPr lang="en-GB" sz="750" dirty="0">
                  <a:solidFill>
                    <a:srgbClr val="000000"/>
                  </a:solidFill>
                  <a:latin typeface="Calibri Light" panose="020F0302020204030204" pitchFamily="34" charset="0"/>
                  <a:cs typeface="Calibri Light" panose="020F0302020204030204" pitchFamily="34" charset="0"/>
                </a:rPr>
                <a:t>Plan</a:t>
              </a:r>
            </a:p>
          </p:txBody>
        </p:sp>
        <p:sp>
          <p:nvSpPr>
            <p:cNvPr id="30" name="Flowchart: Document 8">
              <a:extLst>
                <a:ext uri="{FF2B5EF4-FFF2-40B4-BE49-F238E27FC236}">
                  <a16:creationId xmlns:a16="http://schemas.microsoft.com/office/drawing/2014/main" id="{1B4BDB33-D5C6-B748-BD7A-C24E29970C3E}"/>
                </a:ext>
              </a:extLst>
            </p:cNvPr>
            <p:cNvSpPr>
              <a:spLocks noChangeArrowheads="1"/>
            </p:cNvSpPr>
            <p:nvPr/>
          </p:nvSpPr>
          <p:spPr bwMode="auto">
            <a:xfrm>
              <a:off x="595313" y="3505200"/>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p:txBody>
        </p:sp>
        <p:pic>
          <p:nvPicPr>
            <p:cNvPr id="31" name="Picture 14">
              <a:extLst>
                <a:ext uri="{FF2B5EF4-FFF2-40B4-BE49-F238E27FC236}">
                  <a16:creationId xmlns:a16="http://schemas.microsoft.com/office/drawing/2014/main" id="{750DC180-9677-9B48-8997-034A4585926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3638" y="347821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5">
              <a:extLst>
                <a:ext uri="{FF2B5EF4-FFF2-40B4-BE49-F238E27FC236}">
                  <a16:creationId xmlns:a16="http://schemas.microsoft.com/office/drawing/2014/main" id="{FB478CDF-EE43-4744-B074-90E14DFCE6D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94213" y="3479800"/>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6">
              <a:extLst>
                <a:ext uri="{FF2B5EF4-FFF2-40B4-BE49-F238E27FC236}">
                  <a16:creationId xmlns:a16="http://schemas.microsoft.com/office/drawing/2014/main" id="{EA97BF9E-3658-6543-B31A-AB1C3AEDC2D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0675" y="2690813"/>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Flowchart: Document 8">
              <a:extLst>
                <a:ext uri="{FF2B5EF4-FFF2-40B4-BE49-F238E27FC236}">
                  <a16:creationId xmlns:a16="http://schemas.microsoft.com/office/drawing/2014/main" id="{7C74F443-6902-6943-9E12-AE3CC153F939}"/>
                </a:ext>
              </a:extLst>
            </p:cNvPr>
            <p:cNvSpPr>
              <a:spLocks noChangeArrowheads="1"/>
            </p:cNvSpPr>
            <p:nvPr/>
          </p:nvSpPr>
          <p:spPr bwMode="auto">
            <a:xfrm>
              <a:off x="1908175" y="269081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  </a:t>
              </a:r>
            </a:p>
          </p:txBody>
        </p:sp>
        <p:grpSp>
          <p:nvGrpSpPr>
            <p:cNvPr id="35" name="Group 34">
              <a:extLst>
                <a:ext uri="{FF2B5EF4-FFF2-40B4-BE49-F238E27FC236}">
                  <a16:creationId xmlns:a16="http://schemas.microsoft.com/office/drawing/2014/main" id="{49B8D5F1-0B43-8D47-9D3E-448FFF59875A}"/>
                </a:ext>
              </a:extLst>
            </p:cNvPr>
            <p:cNvGrpSpPr>
              <a:grpSpLocks/>
            </p:cNvGrpSpPr>
            <p:nvPr/>
          </p:nvGrpSpPr>
          <p:grpSpPr bwMode="auto">
            <a:xfrm>
              <a:off x="631825" y="3460750"/>
              <a:ext cx="2416175" cy="642938"/>
              <a:chOff x="210413" y="3513156"/>
              <a:chExt cx="2416900" cy="642675"/>
            </a:xfrm>
          </p:grpSpPr>
          <p:sp>
            <p:nvSpPr>
              <p:cNvPr id="39" name="Flowchart: Document 8">
                <a:extLst>
                  <a:ext uri="{FF2B5EF4-FFF2-40B4-BE49-F238E27FC236}">
                    <a16:creationId xmlns:a16="http://schemas.microsoft.com/office/drawing/2014/main" id="{228FE86E-D54C-2A4D-86C6-89080992095E}"/>
                  </a:ext>
                </a:extLst>
              </p:cNvPr>
              <p:cNvSpPr>
                <a:spLocks noChangeArrowheads="1"/>
              </p:cNvSpPr>
              <p:nvPr/>
            </p:nvSpPr>
            <p:spPr bwMode="auto">
              <a:xfrm>
                <a:off x="210413" y="3513156"/>
                <a:ext cx="1124287" cy="59824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40" name="Flowchart: Document 8">
                <a:extLst>
                  <a:ext uri="{FF2B5EF4-FFF2-40B4-BE49-F238E27FC236}">
                    <a16:creationId xmlns:a16="http://schemas.microsoft.com/office/drawing/2014/main" id="{478664D6-F4AE-F941-9F11-FCC8EA688B00}"/>
                  </a:ext>
                </a:extLst>
              </p:cNvPr>
              <p:cNvSpPr>
                <a:spLocks noChangeArrowheads="1"/>
              </p:cNvSpPr>
              <p:nvPr/>
            </p:nvSpPr>
            <p:spPr bwMode="auto">
              <a:xfrm>
                <a:off x="1503026" y="3557588"/>
                <a:ext cx="1124287" cy="59824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Stakeholder Matrix</a:t>
                </a:r>
              </a:p>
            </p:txBody>
          </p:sp>
        </p:grpSp>
        <p:sp>
          <p:nvSpPr>
            <p:cNvPr id="36" name="Line 32">
              <a:extLst>
                <a:ext uri="{FF2B5EF4-FFF2-40B4-BE49-F238E27FC236}">
                  <a16:creationId xmlns:a16="http://schemas.microsoft.com/office/drawing/2014/main" id="{518E9FA8-496B-694D-BFF4-23BDAB7A986D}"/>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37" name="Rounded Rectangle 20">
              <a:extLst>
                <a:ext uri="{FF2B5EF4-FFF2-40B4-BE49-F238E27FC236}">
                  <a16:creationId xmlns:a16="http://schemas.microsoft.com/office/drawing/2014/main" id="{DBBE2178-3576-904F-B92E-C9B9D0211214}"/>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38" name="Flowchart: Document 8">
              <a:extLst>
                <a:ext uri="{FF2B5EF4-FFF2-40B4-BE49-F238E27FC236}">
                  <a16:creationId xmlns:a16="http://schemas.microsoft.com/office/drawing/2014/main" id="{0ACEDDAD-5555-114F-9749-5579AE0D4C36}"/>
                </a:ext>
              </a:extLst>
            </p:cNvPr>
            <p:cNvSpPr>
              <a:spLocks noChangeArrowheads="1"/>
            </p:cNvSpPr>
            <p:nvPr/>
          </p:nvSpPr>
          <p:spPr bwMode="auto">
            <a:xfrm>
              <a:off x="593725" y="3506788"/>
              <a:ext cx="1123951" cy="59848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71309199"/>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Communication Management Plan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1" name="Picture 2">
            <a:extLst>
              <a:ext uri="{FF2B5EF4-FFF2-40B4-BE49-F238E27FC236}">
                <a16:creationId xmlns:a16="http://schemas.microsoft.com/office/drawing/2014/main" id="{273028D8-3195-0244-9089-62966D23669C}"/>
              </a:ext>
              <a:ext uri="{C183D7F6-B498-43B3-948B-1728B52AA6E4}">
                <adec:decorative xmlns:adec="http://schemas.microsoft.com/office/drawing/2017/decorative" val="1"/>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r="-13"/>
          <a:stretch/>
        </p:blipFill>
        <p:spPr bwMode="auto">
          <a:xfrm>
            <a:off x="7869756" y="941903"/>
            <a:ext cx="815793" cy="124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74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1"/>
            <a:ext cx="7204074" cy="502962"/>
          </a:xfrm>
        </p:spPr>
        <p:txBody>
          <a:bodyPr/>
          <a:lstStyle/>
          <a:p>
            <a:r>
              <a:rPr lang="en-US" dirty="0"/>
              <a:t>Transition Plan</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dirty="0"/>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532375" cy="740889"/>
          </a:xfrm>
        </p:spPr>
        <p:txBody>
          <a:bodyPr/>
          <a:lstStyle/>
          <a:p>
            <a:pPr marL="0" indent="0" eaLnBrk="0" hangingPunct="0">
              <a:spcBef>
                <a:spcPts val="150"/>
              </a:spcBef>
              <a:spcAft>
                <a:spcPts val="375"/>
              </a:spcAft>
              <a:buSzPct val="80000"/>
              <a:buNone/>
            </a:pPr>
            <a:r>
              <a:rPr lang="en-GB" sz="1600" dirty="0"/>
              <a:t>Ensures a controlled and smooth transition from the old state to the new state in which the new product/service developed by the project is put in place.</a:t>
            </a:r>
          </a:p>
        </p:txBody>
      </p:sp>
      <p:pic>
        <p:nvPicPr>
          <p:cNvPr id="2" name="Picture 1" descr="Input: Communications Management Plan, Business Implementation Plan, Deliverables Acceptance Management Plan, Project Work Plan &amp; Transition Plan.&#10;Roles: PSC, PM&#10;Output: Transition Checklist">
            <a:extLst>
              <a:ext uri="{FF2B5EF4-FFF2-40B4-BE49-F238E27FC236}">
                <a16:creationId xmlns:a16="http://schemas.microsoft.com/office/drawing/2014/main" id="{E0067DA3-E01C-7D01-EFE5-9FA4060752CE}"/>
              </a:ext>
            </a:extLst>
          </p:cNvPr>
          <p:cNvPicPr>
            <a:picLocks noChangeAspect="1"/>
          </p:cNvPicPr>
          <p:nvPr/>
        </p:nvPicPr>
        <p:blipFill rotWithShape="1">
          <a:blip r:embed="rId3">
            <a:extLst>
              <a:ext uri="{28A0092B-C50C-407E-A947-70E740481C1C}">
                <a14:useLocalDpi xmlns:a14="http://schemas.microsoft.com/office/drawing/2010/main" val="0"/>
              </a:ext>
            </a:extLst>
          </a:blip>
          <a:srcRect l="-1195" r="-1668"/>
          <a:stretch/>
        </p:blipFill>
        <p:spPr bwMode="auto">
          <a:xfrm>
            <a:off x="2367597" y="1998662"/>
            <a:ext cx="4408805" cy="1146175"/>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1069662485"/>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Transition Plan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68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593372" cy="1496966"/>
          </a:xfrm>
        </p:spPr>
        <p:txBody>
          <a:bodyPr/>
          <a:lstStyle/>
          <a:p>
            <a:pPr eaLnBrk="0" hangingPunct="0">
              <a:spcBef>
                <a:spcPts val="300"/>
              </a:spcBef>
              <a:spcAft>
                <a:spcPts val="0"/>
              </a:spcAft>
              <a:buSzPct val="80000"/>
            </a:pPr>
            <a:r>
              <a:rPr lang="en-GB" sz="1600" dirty="0">
                <a:ea typeface="PMingLiU" panose="02020500000000000000" pitchFamily="18" charset="-120"/>
                <a:cs typeface="Times New Roman" panose="02020603050405020304" pitchFamily="18" charset="0"/>
              </a:rPr>
              <a:t>All business implementation activities are critical for smooth operations.</a:t>
            </a:r>
          </a:p>
          <a:p>
            <a:pPr eaLnBrk="0" hangingPunct="0">
              <a:spcBef>
                <a:spcPts val="300"/>
              </a:spcBef>
              <a:spcAft>
                <a:spcPts val="0"/>
              </a:spcAft>
              <a:buSzPct val="80000"/>
            </a:pPr>
            <a:r>
              <a:rPr lang="en-GB" sz="1600" dirty="0">
                <a:ea typeface="PMingLiU" panose="02020500000000000000" pitchFamily="18" charset="-120"/>
                <a:cs typeface="Times New Roman" panose="02020603050405020304" pitchFamily="18" charset="0"/>
              </a:rPr>
              <a:t>Business implementation activities are complementary to transition activities.</a:t>
            </a:r>
          </a:p>
          <a:p>
            <a:pPr eaLnBrk="0" hangingPunct="0">
              <a:spcBef>
                <a:spcPts val="300"/>
              </a:spcBef>
              <a:spcAft>
                <a:spcPts val="0"/>
              </a:spcAft>
              <a:buSzPct val="80000"/>
            </a:pPr>
            <a:r>
              <a:rPr lang="en-GB" sz="1600" dirty="0"/>
              <a:t>Outlines the impact of the project on the organisation.</a:t>
            </a:r>
          </a:p>
          <a:p>
            <a:pPr eaLnBrk="0" hangingPunct="0">
              <a:spcBef>
                <a:spcPts val="300"/>
              </a:spcBef>
              <a:spcAft>
                <a:spcPts val="0"/>
              </a:spcAft>
              <a:buSzPct val="80000"/>
            </a:pPr>
            <a:r>
              <a:rPr lang="en-GB" sz="1600" dirty="0"/>
              <a:t>Defines the change management activities that permanent organisation need to carry out, usually as part of ongoing operations or future projects (post-actual project activities).</a:t>
            </a:r>
          </a:p>
        </p:txBody>
      </p:sp>
      <p:pic>
        <p:nvPicPr>
          <p:cNvPr id="2" name="Picture 1" descr="Input: Business Implementation Plan, Project Handbook, Transition Plan, Project Work Plan,.&#10;Roles: PO, PM, BM&#10;Output: Business Implementation Checklist, Project Work Plan (updated)">
            <a:extLst>
              <a:ext uri="{FF2B5EF4-FFF2-40B4-BE49-F238E27FC236}">
                <a16:creationId xmlns:a16="http://schemas.microsoft.com/office/drawing/2014/main" id="{098C8555-9DC5-F9D4-7999-40E4861E21CA}"/>
              </a:ext>
            </a:extLst>
          </p:cNvPr>
          <p:cNvPicPr>
            <a:picLocks noChangeAspect="1"/>
          </p:cNvPicPr>
          <p:nvPr/>
        </p:nvPicPr>
        <p:blipFill rotWithShape="1">
          <a:blip r:embed="rId3">
            <a:extLst>
              <a:ext uri="{28A0092B-C50C-407E-A947-70E740481C1C}">
                <a14:useLocalDpi xmlns:a14="http://schemas.microsoft.com/office/drawing/2010/main" val="0"/>
              </a:ext>
            </a:extLst>
          </a:blip>
          <a:srcRect l="-2698" t="-3050" r="-284"/>
          <a:stretch/>
        </p:blipFill>
        <p:spPr bwMode="auto">
          <a:xfrm>
            <a:off x="2758210" y="2536466"/>
            <a:ext cx="4462780" cy="1148080"/>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029493411"/>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Work Plan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6959427F-85AA-A26D-8E6C-D2E9D1A5D71A}"/>
              </a:ext>
            </a:extLst>
          </p:cNvPr>
          <p:cNvSpPr>
            <a:spLocks noGrp="1"/>
          </p:cNvSpPr>
          <p:nvPr>
            <p:ph type="title"/>
          </p:nvPr>
        </p:nvSpPr>
        <p:spPr/>
        <p:txBody>
          <a:bodyPr/>
          <a:lstStyle/>
          <a:p>
            <a:r>
              <a:rPr lang="en-US" dirty="0"/>
              <a:t>Business Implementation Plan</a:t>
            </a:r>
            <a:endParaRPr lang="el-GR" dirty="0"/>
          </a:p>
        </p:txBody>
      </p:sp>
    </p:spTree>
    <p:extLst>
      <p:ext uri="{BB962C8B-B14F-4D97-AF65-F5344CB8AC3E}">
        <p14:creationId xmlns:p14="http://schemas.microsoft.com/office/powerpoint/2010/main" val="24249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unthaak 45">
            <a:extLst>
              <a:ext uri="{FF2B5EF4-FFF2-40B4-BE49-F238E27FC236}">
                <a16:creationId xmlns:a16="http://schemas.microsoft.com/office/drawing/2014/main" id="{74473A84-E4C4-804A-9EA6-CF3F28E5104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dirty="0"/>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593372" cy="1285689"/>
          </a:xfrm>
        </p:spPr>
        <p:txBody>
          <a:bodyPr/>
          <a:lstStyle/>
          <a:p>
            <a:pPr marL="214313" indent="-214313" eaLnBrk="0" hangingPunct="0">
              <a:spcBef>
                <a:spcPts val="150"/>
              </a:spcBef>
              <a:spcAft>
                <a:spcPts val="375"/>
              </a:spcAft>
              <a:buSzPct val="80000"/>
              <a:buFont typeface="Arial" pitchFamily="34" charset="0"/>
              <a:buChar char="•"/>
            </a:pPr>
            <a:r>
              <a:rPr lang="en-GB" sz="1600" dirty="0"/>
              <a:t>Outlines the scope of products and/or services to be contracted outside the organisation.</a:t>
            </a:r>
          </a:p>
          <a:p>
            <a:pPr marL="214313" indent="-214313" eaLnBrk="0" hangingPunct="0">
              <a:spcBef>
                <a:spcPts val="150"/>
              </a:spcBef>
              <a:spcAft>
                <a:spcPts val="375"/>
              </a:spcAft>
              <a:buSzPct val="80000"/>
              <a:buFont typeface="Arial" pitchFamily="34" charset="0"/>
              <a:buChar char="•"/>
            </a:pPr>
            <a:r>
              <a:rPr lang="en-GB" sz="1600" dirty="0"/>
              <a:t>Defines the time, cost and quality expectations from the Contractor’ organisation. </a:t>
            </a:r>
          </a:p>
          <a:p>
            <a:pPr marL="214313" indent="-214313" eaLnBrk="0" hangingPunct="0">
              <a:spcBef>
                <a:spcPts val="150"/>
              </a:spcBef>
              <a:spcAft>
                <a:spcPts val="375"/>
              </a:spcAft>
              <a:buSzPct val="80000"/>
              <a:buFont typeface="Arial" pitchFamily="34" charset="0"/>
              <a:buChar char="•"/>
            </a:pPr>
            <a:r>
              <a:rPr lang="en-GB" sz="1600" dirty="0"/>
              <a:t>Identifies responsibilities for the full contract lifecycle (the Project Manager, procurement group, the Contractor’s organisation, etc.)</a:t>
            </a:r>
          </a:p>
          <a:p>
            <a:pPr marL="214313" indent="-214313" eaLnBrk="0" hangingPunct="0">
              <a:spcBef>
                <a:spcPts val="150"/>
              </a:spcBef>
              <a:spcAft>
                <a:spcPts val="375"/>
              </a:spcAft>
              <a:buSzPct val="80000"/>
              <a:buFont typeface="Arial" pitchFamily="34" charset="0"/>
              <a:buChar char="•"/>
            </a:pPr>
            <a:endParaRPr lang="en-GB" sz="1600" dirty="0"/>
          </a:p>
        </p:txBody>
      </p:sp>
      <p:pic>
        <p:nvPicPr>
          <p:cNvPr id="2" name="Picture 1" descr="Input: Outsourcing Plan, Business Case, Project Work Plan, Project Charter&#10;Roles: AGB, PM, SP&#10;Output: Status &amp; Progress Reports, Signed Contracts, Signed Purchase Orders, Signed Timesheets">
            <a:extLst>
              <a:ext uri="{FF2B5EF4-FFF2-40B4-BE49-F238E27FC236}">
                <a16:creationId xmlns:a16="http://schemas.microsoft.com/office/drawing/2014/main" id="{3EC41BB0-D9B2-30D9-60F5-C84674FE66B5}"/>
              </a:ext>
            </a:extLst>
          </p:cNvPr>
          <p:cNvPicPr>
            <a:picLocks noChangeAspect="1"/>
          </p:cNvPicPr>
          <p:nvPr/>
        </p:nvPicPr>
        <p:blipFill rotWithShape="1">
          <a:blip r:embed="rId3">
            <a:extLst>
              <a:ext uri="{28A0092B-C50C-407E-A947-70E740481C1C}">
                <a14:useLocalDpi xmlns:a14="http://schemas.microsoft.com/office/drawing/2010/main" val="0"/>
              </a:ext>
            </a:extLst>
          </a:blip>
          <a:srcRect l="-972" r="-1119"/>
          <a:stretch/>
        </p:blipFill>
        <p:spPr bwMode="auto">
          <a:xfrm>
            <a:off x="2517327" y="2421628"/>
            <a:ext cx="5376545" cy="1148080"/>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032984445"/>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Outsourcing Plan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EF49485C-9B61-8AE7-7E2F-122FB534B644}"/>
              </a:ext>
            </a:extLst>
          </p:cNvPr>
          <p:cNvSpPr>
            <a:spLocks noGrp="1"/>
          </p:cNvSpPr>
          <p:nvPr>
            <p:ph type="title"/>
          </p:nvPr>
        </p:nvSpPr>
        <p:spPr/>
        <p:txBody>
          <a:bodyPr/>
          <a:lstStyle/>
          <a:p>
            <a:r>
              <a:rPr lang="en-US" dirty="0"/>
              <a:t>Outsourcing Plan</a:t>
            </a:r>
            <a:endParaRPr lang="el-GR" dirty="0"/>
          </a:p>
        </p:txBody>
      </p:sp>
    </p:spTree>
    <p:extLst>
      <p:ext uri="{BB962C8B-B14F-4D97-AF65-F5344CB8AC3E}">
        <p14:creationId xmlns:p14="http://schemas.microsoft.com/office/powerpoint/2010/main" val="2801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F10A4724-8D9D-434F-9A43-C3F0E8BC5AB3}"/>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E5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Planning Phase</a:t>
            </a:r>
          </a:p>
        </p:txBody>
      </p:sp>
      <p:sp>
        <p:nvSpPr>
          <p:cNvPr id="2" name="Titel 1">
            <a:extLst>
              <a:ext uri="{FF2B5EF4-FFF2-40B4-BE49-F238E27FC236}">
                <a16:creationId xmlns:a16="http://schemas.microsoft.com/office/drawing/2014/main" id="{AACF1E2D-FC82-AC4A-8CBD-AA75F75B3EA1}"/>
              </a:ext>
            </a:extLst>
          </p:cNvPr>
          <p:cNvSpPr>
            <a:spLocks noGrp="1"/>
          </p:cNvSpPr>
          <p:nvPr>
            <p:ph type="title"/>
          </p:nvPr>
        </p:nvSpPr>
        <p:spPr/>
        <p:txBody>
          <a:bodyPr/>
          <a:lstStyle/>
          <a:p>
            <a:r>
              <a:rPr lang="en-US" dirty="0" err="1"/>
              <a:t>RfE</a:t>
            </a:r>
            <a:r>
              <a:rPr lang="en-US" dirty="0"/>
              <a:t> (Ready for Executing)?</a:t>
            </a:r>
            <a:endParaRPr lang="en-GB" dirty="0"/>
          </a:p>
        </p:txBody>
      </p:sp>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67027" y="2250044"/>
            <a:ext cx="3459521" cy="2000577"/>
          </a:xfrm>
          <a:prstGeom prst="rect">
            <a:avLst/>
          </a:prstGeom>
          <a:ln w="9525">
            <a:solidFill>
              <a:schemeClr val="bg2">
                <a:lumMod val="50000"/>
                <a:lumOff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3" name="Group 2" descr="Initiating&#10;- RfP (Ready for Planning)&#10;Planning&#10;- RfE (Ready for Execution)&#10;Executing&#10;- RfC (Ready for Closing)&#10;Closing&#10;- Archived">
            <a:extLst>
              <a:ext uri="{FF2B5EF4-FFF2-40B4-BE49-F238E27FC236}">
                <a16:creationId xmlns:a16="http://schemas.microsoft.com/office/drawing/2014/main" id="{19104E91-C2D5-013F-1A0A-E4EA9EB291AE}"/>
              </a:ext>
            </a:extLst>
          </p:cNvPr>
          <p:cNvGrpSpPr/>
          <p:nvPr/>
        </p:nvGrpSpPr>
        <p:grpSpPr>
          <a:xfrm>
            <a:off x="2158006" y="1002235"/>
            <a:ext cx="5179679" cy="1051318"/>
            <a:chOff x="2158006" y="1002235"/>
            <a:chExt cx="5179679" cy="1051318"/>
          </a:xfrm>
        </p:grpSpPr>
        <p:sp>
          <p:nvSpPr>
            <p:cNvPr id="42" name="AutoShape 7"/>
            <p:cNvSpPr>
              <a:spLocks noChangeArrowheads="1"/>
            </p:cNvSpPr>
            <p:nvPr/>
          </p:nvSpPr>
          <p:spPr bwMode="auto">
            <a:xfrm>
              <a:off x="2158006" y="1002235"/>
              <a:ext cx="4201716" cy="541734"/>
            </a:xfrm>
            <a:prstGeom prst="roundRect">
              <a:avLst>
                <a:gd name="adj" fmla="val 16667"/>
              </a:avLst>
            </a:prstGeom>
            <a:solidFill>
              <a:srgbClr val="DDDDDD">
                <a:alpha val="70195"/>
              </a:srgbClr>
            </a:solidFill>
            <a:ln w="9525">
              <a:solidFill>
                <a:srgbClr val="FFFFFF"/>
              </a:solidFill>
              <a:round/>
              <a:headEnd/>
              <a:tailEnd/>
            </a:ln>
            <a:effectLst>
              <a:outerShdw blurRad="63500" sx="102000" sy="102000" algn="ctr" rotWithShape="0">
                <a:prstClr val="black">
                  <a:alpha val="40000"/>
                </a:prstClr>
              </a:outerShdw>
            </a:effectLst>
          </p:spPr>
          <p:txBody>
            <a:bodyPr wrap="none" anchor="ctr"/>
            <a:lstStyle/>
            <a:p>
              <a:pPr defTabSz="342900" fontAlgn="auto">
                <a:spcBef>
                  <a:spcPts val="0"/>
                </a:spcBef>
                <a:spcAft>
                  <a:spcPts val="0"/>
                </a:spcAft>
                <a:defRPr/>
              </a:pPr>
              <a:endParaRPr lang="en-GB" sz="1350" kern="0" dirty="0">
                <a:solidFill>
                  <a:sysClr val="windowText" lastClr="000000"/>
                </a:solidFill>
                <a:latin typeface="Calibri Light" panose="020F0302020204030204" pitchFamily="34" charset="0"/>
                <a:ea typeface="ヒラギノ角ゴ Pro W3"/>
                <a:cs typeface="ヒラギノ角ゴ Pro W3"/>
              </a:endParaRPr>
            </a:p>
          </p:txBody>
        </p:sp>
        <p:sp>
          <p:nvSpPr>
            <p:cNvPr id="43" name="AutoShape 12"/>
            <p:cNvSpPr>
              <a:spLocks noChangeArrowheads="1"/>
            </p:cNvSpPr>
            <p:nvPr/>
          </p:nvSpPr>
          <p:spPr bwMode="auto">
            <a:xfrm>
              <a:off x="6453779" y="1118321"/>
              <a:ext cx="883906" cy="325040"/>
            </a:xfrm>
            <a:prstGeom prst="chevron">
              <a:avLst>
                <a:gd name="adj" fmla="val 59707"/>
              </a:avLst>
            </a:prstGeom>
            <a:solidFill>
              <a:srgbClr val="FFFFFF"/>
            </a:solidFill>
            <a:ln w="9525">
              <a:solidFill>
                <a:srgbClr val="C0C0C0"/>
              </a:solidFill>
              <a:miter lim="800000"/>
              <a:headEnd/>
              <a:tailEnd/>
            </a:ln>
            <a:effectLst>
              <a:glow rad="101600">
                <a:srgbClr val="DADADA">
                  <a:satMod val="175000"/>
                  <a:alpha val="40000"/>
                </a:srgbClr>
              </a:glow>
            </a:effectLst>
          </p:spPr>
          <p:txBody>
            <a:bodyPr wrap="none" anchor="ctr"/>
            <a:lstStyle/>
            <a:p>
              <a:pPr algn="ctr" defTabSz="342900" fontAlgn="auto">
                <a:spcBef>
                  <a:spcPts val="0"/>
                </a:spcBef>
                <a:spcAft>
                  <a:spcPts val="0"/>
                </a:spcAft>
                <a:defRPr/>
              </a:pPr>
              <a:r>
                <a:rPr lang="en-US" sz="900" kern="0" dirty="0">
                  <a:solidFill>
                    <a:srgbClr val="000000"/>
                  </a:solidFill>
                  <a:latin typeface="Calibri Light" panose="020F0302020204030204" pitchFamily="34" charset="0"/>
                  <a:ea typeface="ヒラギノ角ゴ Pro W3"/>
                  <a:cs typeface="ヒラギノ角ゴ Pro W3"/>
                </a:rPr>
                <a:t>   Archived</a:t>
              </a:r>
            </a:p>
          </p:txBody>
        </p:sp>
        <p:sp>
          <p:nvSpPr>
            <p:cNvPr id="44" name="AutoShape 88"/>
            <p:cNvSpPr>
              <a:spLocks noChangeArrowheads="1"/>
            </p:cNvSpPr>
            <p:nvPr/>
          </p:nvSpPr>
          <p:spPr bwMode="auto">
            <a:xfrm>
              <a:off x="2363985" y="1125465"/>
              <a:ext cx="892969" cy="296465"/>
            </a:xfrm>
            <a:prstGeom prst="chevron">
              <a:avLst>
                <a:gd name="adj" fmla="val 46491"/>
              </a:avLst>
            </a:prstGeom>
            <a:solidFill>
              <a:srgbClr val="FBAB18"/>
            </a:solidFill>
            <a:ln w="3175" algn="ctr">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tx1">
                      <a:lumMod val="75000"/>
                      <a:lumOff val="25000"/>
                    </a:schemeClr>
                  </a:solidFill>
                  <a:latin typeface="Calibri Light" panose="020F0302020204030204" pitchFamily="34" charset="0"/>
                  <a:cs typeface="Calibri Light" panose="020F0302020204030204" pitchFamily="34" charset="0"/>
                </a:rPr>
                <a:t>   </a:t>
              </a:r>
              <a:r>
                <a:rPr lang="en-GB" sz="1350" kern="0" dirty="0">
                  <a:solidFill>
                    <a:schemeClr val="tx1">
                      <a:lumMod val="75000"/>
                      <a:lumOff val="25000"/>
                    </a:schemeClr>
                  </a:solidFill>
                  <a:effectLst>
                    <a:outerShdw blurRad="38100" dist="38100" dir="2700000" algn="tl">
                      <a:srgbClr val="000000"/>
                    </a:outerShdw>
                  </a:effectLst>
                  <a:latin typeface="Calibri Light" panose="020F0302020204030204" pitchFamily="34" charset="0"/>
                  <a:cs typeface="Calibri Light" panose="020F0302020204030204" pitchFamily="34" charset="0"/>
                </a:rPr>
                <a:t>Initiating</a:t>
              </a:r>
            </a:p>
          </p:txBody>
        </p:sp>
        <p:sp>
          <p:nvSpPr>
            <p:cNvPr id="45" name="AutoShape 89"/>
            <p:cNvSpPr>
              <a:spLocks noChangeArrowheads="1"/>
            </p:cNvSpPr>
            <p:nvPr/>
          </p:nvSpPr>
          <p:spPr bwMode="auto">
            <a:xfrm>
              <a:off x="3293862" y="1125465"/>
              <a:ext cx="941785" cy="296465"/>
            </a:xfrm>
            <a:prstGeom prst="chevron">
              <a:avLst>
                <a:gd name="adj" fmla="val 49033"/>
              </a:avLst>
            </a:prstGeom>
            <a:solidFill>
              <a:srgbClr val="F15A22"/>
            </a:solidFill>
            <a:ln w="3175">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solidFill>
                    <a:schemeClr val="bg2">
                      <a:lumMod val="10000"/>
                    </a:schemeClr>
                  </a:solidFill>
                  <a:latin typeface="Calibri Light" panose="020F0302020204030204" pitchFamily="34" charset="0"/>
                  <a:cs typeface="Calibri Light" panose="020F0302020204030204" pitchFamily="34" charset="0"/>
                </a:rPr>
                <a:t>   </a:t>
              </a:r>
              <a:r>
                <a:rPr lang="en-GB" sz="1350" kern="0" dirty="0">
                  <a:solidFill>
                    <a:schemeClr val="bg2">
                      <a:lumMod val="10000"/>
                    </a:schemeClr>
                  </a:solidFill>
                  <a:effectLst>
                    <a:outerShdw blurRad="38100" dist="38100" dir="2700000" algn="tl">
                      <a:srgbClr val="000000"/>
                    </a:outerShdw>
                  </a:effectLst>
                  <a:latin typeface="Calibri Light" panose="020F0302020204030204" pitchFamily="34" charset="0"/>
                  <a:cs typeface="Calibri Light" panose="020F0302020204030204" pitchFamily="34" charset="0"/>
                </a:rPr>
                <a:t>Planning</a:t>
              </a:r>
            </a:p>
          </p:txBody>
        </p:sp>
        <p:sp>
          <p:nvSpPr>
            <p:cNvPr id="46" name="AutoShape 91"/>
            <p:cNvSpPr>
              <a:spLocks noChangeArrowheads="1"/>
            </p:cNvSpPr>
            <p:nvPr/>
          </p:nvSpPr>
          <p:spPr bwMode="auto">
            <a:xfrm>
              <a:off x="4227311" y="1125464"/>
              <a:ext cx="971550" cy="295275"/>
            </a:xfrm>
            <a:prstGeom prst="chevron">
              <a:avLst>
                <a:gd name="adj" fmla="val 47588"/>
              </a:avLst>
            </a:prstGeom>
            <a:solidFill>
              <a:srgbClr val="EC008C"/>
            </a:solidFill>
            <a:ln w="3175">
              <a:solidFill>
                <a:srgbClr val="FFFFFF">
                  <a:lumMod val="50000"/>
                </a:srgbClr>
              </a:solidFill>
              <a:miter lim="800000"/>
              <a:headEnd/>
              <a:tailEnd/>
            </a:ln>
            <a:effectLst>
              <a:outerShdw blurRad="50800" dist="38100" dir="2700000" algn="tl" rotWithShape="0">
                <a:prstClr val="black">
                  <a:alpha val="40000"/>
                </a:prstClr>
              </a:outerShdw>
            </a:effectLst>
          </p:spPr>
          <p:txBody>
            <a:bodyPr wrap="none" anchor="ctr"/>
            <a:lstStyle/>
            <a:p>
              <a:pPr algn="ctr" defTabSz="685800" fontAlgn="auto">
                <a:spcBef>
                  <a:spcPts val="0"/>
                </a:spcBef>
                <a:spcAft>
                  <a:spcPts val="0"/>
                </a:spcAft>
                <a:defRPr/>
              </a:pPr>
              <a:r>
                <a:rPr lang="en-GB" sz="1350" kern="0" dirty="0">
                  <a:latin typeface="Calibri Light" panose="020F0302020204030204" pitchFamily="34" charset="0"/>
                  <a:cs typeface="Calibri Light" panose="020F0302020204030204" pitchFamily="34" charset="0"/>
                </a:rPr>
                <a:t>    </a:t>
              </a:r>
              <a:r>
                <a:rPr lang="en-GB" sz="1350" kern="0" dirty="0">
                  <a:effectLst>
                    <a:outerShdw blurRad="38100" dist="38100" dir="2700000" algn="tl">
                      <a:srgbClr val="000000"/>
                    </a:outerShdw>
                  </a:effectLst>
                  <a:latin typeface="Calibri Light" panose="020F0302020204030204" pitchFamily="34" charset="0"/>
                  <a:cs typeface="Calibri Light" panose="020F0302020204030204" pitchFamily="34" charset="0"/>
                </a:rPr>
                <a:t>Executing</a:t>
              </a:r>
              <a:r>
                <a:rPr lang="en-GB" sz="1350" kern="0" dirty="0">
                  <a:latin typeface="Calibri Light" panose="020F0302020204030204" pitchFamily="34" charset="0"/>
                  <a:cs typeface="Calibri Light" panose="020F0302020204030204" pitchFamily="34" charset="0"/>
                </a:rPr>
                <a:t> </a:t>
              </a:r>
            </a:p>
          </p:txBody>
        </p:sp>
        <p:sp>
          <p:nvSpPr>
            <p:cNvPr id="47" name="AutoShape 21"/>
            <p:cNvSpPr>
              <a:spLocks noChangeArrowheads="1"/>
            </p:cNvSpPr>
            <p:nvPr/>
          </p:nvSpPr>
          <p:spPr bwMode="auto">
            <a:xfrm>
              <a:off x="6287092" y="1232620"/>
              <a:ext cx="304800" cy="103584"/>
            </a:xfrm>
            <a:custGeom>
              <a:avLst/>
              <a:gdLst>
                <a:gd name="T0" fmla="*/ 107898372 w 21600"/>
                <a:gd name="T1" fmla="*/ 0 h 21600"/>
                <a:gd name="T2" fmla="*/ 0 w 21600"/>
                <a:gd name="T3" fmla="*/ 2823361 h 21600"/>
                <a:gd name="T4" fmla="*/ 107898372 w 21600"/>
                <a:gd name="T5" fmla="*/ 5646677 h 21600"/>
                <a:gd name="T6" fmla="*/ 143864490 w 21600"/>
                <a:gd name="T7" fmla="*/ 28233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48" name="AutoShape 90"/>
            <p:cNvSpPr>
              <a:spLocks noChangeArrowheads="1"/>
            </p:cNvSpPr>
            <p:nvPr/>
          </p:nvSpPr>
          <p:spPr bwMode="auto">
            <a:xfrm>
              <a:off x="5211958" y="1125465"/>
              <a:ext cx="1008459" cy="296465"/>
            </a:xfrm>
            <a:prstGeom prst="chevron">
              <a:avLst>
                <a:gd name="adj" fmla="val 52504"/>
              </a:avLst>
            </a:prstGeom>
            <a:solidFill>
              <a:srgbClr val="B2D235"/>
            </a:solidFill>
            <a:ln w="6350">
              <a:solidFill>
                <a:srgbClr val="FFFFFF">
                  <a:lumMod val="50000"/>
                </a:srgbClr>
              </a:solidFill>
              <a:miter lim="800000"/>
              <a:headEnd/>
              <a:tailEnd/>
            </a:ln>
            <a:effectLst/>
          </p:spPr>
          <p:txBody>
            <a:bodyPr wrap="none" anchor="ctr"/>
            <a:lstStyle/>
            <a:p>
              <a:pPr algn="ctr" defTabSz="685800" fontAlgn="auto">
                <a:spcBef>
                  <a:spcPts val="0"/>
                </a:spcBef>
                <a:spcAft>
                  <a:spcPts val="0"/>
                </a:spcAft>
                <a:defRPr/>
              </a:pPr>
              <a:r>
                <a:rPr lang="en-GB" sz="1350" kern="0" dirty="0">
                  <a:solidFill>
                    <a:schemeClr val="bg2">
                      <a:lumMod val="25000"/>
                    </a:schemeClr>
                  </a:solidFill>
                  <a:effectLst>
                    <a:outerShdw blurRad="38100" dist="38100" dir="2700000" algn="tl">
                      <a:srgbClr val="000000"/>
                    </a:outerShdw>
                  </a:effectLst>
                  <a:latin typeface="Calibri Light" panose="020F0302020204030204" pitchFamily="34" charset="0"/>
                  <a:cs typeface="Calibri Light" panose="020F0302020204030204" pitchFamily="34" charset="0"/>
                </a:rPr>
                <a:t>   Closing</a:t>
              </a:r>
            </a:p>
          </p:txBody>
        </p:sp>
        <p:sp>
          <p:nvSpPr>
            <p:cNvPr id="49" name="Line 23"/>
            <p:cNvSpPr>
              <a:spLocks noChangeShapeType="1"/>
            </p:cNvSpPr>
            <p:nvPr/>
          </p:nvSpPr>
          <p:spPr bwMode="auto">
            <a:xfrm>
              <a:off x="2874762" y="1550517"/>
              <a:ext cx="264319"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0" name="AutoShape 24"/>
            <p:cNvSpPr>
              <a:spLocks noChangeArrowheads="1"/>
            </p:cNvSpPr>
            <p:nvPr/>
          </p:nvSpPr>
          <p:spPr bwMode="auto">
            <a:xfrm>
              <a:off x="4027098" y="1430288"/>
              <a:ext cx="306832" cy="306831"/>
            </a:xfrm>
            <a:prstGeom prst="flowChartDecision">
              <a:avLst/>
            </a:prstGeom>
            <a:solidFill>
              <a:srgbClr val="7030A0">
                <a:alpha val="86000"/>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1" name="AutoShape 25"/>
            <p:cNvSpPr>
              <a:spLocks noChangeArrowheads="1"/>
            </p:cNvSpPr>
            <p:nvPr/>
          </p:nvSpPr>
          <p:spPr bwMode="auto">
            <a:xfrm>
              <a:off x="3132130" y="1426391"/>
              <a:ext cx="208360" cy="208359"/>
            </a:xfrm>
            <a:prstGeom prst="flowChartDecision">
              <a:avLst/>
            </a:prstGeom>
            <a:solidFill>
              <a:srgbClr val="7030A0">
                <a:alpha val="25098"/>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2" name="AutoShape 26"/>
            <p:cNvSpPr>
              <a:spLocks noChangeArrowheads="1"/>
            </p:cNvSpPr>
            <p:nvPr/>
          </p:nvSpPr>
          <p:spPr bwMode="auto">
            <a:xfrm>
              <a:off x="5063131" y="1446933"/>
              <a:ext cx="208360" cy="208359"/>
            </a:xfrm>
            <a:prstGeom prst="flowChartDecision">
              <a:avLst/>
            </a:prstGeom>
            <a:solidFill>
              <a:srgbClr val="7030A0">
                <a:alpha val="38824"/>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3" name="AutoShape 27"/>
            <p:cNvSpPr>
              <a:spLocks noChangeArrowheads="1"/>
            </p:cNvSpPr>
            <p:nvPr/>
          </p:nvSpPr>
          <p:spPr bwMode="auto">
            <a:xfrm>
              <a:off x="6151362" y="1446933"/>
              <a:ext cx="208360" cy="208359"/>
            </a:xfrm>
            <a:prstGeom prst="flowChartDecision">
              <a:avLst/>
            </a:prstGeom>
            <a:solidFill>
              <a:srgbClr val="3366CC">
                <a:alpha val="23922"/>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4" name="Line 29"/>
            <p:cNvSpPr>
              <a:spLocks noChangeShapeType="1"/>
            </p:cNvSpPr>
            <p:nvPr/>
          </p:nvSpPr>
          <p:spPr bwMode="auto">
            <a:xfrm>
              <a:off x="3345060" y="1555279"/>
              <a:ext cx="767953"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5" name="Line 30"/>
            <p:cNvSpPr>
              <a:spLocks noChangeShapeType="1"/>
            </p:cNvSpPr>
            <p:nvPr/>
          </p:nvSpPr>
          <p:spPr bwMode="auto">
            <a:xfrm>
              <a:off x="4315418" y="1555279"/>
              <a:ext cx="760810"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6" name="Line 31"/>
            <p:cNvSpPr>
              <a:spLocks noChangeShapeType="1"/>
            </p:cNvSpPr>
            <p:nvPr/>
          </p:nvSpPr>
          <p:spPr bwMode="auto">
            <a:xfrm>
              <a:off x="5267919" y="1552898"/>
              <a:ext cx="902494" cy="0"/>
            </a:xfrm>
            <a:prstGeom prst="line">
              <a:avLst/>
            </a:prstGeom>
            <a:noFill/>
            <a:ln w="9525">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7" name="AutoShape 28"/>
            <p:cNvSpPr>
              <a:spLocks noChangeArrowheads="1"/>
            </p:cNvSpPr>
            <p:nvPr/>
          </p:nvSpPr>
          <p:spPr bwMode="auto">
            <a:xfrm>
              <a:off x="2706883" y="1444551"/>
              <a:ext cx="208359" cy="208359"/>
            </a:xfrm>
            <a:prstGeom prst="flowChartDecision">
              <a:avLst/>
            </a:prstGeom>
            <a:solidFill>
              <a:srgbClr val="3366CC">
                <a:alpha val="25098"/>
              </a:srgbClr>
            </a:solidFill>
            <a:ln w="9525" algn="ctr">
              <a:solidFill>
                <a:srgbClr val="FFFFFF"/>
              </a:solidFill>
              <a:miter lim="800000"/>
              <a:headEnd/>
              <a:tailEnd/>
            </a:ln>
            <a:effectLst/>
          </p:spPr>
          <p:txBody>
            <a:bodyPr wrap="none" anchor="ctr"/>
            <a:lstStyle/>
            <a:p>
              <a:pP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cs typeface="Calibri Light" panose="020F0302020204030204" pitchFamily="34" charset="0"/>
              </a:endParaRPr>
            </a:p>
          </p:txBody>
        </p:sp>
        <p:sp>
          <p:nvSpPr>
            <p:cNvPr id="58" name="Rectangle 22"/>
            <p:cNvSpPr>
              <a:spLocks noChangeArrowheads="1"/>
            </p:cNvSpPr>
            <p:nvPr/>
          </p:nvSpPr>
          <p:spPr bwMode="auto">
            <a:xfrm>
              <a:off x="4011664" y="1684221"/>
              <a:ext cx="500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800" b="1" kern="0" dirty="0">
                  <a:solidFill>
                    <a:srgbClr val="000000"/>
                  </a:solidFill>
                  <a:latin typeface="Calibri Light" panose="020F0302020204030204" pitchFamily="34" charset="0"/>
                  <a:cs typeface="Calibri Light" panose="020F0302020204030204" pitchFamily="34" charset="0"/>
                </a:rPr>
                <a:t>RfE</a:t>
              </a:r>
            </a:p>
          </p:txBody>
        </p:sp>
        <p:sp>
          <p:nvSpPr>
            <p:cNvPr id="59" name="Rectangle 23"/>
            <p:cNvSpPr>
              <a:spLocks noChangeArrowheads="1"/>
            </p:cNvSpPr>
            <p:nvPr/>
          </p:nvSpPr>
          <p:spPr bwMode="auto">
            <a:xfrm>
              <a:off x="3041723" y="1579724"/>
              <a:ext cx="4379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FFFFFF">
                      <a:lumMod val="65000"/>
                    </a:srgbClr>
                  </a:solidFill>
                  <a:latin typeface="Calibri Light" panose="020F0302020204030204" pitchFamily="34" charset="0"/>
                  <a:cs typeface="Calibri Light" panose="020F0302020204030204" pitchFamily="34" charset="0"/>
                </a:rPr>
                <a:t>RfP</a:t>
              </a:r>
            </a:p>
          </p:txBody>
        </p:sp>
        <p:sp>
          <p:nvSpPr>
            <p:cNvPr id="60" name="Rectangle 24"/>
            <p:cNvSpPr>
              <a:spLocks noChangeArrowheads="1"/>
            </p:cNvSpPr>
            <p:nvPr/>
          </p:nvSpPr>
          <p:spPr bwMode="auto">
            <a:xfrm>
              <a:off x="5008361" y="1642196"/>
              <a:ext cx="45717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auto">
                <a:spcBef>
                  <a:spcPts val="0"/>
                </a:spcBef>
                <a:spcAft>
                  <a:spcPts val="0"/>
                </a:spcAft>
                <a:defRPr/>
              </a:pPr>
              <a:r>
                <a:rPr lang="en-GB" sz="1500" b="1" kern="0" dirty="0">
                  <a:solidFill>
                    <a:srgbClr val="FFFFFF">
                      <a:lumMod val="65000"/>
                    </a:srgbClr>
                  </a:solidFill>
                  <a:latin typeface="Calibri Light" panose="020F0302020204030204" pitchFamily="34" charset="0"/>
                  <a:cs typeface="Calibri Light" panose="020F0302020204030204" pitchFamily="34" charset="0"/>
                </a:rPr>
                <a:t>RfC</a:t>
              </a:r>
            </a:p>
          </p:txBody>
        </p:sp>
      </p:grpSp>
    </p:spTree>
    <p:extLst>
      <p:ext uri="{BB962C8B-B14F-4D97-AF65-F5344CB8AC3E}">
        <p14:creationId xmlns:p14="http://schemas.microsoft.com/office/powerpoint/2010/main" val="10052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unthaak 36">
            <a:extLst>
              <a:ext uri="{FF2B5EF4-FFF2-40B4-BE49-F238E27FC236}">
                <a16:creationId xmlns:a16="http://schemas.microsoft.com/office/drawing/2014/main" id="{8B7F833A-CEF1-1049-B1A6-B1868D01F052}"/>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8" name="Titel 7">
            <a:extLst>
              <a:ext uri="{FF2B5EF4-FFF2-40B4-BE49-F238E27FC236}">
                <a16:creationId xmlns:a16="http://schemas.microsoft.com/office/drawing/2014/main" id="{DA1DB1D8-5D63-344D-98E9-7EFA5AE69421}"/>
              </a:ext>
            </a:extLst>
          </p:cNvPr>
          <p:cNvSpPr>
            <a:spLocks noGrp="1"/>
          </p:cNvSpPr>
          <p:nvPr>
            <p:ph type="title"/>
          </p:nvPr>
        </p:nvSpPr>
        <p:spPr/>
        <p:txBody>
          <a:bodyPr/>
          <a:lstStyle/>
          <a:p>
            <a:r>
              <a:rPr lang="en-GB"/>
              <a:t>Executing Phase</a:t>
            </a:r>
          </a:p>
        </p:txBody>
      </p:sp>
      <p:pic>
        <p:nvPicPr>
          <p:cNvPr id="51" name="Picture 2" descr="Outline of key activities involved in the Executing phase of a project. Here's a summary of the key points:&#10;- Executing Kick-off Meeting&#10;- Distributing Information&#10;- Coordinating Project Work&#10;- Coordinating People and Resources&#10;- Project Deliverables&#10;- Quality Assurance">
            <a:extLst>
              <a:ext uri="{FF2B5EF4-FFF2-40B4-BE49-F238E27FC236}">
                <a16:creationId xmlns:a16="http://schemas.microsoft.com/office/drawing/2014/main" id="{A2E1A339-E7E2-9C41-A914-4CA1B82FB1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7395" y="624943"/>
            <a:ext cx="6434138" cy="227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descr="- Executing Kick-Off/MoM&#10;- Meeting Agendas/MoMs&#10;- Project reports &#10;- Change Requests&#10;- Deliverables Acceptance Note">
            <a:extLst>
              <a:ext uri="{FF2B5EF4-FFF2-40B4-BE49-F238E27FC236}">
                <a16:creationId xmlns:a16="http://schemas.microsoft.com/office/drawing/2014/main" id="{524172BB-4788-2DD9-081C-4EA71DCA2E32}"/>
              </a:ext>
            </a:extLst>
          </p:cNvPr>
          <p:cNvGrpSpPr/>
          <p:nvPr/>
        </p:nvGrpSpPr>
        <p:grpSpPr>
          <a:xfrm>
            <a:off x="1262512" y="3071011"/>
            <a:ext cx="6618976" cy="1573586"/>
            <a:chOff x="1262512" y="3071011"/>
            <a:chExt cx="6618976" cy="1573586"/>
          </a:xfrm>
        </p:grpSpPr>
        <p:grpSp>
          <p:nvGrpSpPr>
            <p:cNvPr id="52" name="Group 4">
              <a:extLst>
                <a:ext uri="{FF2B5EF4-FFF2-40B4-BE49-F238E27FC236}">
                  <a16:creationId xmlns:a16="http://schemas.microsoft.com/office/drawing/2014/main" id="{0F152793-081A-7C4C-AECB-F2726DC5680E}"/>
                </a:ext>
              </a:extLst>
            </p:cNvPr>
            <p:cNvGrpSpPr>
              <a:grpSpLocks/>
            </p:cNvGrpSpPr>
            <p:nvPr/>
          </p:nvGrpSpPr>
          <p:grpSpPr bwMode="auto">
            <a:xfrm>
              <a:off x="1262512" y="3071011"/>
              <a:ext cx="6618976" cy="1573586"/>
              <a:chOff x="139312" y="3500438"/>
              <a:chExt cx="8825301" cy="2098114"/>
            </a:xfrm>
          </p:grpSpPr>
          <p:grpSp>
            <p:nvGrpSpPr>
              <p:cNvPr id="53" name="Group 4">
                <a:extLst>
                  <a:ext uri="{FF2B5EF4-FFF2-40B4-BE49-F238E27FC236}">
                    <a16:creationId xmlns:a16="http://schemas.microsoft.com/office/drawing/2014/main" id="{9251F198-37F7-974A-B2FD-CEEFDEB2ACFF}"/>
                  </a:ext>
                </a:extLst>
              </p:cNvPr>
              <p:cNvGrpSpPr>
                <a:grpSpLocks/>
              </p:cNvGrpSpPr>
              <p:nvPr/>
            </p:nvGrpSpPr>
            <p:grpSpPr bwMode="auto">
              <a:xfrm>
                <a:off x="139312" y="3500438"/>
                <a:ext cx="8825301" cy="2098114"/>
                <a:chOff x="139312" y="3500438"/>
                <a:chExt cx="8825301" cy="2098114"/>
              </a:xfrm>
            </p:grpSpPr>
            <p:sp>
              <p:nvSpPr>
                <p:cNvPr id="76" name="Rectangle 86">
                  <a:extLst>
                    <a:ext uri="{FF2B5EF4-FFF2-40B4-BE49-F238E27FC236}">
                      <a16:creationId xmlns:a16="http://schemas.microsoft.com/office/drawing/2014/main" id="{00410C8F-B89B-C14C-BC8D-01F039BB620D}"/>
                    </a:ext>
                  </a:extLst>
                </p:cNvPr>
                <p:cNvSpPr>
                  <a:spLocks noChangeArrowheads="1"/>
                </p:cNvSpPr>
                <p:nvPr/>
              </p:nvSpPr>
              <p:spPr bwMode="auto">
                <a:xfrm>
                  <a:off x="179388" y="3500438"/>
                  <a:ext cx="206375" cy="2089150"/>
                </a:xfrm>
                <a:prstGeom prst="rect">
                  <a:avLst/>
                </a:prstGeom>
                <a:solidFill>
                  <a:schemeClr val="bg1">
                    <a:lumMod val="95000"/>
                  </a:schemeClr>
                </a:solidFill>
                <a:ln w="19050">
                  <a:solidFill>
                    <a:schemeClr val="bg1">
                      <a:lumMod val="85000"/>
                    </a:schemeClr>
                  </a:solidFill>
                  <a:miter lim="800000"/>
                  <a:headEnd/>
                  <a:tailEnd/>
                </a:ln>
                <a:effec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77" name="Rectangle 85">
                  <a:extLst>
                    <a:ext uri="{FF2B5EF4-FFF2-40B4-BE49-F238E27FC236}">
                      <a16:creationId xmlns:a16="http://schemas.microsoft.com/office/drawing/2014/main" id="{77A99F89-B2A9-5545-84BD-97C9404376DD}"/>
                    </a:ext>
                  </a:extLst>
                </p:cNvPr>
                <p:cNvSpPr>
                  <a:spLocks noChangeArrowheads="1"/>
                </p:cNvSpPr>
                <p:nvPr/>
              </p:nvSpPr>
              <p:spPr bwMode="auto">
                <a:xfrm>
                  <a:off x="385763" y="3500438"/>
                  <a:ext cx="8578850" cy="2089150"/>
                </a:xfrm>
                <a:prstGeom prst="rect">
                  <a:avLst/>
                </a:prstGeom>
                <a:solidFill>
                  <a:schemeClr val="bg1">
                    <a:lumMod val="85000"/>
                  </a:schemeClr>
                </a:solidFill>
                <a:ln w="19050">
                  <a:solidFill>
                    <a:schemeClr val="bg1">
                      <a:lumMod val="85000"/>
                    </a:schemeClr>
                  </a:solidFill>
                  <a:miter lim="800000"/>
                  <a:headEnd/>
                  <a:tailEnd/>
                </a:ln>
                <a:effec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78" name="Rectangle 18">
                  <a:extLst>
                    <a:ext uri="{FF2B5EF4-FFF2-40B4-BE49-F238E27FC236}">
                      <a16:creationId xmlns:a16="http://schemas.microsoft.com/office/drawing/2014/main" id="{A8D48D15-64C4-2A43-A4F8-4637D885B6D3}"/>
                    </a:ext>
                  </a:extLst>
                </p:cNvPr>
                <p:cNvSpPr>
                  <a:spLocks noChangeArrowheads="1"/>
                </p:cNvSpPr>
                <p:nvPr/>
              </p:nvSpPr>
              <p:spPr bwMode="auto">
                <a:xfrm>
                  <a:off x="449263" y="5157788"/>
                  <a:ext cx="8429625" cy="382588"/>
                </a:xfrm>
                <a:prstGeom prst="rect">
                  <a:avLst/>
                </a:prstGeom>
                <a:solidFill>
                  <a:schemeClr val="bg1">
                    <a:lumMod val="95000"/>
                  </a:schemeClr>
                </a:solidFill>
                <a:ln>
                  <a:solidFill>
                    <a:srgbClr val="009AB9"/>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79" name="Rectangle 18">
                  <a:extLst>
                    <a:ext uri="{FF2B5EF4-FFF2-40B4-BE49-F238E27FC236}">
                      <a16:creationId xmlns:a16="http://schemas.microsoft.com/office/drawing/2014/main" id="{F92B4BAE-A373-CD4A-97BB-5DCDEE7147CC}"/>
                    </a:ext>
                  </a:extLst>
                </p:cNvPr>
                <p:cNvSpPr>
                  <a:spLocks noChangeArrowheads="1"/>
                </p:cNvSpPr>
                <p:nvPr/>
              </p:nvSpPr>
              <p:spPr bwMode="auto">
                <a:xfrm>
                  <a:off x="6877050" y="3559176"/>
                  <a:ext cx="2016125" cy="1452562"/>
                </a:xfrm>
                <a:prstGeom prst="rect">
                  <a:avLst/>
                </a:prstGeom>
                <a:solidFill>
                  <a:schemeClr val="bg1">
                    <a:lumMod val="95000"/>
                  </a:schemeClr>
                </a:solidFill>
                <a:ln>
                  <a:solidFill>
                    <a:srgbClr val="B2D235"/>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80" name="Rectangle 18">
                  <a:extLst>
                    <a:ext uri="{FF2B5EF4-FFF2-40B4-BE49-F238E27FC236}">
                      <a16:creationId xmlns:a16="http://schemas.microsoft.com/office/drawing/2014/main" id="{E25622ED-6560-AF4A-A67A-86591FB526B8}"/>
                    </a:ext>
                  </a:extLst>
                </p:cNvPr>
                <p:cNvSpPr>
                  <a:spLocks noChangeArrowheads="1"/>
                </p:cNvSpPr>
                <p:nvPr/>
              </p:nvSpPr>
              <p:spPr bwMode="auto">
                <a:xfrm>
                  <a:off x="4710113" y="3559176"/>
                  <a:ext cx="2016125" cy="1450975"/>
                </a:xfrm>
                <a:prstGeom prst="rect">
                  <a:avLst/>
                </a:prstGeom>
                <a:solidFill>
                  <a:schemeClr val="bg1">
                    <a:lumMod val="95000"/>
                  </a:schemeClr>
                </a:solidFill>
                <a:ln>
                  <a:solidFill>
                    <a:srgbClr val="EC008C"/>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81" name="Rectangle 18">
                  <a:extLst>
                    <a:ext uri="{FF2B5EF4-FFF2-40B4-BE49-F238E27FC236}">
                      <a16:creationId xmlns:a16="http://schemas.microsoft.com/office/drawing/2014/main" id="{DB6DF3B5-4BD5-7E4E-81F3-DEB3F32B352D}"/>
                    </a:ext>
                  </a:extLst>
                </p:cNvPr>
                <p:cNvSpPr>
                  <a:spLocks noChangeArrowheads="1"/>
                </p:cNvSpPr>
                <p:nvPr/>
              </p:nvSpPr>
              <p:spPr bwMode="auto">
                <a:xfrm>
                  <a:off x="2590800" y="3559176"/>
                  <a:ext cx="2016125" cy="1452562"/>
                </a:xfrm>
                <a:prstGeom prst="rect">
                  <a:avLst/>
                </a:prstGeom>
                <a:solidFill>
                  <a:schemeClr val="bg1">
                    <a:lumMod val="95000"/>
                  </a:schemeClr>
                </a:solidFill>
                <a:ln>
                  <a:solidFill>
                    <a:srgbClr val="F15A22"/>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82" name="Rectangle 18">
                  <a:extLst>
                    <a:ext uri="{FF2B5EF4-FFF2-40B4-BE49-F238E27FC236}">
                      <a16:creationId xmlns:a16="http://schemas.microsoft.com/office/drawing/2014/main" id="{34E8F92B-4C30-C84F-BB7B-B7CA356A2DC8}"/>
                    </a:ext>
                  </a:extLst>
                </p:cNvPr>
                <p:cNvSpPr>
                  <a:spLocks noChangeArrowheads="1"/>
                </p:cNvSpPr>
                <p:nvPr/>
              </p:nvSpPr>
              <p:spPr bwMode="auto">
                <a:xfrm>
                  <a:off x="452438" y="3559176"/>
                  <a:ext cx="2016125" cy="1452562"/>
                </a:xfrm>
                <a:prstGeom prst="rect">
                  <a:avLst/>
                </a:prstGeom>
                <a:solidFill>
                  <a:schemeClr val="bg1">
                    <a:lumMod val="95000"/>
                  </a:schemeClr>
                </a:solidFill>
                <a:ln>
                  <a:solidFill>
                    <a:srgbClr val="FBAB18"/>
                  </a:solidFill>
                </a:ln>
              </p:spPr>
              <p:txBody>
                <a:bodyPr wrap="none" anchor="ctr"/>
                <a:lstStyle/>
                <a:p>
                  <a:pPr algn="ctr">
                    <a:defRPr/>
                  </a:pPr>
                  <a:endParaRPr lang="en-US" sz="1200" dirty="0">
                    <a:latin typeface="Calibri Light" panose="020F0302020204030204" pitchFamily="34" charset="0"/>
                    <a:cs typeface="Calibri Light" panose="020F0302020204030204" pitchFamily="34" charset="0"/>
                  </a:endParaRPr>
                </a:p>
              </p:txBody>
            </p:sp>
            <p:sp>
              <p:nvSpPr>
                <p:cNvPr id="83" name="Text Box 84">
                  <a:extLst>
                    <a:ext uri="{FF2B5EF4-FFF2-40B4-BE49-F238E27FC236}">
                      <a16:creationId xmlns:a16="http://schemas.microsoft.com/office/drawing/2014/main" id="{AF2DD794-0297-3648-8128-E79FC1971CDD}"/>
                    </a:ext>
                  </a:extLst>
                </p:cNvPr>
                <p:cNvSpPr txBox="1">
                  <a:spLocks noChangeArrowheads="1"/>
                </p:cNvSpPr>
                <p:nvPr/>
              </p:nvSpPr>
              <p:spPr bwMode="auto">
                <a:xfrm rot="16200000">
                  <a:off x="-73994" y="4195376"/>
                  <a:ext cx="7036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r>
                    <a:rPr lang="en-GB" sz="750" dirty="0">
                      <a:latin typeface="Calibri Light" panose="020F0302020204030204" pitchFamily="34" charset="0"/>
                      <a:cs typeface="Calibri Light" panose="020F0302020204030204" pitchFamily="34" charset="0"/>
                    </a:rPr>
                    <a:t>Artefacts</a:t>
                  </a:r>
                </a:p>
              </p:txBody>
            </p:sp>
            <p:sp>
              <p:nvSpPr>
                <p:cNvPr id="84" name="Rectangle 27">
                  <a:extLst>
                    <a:ext uri="{FF2B5EF4-FFF2-40B4-BE49-F238E27FC236}">
                      <a16:creationId xmlns:a16="http://schemas.microsoft.com/office/drawing/2014/main" id="{7568BCF9-005E-CA49-B012-D1AB467E986E}"/>
                    </a:ext>
                  </a:extLst>
                </p:cNvPr>
                <p:cNvSpPr>
                  <a:spLocks noChangeArrowheads="1"/>
                </p:cNvSpPr>
                <p:nvPr/>
              </p:nvSpPr>
              <p:spPr bwMode="auto">
                <a:xfrm>
                  <a:off x="4787900" y="3933826"/>
                  <a:ext cx="107950" cy="10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5" name="Rectangle 28">
                  <a:extLst>
                    <a:ext uri="{FF2B5EF4-FFF2-40B4-BE49-F238E27FC236}">
                      <a16:creationId xmlns:a16="http://schemas.microsoft.com/office/drawing/2014/main" id="{C610661D-D488-4E45-9360-CB8C52EBF91A}"/>
                    </a:ext>
                  </a:extLst>
                </p:cNvPr>
                <p:cNvSpPr>
                  <a:spLocks noChangeArrowheads="1"/>
                </p:cNvSpPr>
                <p:nvPr/>
              </p:nvSpPr>
              <p:spPr bwMode="auto">
                <a:xfrm>
                  <a:off x="4787900" y="4076701"/>
                  <a:ext cx="107950" cy="10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86" name="Text Box 78">
                  <a:extLst>
                    <a:ext uri="{FF2B5EF4-FFF2-40B4-BE49-F238E27FC236}">
                      <a16:creationId xmlns:a16="http://schemas.microsoft.com/office/drawing/2014/main" id="{F0D9C86B-7CC3-FE45-AEBE-3CE972A5915C}"/>
                    </a:ext>
                  </a:extLst>
                </p:cNvPr>
                <p:cNvSpPr txBox="1">
                  <a:spLocks noChangeArrowheads="1"/>
                </p:cNvSpPr>
                <p:nvPr/>
              </p:nvSpPr>
              <p:spPr bwMode="auto">
                <a:xfrm>
                  <a:off x="5397500" y="4981576"/>
                  <a:ext cx="1214439" cy="26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675" dirty="0">
                      <a:latin typeface="Calibri Light" panose="020F0302020204030204" pitchFamily="34" charset="0"/>
                      <a:ea typeface="ＭＳ Ｐゴシック" charset="0"/>
                      <a:cs typeface="Calibri Light" panose="020F0302020204030204" pitchFamily="34" charset="0"/>
                    </a:rPr>
                    <a:t>Ready for Closing</a:t>
                  </a:r>
                </a:p>
              </p:txBody>
            </p:sp>
            <p:grpSp>
              <p:nvGrpSpPr>
                <p:cNvPr id="87" name="Group 35">
                  <a:extLst>
                    <a:ext uri="{FF2B5EF4-FFF2-40B4-BE49-F238E27FC236}">
                      <a16:creationId xmlns:a16="http://schemas.microsoft.com/office/drawing/2014/main" id="{AB827E42-C06D-2B41-A119-1458B214D8D8}"/>
                    </a:ext>
                  </a:extLst>
                </p:cNvPr>
                <p:cNvGrpSpPr>
                  <a:grpSpLocks/>
                </p:cNvGrpSpPr>
                <p:nvPr/>
              </p:nvGrpSpPr>
              <p:grpSpPr bwMode="auto">
                <a:xfrm>
                  <a:off x="514350" y="3570289"/>
                  <a:ext cx="1895475" cy="369332"/>
                  <a:chOff x="512762" y="1265408"/>
                  <a:chExt cx="1895475" cy="369146"/>
                </a:xfrm>
              </p:grpSpPr>
              <p:pic>
                <p:nvPicPr>
                  <p:cNvPr id="102" name="Picture 29">
                    <a:extLst>
                      <a:ext uri="{FF2B5EF4-FFF2-40B4-BE49-F238E27FC236}">
                        <a16:creationId xmlns:a16="http://schemas.microsoft.com/office/drawing/2014/main" id="{D0F0A17F-D416-6C41-AA52-D9BBD350B12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2762" y="1298575"/>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37">
                    <a:extLst>
                      <a:ext uri="{FF2B5EF4-FFF2-40B4-BE49-F238E27FC236}">
                        <a16:creationId xmlns:a16="http://schemas.microsoft.com/office/drawing/2014/main" id="{9658DD40-BE2C-2C49-B4C3-A180DC23ABE7}"/>
                      </a:ext>
                    </a:extLst>
                  </p:cNvPr>
                  <p:cNvSpPr txBox="1">
                    <a:spLocks noChangeArrowheads="1"/>
                  </p:cNvSpPr>
                  <p:nvPr/>
                </p:nvSpPr>
                <p:spPr bwMode="auto">
                  <a:xfrm>
                    <a:off x="512762" y="1265408"/>
                    <a:ext cx="1895475" cy="36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solidFill>
                          <a:schemeClr val="bg1"/>
                        </a:solidFill>
                        <a:latin typeface="Calibri Light" panose="020F0302020204030204" pitchFamily="34" charset="0"/>
                        <a:cs typeface="Calibri Light" panose="020F0302020204030204" pitchFamily="34" charset="0"/>
                      </a:rPr>
                      <a:t>Initiating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88" name="Group 38">
                  <a:extLst>
                    <a:ext uri="{FF2B5EF4-FFF2-40B4-BE49-F238E27FC236}">
                      <a16:creationId xmlns:a16="http://schemas.microsoft.com/office/drawing/2014/main" id="{B71CC60D-6AF7-B14E-9624-42BF64ED3B44}"/>
                    </a:ext>
                  </a:extLst>
                </p:cNvPr>
                <p:cNvGrpSpPr>
                  <a:grpSpLocks/>
                </p:cNvGrpSpPr>
                <p:nvPr/>
              </p:nvGrpSpPr>
              <p:grpSpPr bwMode="auto">
                <a:xfrm>
                  <a:off x="2600325" y="3567112"/>
                  <a:ext cx="1903413" cy="369332"/>
                  <a:chOff x="2654239" y="1288121"/>
                  <a:chExt cx="1904266" cy="369035"/>
                </a:xfrm>
              </p:grpSpPr>
              <p:pic>
                <p:nvPicPr>
                  <p:cNvPr id="100" name="Picture 30">
                    <a:extLst>
                      <a:ext uri="{FF2B5EF4-FFF2-40B4-BE49-F238E27FC236}">
                        <a16:creationId xmlns:a16="http://schemas.microsoft.com/office/drawing/2014/main" id="{32D1B87E-E0C6-ED49-A3AE-D9CF79C4E92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63030"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40">
                    <a:extLst>
                      <a:ext uri="{FF2B5EF4-FFF2-40B4-BE49-F238E27FC236}">
                        <a16:creationId xmlns:a16="http://schemas.microsoft.com/office/drawing/2014/main" id="{716EBC13-3AAB-774A-BBDE-3AA9C1CCA2D6}"/>
                      </a:ext>
                    </a:extLst>
                  </p:cNvPr>
                  <p:cNvSpPr txBox="1">
                    <a:spLocks noChangeArrowheads="1"/>
                  </p:cNvSpPr>
                  <p:nvPr/>
                </p:nvSpPr>
                <p:spPr bwMode="auto">
                  <a:xfrm>
                    <a:off x="2654239" y="1288121"/>
                    <a:ext cx="1895475" cy="3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a:solidFill>
                          <a:schemeClr val="bg1"/>
                        </a:solidFill>
                        <a:latin typeface="Calibri Light" panose="020F0302020204030204" pitchFamily="34" charset="0"/>
                        <a:cs typeface="Calibri Light" panose="020F0302020204030204" pitchFamily="34" charset="0"/>
                      </a:rPr>
                      <a:t>Planning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89" name="Group 44">
                  <a:extLst>
                    <a:ext uri="{FF2B5EF4-FFF2-40B4-BE49-F238E27FC236}">
                      <a16:creationId xmlns:a16="http://schemas.microsoft.com/office/drawing/2014/main" id="{BB2C1846-4BE6-8144-BD4A-D47B8E8C7DC2}"/>
                    </a:ext>
                  </a:extLst>
                </p:cNvPr>
                <p:cNvGrpSpPr>
                  <a:grpSpLocks/>
                </p:cNvGrpSpPr>
                <p:nvPr/>
              </p:nvGrpSpPr>
              <p:grpSpPr bwMode="auto">
                <a:xfrm>
                  <a:off x="6908800" y="3578226"/>
                  <a:ext cx="1917700" cy="369331"/>
                  <a:chOff x="6962775" y="1298575"/>
                  <a:chExt cx="1917297" cy="369784"/>
                </a:xfrm>
              </p:grpSpPr>
              <p:pic>
                <p:nvPicPr>
                  <p:cNvPr id="98" name="Picture 32">
                    <a:extLst>
                      <a:ext uri="{FF2B5EF4-FFF2-40B4-BE49-F238E27FC236}">
                        <a16:creationId xmlns:a16="http://schemas.microsoft.com/office/drawing/2014/main" id="{DB56B927-41E3-0C45-9BFB-106AC77E930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84597" y="1306512"/>
                    <a:ext cx="189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46">
                    <a:extLst>
                      <a:ext uri="{FF2B5EF4-FFF2-40B4-BE49-F238E27FC236}">
                        <a16:creationId xmlns:a16="http://schemas.microsoft.com/office/drawing/2014/main" id="{D1F214EC-9C5F-A04C-BDD1-712A1AD1C89B}"/>
                      </a:ext>
                    </a:extLst>
                  </p:cNvPr>
                  <p:cNvSpPr txBox="1">
                    <a:spLocks noChangeArrowheads="1"/>
                  </p:cNvSpPr>
                  <p:nvPr/>
                </p:nvSpPr>
                <p:spPr bwMode="auto">
                  <a:xfrm>
                    <a:off x="6962775" y="1298575"/>
                    <a:ext cx="1895475" cy="3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solidFill>
                          <a:schemeClr val="bg1"/>
                        </a:solidFill>
                        <a:latin typeface="Calibri Light" panose="020F0302020204030204" pitchFamily="34" charset="0"/>
                        <a:cs typeface="Calibri Light" panose="020F0302020204030204" pitchFamily="34" charset="0"/>
                      </a:rPr>
                      <a:t>Closing</a:t>
                    </a:r>
                    <a:endParaRPr lang="en-GB" altLang="en-US" sz="1200" dirty="0">
                      <a:solidFill>
                        <a:schemeClr val="bg1"/>
                      </a:solidFill>
                      <a:latin typeface="Calibri Light" panose="020F0302020204030204" pitchFamily="34" charset="0"/>
                      <a:cs typeface="Calibri Light" panose="020F0302020204030204" pitchFamily="34" charset="0"/>
                    </a:endParaRPr>
                  </a:p>
                </p:txBody>
              </p:sp>
            </p:grpSp>
            <p:grpSp>
              <p:nvGrpSpPr>
                <p:cNvPr id="90" name="Group 47">
                  <a:extLst>
                    <a:ext uri="{FF2B5EF4-FFF2-40B4-BE49-F238E27FC236}">
                      <a16:creationId xmlns:a16="http://schemas.microsoft.com/office/drawing/2014/main" id="{ECE62958-ACB3-6E4D-86DB-7A86FB48AD7B}"/>
                    </a:ext>
                  </a:extLst>
                </p:cNvPr>
                <p:cNvGrpSpPr>
                  <a:grpSpLocks/>
                </p:cNvGrpSpPr>
                <p:nvPr/>
              </p:nvGrpSpPr>
              <p:grpSpPr bwMode="auto">
                <a:xfrm>
                  <a:off x="468313" y="5212600"/>
                  <a:ext cx="8385175" cy="385952"/>
                  <a:chOff x="438710" y="2972859"/>
                  <a:chExt cx="8384359" cy="386179"/>
                </a:xfrm>
              </p:grpSpPr>
              <p:pic>
                <p:nvPicPr>
                  <p:cNvPr id="96" name="Picture 33">
                    <a:extLst>
                      <a:ext uri="{FF2B5EF4-FFF2-40B4-BE49-F238E27FC236}">
                        <a16:creationId xmlns:a16="http://schemas.microsoft.com/office/drawing/2014/main" id="{68EF30DD-E636-844D-8849-1A948D5F4B5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710" y="2972859"/>
                    <a:ext cx="838435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 Box 132">
                    <a:extLst>
                      <a:ext uri="{FF2B5EF4-FFF2-40B4-BE49-F238E27FC236}">
                        <a16:creationId xmlns:a16="http://schemas.microsoft.com/office/drawing/2014/main" id="{B092D1C1-ED18-5B4B-8E24-C990A036219C}"/>
                      </a:ext>
                    </a:extLst>
                  </p:cNvPr>
                  <p:cNvSpPr txBox="1">
                    <a:spLocks noChangeArrowheads="1"/>
                  </p:cNvSpPr>
                  <p:nvPr/>
                </p:nvSpPr>
                <p:spPr bwMode="auto">
                  <a:xfrm>
                    <a:off x="451409" y="2989489"/>
                    <a:ext cx="8298642" cy="369549"/>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r>
                      <a:rPr lang="en-GB" sz="1200" b="0" dirty="0">
                        <a:solidFill>
                          <a:schemeClr val="bg1"/>
                        </a:solidFill>
                        <a:latin typeface="Calibri Light" panose="020F0302020204030204" pitchFamily="34" charset="0"/>
                        <a:cs typeface="Calibri Light" panose="020F0302020204030204" pitchFamily="34" charset="0"/>
                      </a:rPr>
                      <a:t>   Monitor &amp; Control</a:t>
                    </a:r>
                  </a:p>
                </p:txBody>
              </p:sp>
            </p:grpSp>
            <p:pic>
              <p:nvPicPr>
                <p:cNvPr id="91" name="Picture 36">
                  <a:extLst>
                    <a:ext uri="{FF2B5EF4-FFF2-40B4-BE49-F238E27FC236}">
                      <a16:creationId xmlns:a16="http://schemas.microsoft.com/office/drawing/2014/main" id="{0941D0D0-05F2-A34C-86E1-5D9081E1F13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7263" y="3573463"/>
                  <a:ext cx="1933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Rectangle 1">
                  <a:extLst>
                    <a:ext uri="{FF2B5EF4-FFF2-40B4-BE49-F238E27FC236}">
                      <a16:creationId xmlns:a16="http://schemas.microsoft.com/office/drawing/2014/main" id="{F02AD96B-9996-8845-82D8-E79B47368922}"/>
                    </a:ext>
                  </a:extLst>
                </p:cNvPr>
                <p:cNvSpPr>
                  <a:spLocks noChangeArrowheads="1"/>
                </p:cNvSpPr>
                <p:nvPr/>
              </p:nvSpPr>
              <p:spPr bwMode="auto">
                <a:xfrm>
                  <a:off x="4767264" y="3578225"/>
                  <a:ext cx="193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1200" dirty="0" err="1">
                      <a:latin typeface="Calibri Light" panose="020F0302020204030204" pitchFamily="34" charset="0"/>
                      <a:cs typeface="Calibri Light" panose="020F0302020204030204" pitchFamily="34" charset="0"/>
                    </a:rPr>
                    <a:t>Executing</a:t>
                  </a:r>
                  <a:endParaRPr lang="en-GB" altLang="en-US" sz="1200" dirty="0">
                    <a:latin typeface="Calibri Light" panose="020F0302020204030204" pitchFamily="34" charset="0"/>
                    <a:cs typeface="Calibri Light" panose="020F0302020204030204" pitchFamily="34" charset="0"/>
                  </a:endParaRPr>
                </a:p>
              </p:txBody>
            </p:sp>
            <p:sp>
              <p:nvSpPr>
                <p:cNvPr id="93" name="Rectangle 28">
                  <a:extLst>
                    <a:ext uri="{FF2B5EF4-FFF2-40B4-BE49-F238E27FC236}">
                      <a16:creationId xmlns:a16="http://schemas.microsoft.com/office/drawing/2014/main" id="{29B2B482-D3B9-FB41-B1C4-A943B42B0B4A}"/>
                    </a:ext>
                  </a:extLst>
                </p:cNvPr>
                <p:cNvSpPr>
                  <a:spLocks noChangeArrowheads="1"/>
                </p:cNvSpPr>
                <p:nvPr/>
              </p:nvSpPr>
              <p:spPr bwMode="auto">
                <a:xfrm>
                  <a:off x="4787900" y="4221163"/>
                  <a:ext cx="107950" cy="10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94" name="Diamond 3">
                  <a:extLst>
                    <a:ext uri="{FF2B5EF4-FFF2-40B4-BE49-F238E27FC236}">
                      <a16:creationId xmlns:a16="http://schemas.microsoft.com/office/drawing/2014/main" id="{2A6350AD-2A52-3E41-BAF0-3D9E62950BAB}"/>
                    </a:ext>
                  </a:extLst>
                </p:cNvPr>
                <p:cNvSpPr>
                  <a:spLocks noChangeArrowheads="1"/>
                </p:cNvSpPr>
                <p:nvPr/>
              </p:nvSpPr>
              <p:spPr bwMode="auto">
                <a:xfrm>
                  <a:off x="6608763" y="4797425"/>
                  <a:ext cx="406400" cy="368300"/>
                </a:xfrm>
                <a:prstGeom prst="diamond">
                  <a:avLst/>
                </a:prstGeom>
                <a:solidFill>
                  <a:srgbClr val="6A2C91"/>
                </a:solidFill>
                <a:ln w="25400" algn="ctr">
                  <a:solidFill>
                    <a:srgbClr val="6A2C9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900" dirty="0">
                    <a:latin typeface="Calibri Light" panose="020F0302020204030204" pitchFamily="34" charset="0"/>
                    <a:cs typeface="Calibri Light" panose="020F0302020204030204" pitchFamily="34" charset="0"/>
                  </a:endParaRPr>
                </a:p>
              </p:txBody>
            </p:sp>
            <p:sp>
              <p:nvSpPr>
                <p:cNvPr id="95" name="Text Box 78">
                  <a:extLst>
                    <a:ext uri="{FF2B5EF4-FFF2-40B4-BE49-F238E27FC236}">
                      <a16:creationId xmlns:a16="http://schemas.microsoft.com/office/drawing/2014/main" id="{65671B19-A94D-B248-8C2C-6E46BB94538F}"/>
                    </a:ext>
                  </a:extLst>
                </p:cNvPr>
                <p:cNvSpPr txBox="1">
                  <a:spLocks noChangeArrowheads="1"/>
                </p:cNvSpPr>
                <p:nvPr/>
              </p:nvSpPr>
              <p:spPr bwMode="auto">
                <a:xfrm>
                  <a:off x="6612334" y="4870451"/>
                  <a:ext cx="4214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750" dirty="0">
                      <a:solidFill>
                        <a:srgbClr val="FFFFFF"/>
                      </a:solidFill>
                      <a:latin typeface="Calibri Light" panose="020F0302020204030204" pitchFamily="34" charset="0"/>
                      <a:ea typeface="ＭＳ Ｐゴシック" charset="0"/>
                      <a:cs typeface="Calibri Light" panose="020F0302020204030204" pitchFamily="34" charset="0"/>
                    </a:rPr>
                    <a:t>RfC</a:t>
                  </a:r>
                </a:p>
              </p:txBody>
            </p:sp>
          </p:grpSp>
          <p:sp>
            <p:nvSpPr>
              <p:cNvPr id="54" name="Rectangle 41">
                <a:extLst>
                  <a:ext uri="{FF2B5EF4-FFF2-40B4-BE49-F238E27FC236}">
                    <a16:creationId xmlns:a16="http://schemas.microsoft.com/office/drawing/2014/main" id="{C6CBBA9E-B282-B649-9FBE-66D293BC6361}"/>
                  </a:ext>
                </a:extLst>
              </p:cNvPr>
              <p:cNvSpPr>
                <a:spLocks noChangeArrowheads="1"/>
              </p:cNvSpPr>
              <p:nvPr/>
            </p:nvSpPr>
            <p:spPr bwMode="auto">
              <a:xfrm>
                <a:off x="4787900" y="4365626"/>
                <a:ext cx="107950" cy="10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sp>
            <p:nvSpPr>
              <p:cNvPr id="73" name="Rectangle 42">
                <a:extLst>
                  <a:ext uri="{FF2B5EF4-FFF2-40B4-BE49-F238E27FC236}">
                    <a16:creationId xmlns:a16="http://schemas.microsoft.com/office/drawing/2014/main" id="{4BD08B6A-9A7E-EB4B-B63F-9F85917B29F8}"/>
                  </a:ext>
                </a:extLst>
              </p:cNvPr>
              <p:cNvSpPr>
                <a:spLocks noChangeArrowheads="1"/>
              </p:cNvSpPr>
              <p:nvPr/>
            </p:nvSpPr>
            <p:spPr bwMode="auto">
              <a:xfrm>
                <a:off x="4787900" y="4529138"/>
                <a:ext cx="107950" cy="10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dirty="0">
                  <a:latin typeface="Calibri Light" panose="020F0302020204030204" pitchFamily="34" charset="0"/>
                  <a:ea typeface="ＭＳ Ｐゴシック" charset="0"/>
                  <a:cs typeface="Calibri Light" panose="020F0302020204030204" pitchFamily="34" charset="0"/>
                </a:endParaRPr>
              </a:p>
            </p:txBody>
          </p:sp>
        </p:grpSp>
        <p:sp>
          <p:nvSpPr>
            <p:cNvPr id="104" name="Rectangle 5">
              <a:extLst>
                <a:ext uri="{FF2B5EF4-FFF2-40B4-BE49-F238E27FC236}">
                  <a16:creationId xmlns:a16="http://schemas.microsoft.com/office/drawing/2014/main" id="{CE52CEE8-8BC1-6C42-B189-B9430D05E65B}"/>
                </a:ext>
              </a:extLst>
            </p:cNvPr>
            <p:cNvSpPr>
              <a:spLocks noChangeArrowheads="1"/>
            </p:cNvSpPr>
            <p:nvPr/>
          </p:nvSpPr>
          <p:spPr bwMode="auto">
            <a:xfrm>
              <a:off x="4752082" y="3353190"/>
              <a:ext cx="1509713" cy="6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ts val="900"/>
                </a:lnSpc>
                <a:spcBef>
                  <a:spcPct val="0"/>
                </a:spcBef>
                <a:buNone/>
              </a:pPr>
              <a:r>
                <a:rPr lang="en-GB" altLang="en-US" sz="675" dirty="0">
                  <a:solidFill>
                    <a:srgbClr val="000000"/>
                  </a:solidFill>
                  <a:latin typeface="Calibri Light" panose="020F0302020204030204" pitchFamily="34" charset="0"/>
                  <a:cs typeface="Calibri Light" panose="020F0302020204030204" pitchFamily="34" charset="0"/>
                </a:rPr>
                <a:t>Executing Kick-Off/MoM</a:t>
              </a:r>
            </a:p>
            <a:p>
              <a:pPr eaLnBrk="1" hangingPunct="1">
                <a:lnSpc>
                  <a:spcPts val="900"/>
                </a:lnSpc>
                <a:spcBef>
                  <a:spcPct val="0"/>
                </a:spcBef>
                <a:buNone/>
              </a:pPr>
              <a:r>
                <a:rPr lang="en-GB" altLang="en-US" sz="675" dirty="0">
                  <a:solidFill>
                    <a:srgbClr val="000000"/>
                  </a:solidFill>
                  <a:latin typeface="Calibri Light" panose="020F0302020204030204" pitchFamily="34" charset="0"/>
                  <a:cs typeface="Calibri Light" panose="020F0302020204030204" pitchFamily="34" charset="0"/>
                </a:rPr>
                <a:t>Meeting Agendas/MoMs</a:t>
              </a:r>
            </a:p>
            <a:p>
              <a:pPr eaLnBrk="1" hangingPunct="1">
                <a:lnSpc>
                  <a:spcPts val="900"/>
                </a:lnSpc>
                <a:spcBef>
                  <a:spcPct val="0"/>
                </a:spcBef>
                <a:buNone/>
              </a:pPr>
              <a:r>
                <a:rPr lang="en-GB" altLang="en-US" sz="675" dirty="0">
                  <a:solidFill>
                    <a:srgbClr val="000000"/>
                  </a:solidFill>
                  <a:latin typeface="Calibri Light" panose="020F0302020204030204" pitchFamily="34" charset="0"/>
                  <a:cs typeface="Calibri Light" panose="020F0302020204030204" pitchFamily="34" charset="0"/>
                </a:rPr>
                <a:t>Project reports </a:t>
              </a:r>
            </a:p>
            <a:p>
              <a:pPr eaLnBrk="1" hangingPunct="1">
                <a:lnSpc>
                  <a:spcPts val="900"/>
                </a:lnSpc>
                <a:spcBef>
                  <a:spcPct val="0"/>
                </a:spcBef>
                <a:buNone/>
              </a:pPr>
              <a:r>
                <a:rPr lang="en-GB" altLang="en-US" sz="675" dirty="0">
                  <a:solidFill>
                    <a:srgbClr val="000000"/>
                  </a:solidFill>
                  <a:latin typeface="Calibri Light" panose="020F0302020204030204" pitchFamily="34" charset="0"/>
                  <a:cs typeface="Calibri Light" panose="020F0302020204030204" pitchFamily="34" charset="0"/>
                </a:rPr>
                <a:t>Change Requests</a:t>
              </a:r>
            </a:p>
            <a:p>
              <a:pPr eaLnBrk="1" hangingPunct="1">
                <a:lnSpc>
                  <a:spcPts val="900"/>
                </a:lnSpc>
                <a:spcBef>
                  <a:spcPct val="0"/>
                </a:spcBef>
                <a:buNone/>
              </a:pPr>
              <a:r>
                <a:rPr lang="fr-BE" altLang="en-US" sz="675" dirty="0" err="1">
                  <a:solidFill>
                    <a:srgbClr val="000000"/>
                  </a:solidFill>
                  <a:latin typeface="Calibri Light" panose="020F0302020204030204" pitchFamily="34" charset="0"/>
                  <a:cs typeface="Calibri Light" panose="020F0302020204030204" pitchFamily="34" charset="0"/>
                </a:rPr>
                <a:t>Deliverables</a:t>
              </a:r>
              <a:r>
                <a:rPr lang="fr-BE" altLang="en-US" sz="675" dirty="0">
                  <a:solidFill>
                    <a:srgbClr val="000000"/>
                  </a:solidFill>
                  <a:latin typeface="Calibri Light" panose="020F0302020204030204" pitchFamily="34" charset="0"/>
                  <a:cs typeface="Calibri Light" panose="020F0302020204030204" pitchFamily="34" charset="0"/>
                </a:rPr>
                <a:t> Acceptance Note</a:t>
              </a:r>
            </a:p>
          </p:txBody>
        </p:sp>
      </p:grpSp>
    </p:spTree>
    <p:extLst>
      <p:ext uri="{BB962C8B-B14F-4D97-AF65-F5344CB8AC3E}">
        <p14:creationId xmlns:p14="http://schemas.microsoft.com/office/powerpoint/2010/main" val="21232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unthaak 40">
            <a:extLst>
              <a:ext uri="{FF2B5EF4-FFF2-40B4-BE49-F238E27FC236}">
                <a16:creationId xmlns:a16="http://schemas.microsoft.com/office/drawing/2014/main" id="{FA129963-3726-CD43-92ED-1E58C424BEF4}"/>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6" name="Titel 5">
            <a:extLst>
              <a:ext uri="{FF2B5EF4-FFF2-40B4-BE49-F238E27FC236}">
                <a16:creationId xmlns:a16="http://schemas.microsoft.com/office/drawing/2014/main" id="{DF58F5E5-46BA-224C-A680-7EDE2716F4EB}"/>
              </a:ext>
            </a:extLst>
          </p:cNvPr>
          <p:cNvSpPr>
            <a:spLocks noGrp="1"/>
          </p:cNvSpPr>
          <p:nvPr>
            <p:ph type="title"/>
          </p:nvPr>
        </p:nvSpPr>
        <p:spPr/>
        <p:txBody>
          <a:bodyPr/>
          <a:lstStyle/>
          <a:p>
            <a:r>
              <a:rPr lang="en-US"/>
              <a:t>What happens in the Executing Phase </a:t>
            </a:r>
            <a:endParaRPr lang="en-GB"/>
          </a:p>
        </p:txBody>
      </p:sp>
      <p:sp>
        <p:nvSpPr>
          <p:cNvPr id="51" name="AutoShape 2">
            <a:extLst>
              <a:ext uri="{FF2B5EF4-FFF2-40B4-BE49-F238E27FC236}">
                <a16:creationId xmlns:a16="http://schemas.microsoft.com/office/drawing/2014/main" id="{F1D7BA2D-4484-4046-851F-D4196EA9E9FD}"/>
              </a:ext>
            </a:extLst>
          </p:cNvPr>
          <p:cNvSpPr>
            <a:spLocks noChangeArrowheads="1"/>
          </p:cNvSpPr>
          <p:nvPr/>
        </p:nvSpPr>
        <p:spPr bwMode="auto">
          <a:xfrm>
            <a:off x="1746826" y="703047"/>
            <a:ext cx="1291760" cy="236781"/>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RfE (Ready for Executing)</a:t>
            </a:r>
          </a:p>
        </p:txBody>
      </p:sp>
      <p:sp>
        <p:nvSpPr>
          <p:cNvPr id="81" name="Rounded Rectangle 35">
            <a:extLst>
              <a:ext uri="{FF2B5EF4-FFF2-40B4-BE49-F238E27FC236}">
                <a16:creationId xmlns:a16="http://schemas.microsoft.com/office/drawing/2014/main" id="{F0205805-5F65-594E-A107-FA167E3A56FD}"/>
              </a:ext>
            </a:extLst>
          </p:cNvPr>
          <p:cNvSpPr>
            <a:spLocks noChangeArrowheads="1"/>
          </p:cNvSpPr>
          <p:nvPr/>
        </p:nvSpPr>
        <p:spPr bwMode="auto">
          <a:xfrm>
            <a:off x="1691039" y="1120158"/>
            <a:ext cx="1405811" cy="337198"/>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Kick-Off meeting</a:t>
            </a:r>
          </a:p>
        </p:txBody>
      </p:sp>
      <p:pic>
        <p:nvPicPr>
          <p:cNvPr id="63" name="Picture 34" descr="Output Artefact:">
            <a:extLst>
              <a:ext uri="{FF2B5EF4-FFF2-40B4-BE49-F238E27FC236}">
                <a16:creationId xmlns:a16="http://schemas.microsoft.com/office/drawing/2014/main" id="{4D285F01-9786-F74D-B946-DADBFC62AF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21650" y="1179080"/>
            <a:ext cx="347114" cy="2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lowchart: Document 32">
            <a:extLst>
              <a:ext uri="{FF2B5EF4-FFF2-40B4-BE49-F238E27FC236}">
                <a16:creationId xmlns:a16="http://schemas.microsoft.com/office/drawing/2014/main" id="{765F2377-4D2B-D244-B64F-337150954902}"/>
              </a:ext>
            </a:extLst>
          </p:cNvPr>
          <p:cNvSpPr>
            <a:spLocks noChangeArrowheads="1"/>
          </p:cNvSpPr>
          <p:nvPr/>
        </p:nvSpPr>
        <p:spPr bwMode="auto">
          <a:xfrm>
            <a:off x="4051414" y="1095891"/>
            <a:ext cx="1011589" cy="394224"/>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Kick-off </a:t>
            </a:r>
          </a:p>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Agenda &amp; MoM</a:t>
            </a:r>
          </a:p>
        </p:txBody>
      </p:sp>
      <p:sp>
        <p:nvSpPr>
          <p:cNvPr id="66" name="Rounded Rectangle 34">
            <a:extLst>
              <a:ext uri="{FF2B5EF4-FFF2-40B4-BE49-F238E27FC236}">
                <a16:creationId xmlns:a16="http://schemas.microsoft.com/office/drawing/2014/main" id="{3E6561B6-2BFD-0548-AFCD-5B8F15962B3A}"/>
              </a:ext>
            </a:extLst>
          </p:cNvPr>
          <p:cNvSpPr>
            <a:spLocks noChangeArrowheads="1"/>
          </p:cNvSpPr>
          <p:nvPr/>
        </p:nvSpPr>
        <p:spPr bwMode="auto">
          <a:xfrm rot="16200000">
            <a:off x="120344" y="2920886"/>
            <a:ext cx="2164514" cy="260335"/>
          </a:xfrm>
          <a:prstGeom prst="roundRect">
            <a:avLst>
              <a:gd name="adj" fmla="val 16667"/>
            </a:avLst>
          </a:prstGeom>
          <a:solidFill>
            <a:srgbClr val="F3F3F3"/>
          </a:solidFill>
          <a:ln w="9525" algn="ctr">
            <a:solidFill>
              <a:srgbClr val="EC008C"/>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Coordinate project</a:t>
            </a:r>
          </a:p>
        </p:txBody>
      </p:sp>
      <p:pic>
        <p:nvPicPr>
          <p:cNvPr id="65" name="Picture 34" descr="Output Artefact:">
            <a:extLst>
              <a:ext uri="{FF2B5EF4-FFF2-40B4-BE49-F238E27FC236}">
                <a16:creationId xmlns:a16="http://schemas.microsoft.com/office/drawing/2014/main" id="{BB31F044-54C9-BF4F-9002-47D0C86F73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0246" y="1831166"/>
            <a:ext cx="348353" cy="2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3" descr="Meetings Agendas/MoMs">
            <a:extLst>
              <a:ext uri="{FF2B5EF4-FFF2-40B4-BE49-F238E27FC236}">
                <a16:creationId xmlns:a16="http://schemas.microsoft.com/office/drawing/2014/main" id="{56C130D3-55C3-9843-A8F7-57E80E0AB901}"/>
              </a:ext>
            </a:extLst>
          </p:cNvPr>
          <p:cNvGrpSpPr>
            <a:grpSpLocks/>
          </p:cNvGrpSpPr>
          <p:nvPr/>
        </p:nvGrpSpPr>
        <p:grpSpPr bwMode="auto">
          <a:xfrm>
            <a:off x="4051415" y="1747769"/>
            <a:ext cx="1031787" cy="417851"/>
            <a:chOff x="5722539" y="4784189"/>
            <a:chExt cx="1322217" cy="535865"/>
          </a:xfrm>
        </p:grpSpPr>
        <p:sp>
          <p:nvSpPr>
            <p:cNvPr id="107" name="Flowchart: Document 32">
              <a:extLst>
                <a:ext uri="{FF2B5EF4-FFF2-40B4-BE49-F238E27FC236}">
                  <a16:creationId xmlns:a16="http://schemas.microsoft.com/office/drawing/2014/main" id="{FD1A686F-AF2D-8E42-B78D-D8908FCA550A}"/>
                </a:ext>
              </a:extLst>
            </p:cNvPr>
            <p:cNvSpPr>
              <a:spLocks noChangeArrowheads="1"/>
            </p:cNvSpPr>
            <p:nvPr/>
          </p:nvSpPr>
          <p:spPr bwMode="auto">
            <a:xfrm>
              <a:off x="5749356" y="4784189"/>
              <a:ext cx="1295400" cy="504825"/>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Meetings Agendas and </a:t>
              </a:r>
              <a:r>
                <a:rPr lang="en-GB" altLang="en-US" sz="825" dirty="0" err="1">
                  <a:latin typeface="Calibri Light" panose="020F0302020204030204" pitchFamily="34" charset="0"/>
                  <a:cs typeface="Calibri Light" panose="020F0302020204030204" pitchFamily="34" charset="0"/>
                </a:rPr>
                <a:t>MOMs</a:t>
              </a:r>
              <a:endParaRPr lang="en-GB" altLang="en-US" sz="825" dirty="0">
                <a:latin typeface="Calibri Light" panose="020F0302020204030204" pitchFamily="34" charset="0"/>
                <a:cs typeface="Calibri Light" panose="020F0302020204030204" pitchFamily="34" charset="0"/>
              </a:endParaRPr>
            </a:p>
          </p:txBody>
        </p:sp>
        <p:sp>
          <p:nvSpPr>
            <p:cNvPr id="108" name="Flowchart: Document 32">
              <a:extLst>
                <a:ext uri="{FF2B5EF4-FFF2-40B4-BE49-F238E27FC236}">
                  <a16:creationId xmlns:a16="http://schemas.microsoft.com/office/drawing/2014/main" id="{C9E48781-1D66-6540-9FC4-95C6F9496A78}"/>
                </a:ext>
              </a:extLst>
            </p:cNvPr>
            <p:cNvSpPr>
              <a:spLocks noChangeArrowheads="1"/>
            </p:cNvSpPr>
            <p:nvPr/>
          </p:nvSpPr>
          <p:spPr bwMode="auto">
            <a:xfrm>
              <a:off x="5722539" y="4815229"/>
              <a:ext cx="1295400" cy="504825"/>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Meetings Agendas/MoMs</a:t>
              </a:r>
            </a:p>
          </p:txBody>
        </p:sp>
      </p:grpSp>
      <p:grpSp>
        <p:nvGrpSpPr>
          <p:cNvPr id="3" name="Group 2" descr="Audit reports">
            <a:extLst>
              <a:ext uri="{FF2B5EF4-FFF2-40B4-BE49-F238E27FC236}">
                <a16:creationId xmlns:a16="http://schemas.microsoft.com/office/drawing/2014/main" id="{185D413E-1DAF-4CAA-C7B0-B8E29A4C549B}"/>
              </a:ext>
            </a:extLst>
          </p:cNvPr>
          <p:cNvGrpSpPr/>
          <p:nvPr/>
        </p:nvGrpSpPr>
        <p:grpSpPr>
          <a:xfrm>
            <a:off x="4052654" y="2277733"/>
            <a:ext cx="1031424" cy="411580"/>
            <a:chOff x="4052654" y="2277733"/>
            <a:chExt cx="1031424" cy="411580"/>
          </a:xfrm>
        </p:grpSpPr>
        <p:sp>
          <p:nvSpPr>
            <p:cNvPr id="49" name="Flowchart: Document 35">
              <a:extLst>
                <a:ext uri="{FF2B5EF4-FFF2-40B4-BE49-F238E27FC236}">
                  <a16:creationId xmlns:a16="http://schemas.microsoft.com/office/drawing/2014/main" id="{C97557ED-8660-2640-BB64-D98C86450B5A}"/>
                </a:ext>
              </a:extLst>
            </p:cNvPr>
            <p:cNvSpPr>
              <a:spLocks noChangeArrowheads="1"/>
            </p:cNvSpPr>
            <p:nvPr/>
          </p:nvSpPr>
          <p:spPr bwMode="auto">
            <a:xfrm>
              <a:off x="4072489" y="2277733"/>
              <a:ext cx="1011589" cy="364471"/>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825" dirty="0">
                <a:latin typeface="Calibri Light" panose="020F0302020204030204" pitchFamily="34" charset="0"/>
                <a:cs typeface="Calibri Light" panose="020F0302020204030204" pitchFamily="34" charset="0"/>
              </a:endParaRPr>
            </a:p>
          </p:txBody>
        </p:sp>
        <p:sp>
          <p:nvSpPr>
            <p:cNvPr id="102" name="Flowchart: Document 38">
              <a:extLst>
                <a:ext uri="{FF2B5EF4-FFF2-40B4-BE49-F238E27FC236}">
                  <a16:creationId xmlns:a16="http://schemas.microsoft.com/office/drawing/2014/main" id="{B4F60522-2763-9F43-9F03-6EE83F40D180}"/>
                </a:ext>
              </a:extLst>
            </p:cNvPr>
            <p:cNvSpPr>
              <a:spLocks noChangeArrowheads="1"/>
            </p:cNvSpPr>
            <p:nvPr/>
          </p:nvSpPr>
          <p:spPr bwMode="auto">
            <a:xfrm>
              <a:off x="4052654" y="2302527"/>
              <a:ext cx="1011589" cy="386786"/>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Audit reports</a:t>
              </a:r>
            </a:p>
          </p:txBody>
        </p:sp>
      </p:grpSp>
      <p:grpSp>
        <p:nvGrpSpPr>
          <p:cNvPr id="62" name="Group 2" descr="Project reports">
            <a:extLst>
              <a:ext uri="{FF2B5EF4-FFF2-40B4-BE49-F238E27FC236}">
                <a16:creationId xmlns:a16="http://schemas.microsoft.com/office/drawing/2014/main" id="{69A53ECE-64E5-9F43-9E86-3DF1567A03D0}"/>
              </a:ext>
            </a:extLst>
          </p:cNvPr>
          <p:cNvGrpSpPr>
            <a:grpSpLocks/>
          </p:cNvGrpSpPr>
          <p:nvPr/>
        </p:nvGrpSpPr>
        <p:grpSpPr bwMode="auto">
          <a:xfrm>
            <a:off x="4051414" y="2789145"/>
            <a:ext cx="1031936" cy="429741"/>
            <a:chOff x="5359398" y="3112746"/>
            <a:chExt cx="1322214" cy="702512"/>
          </a:xfrm>
        </p:grpSpPr>
        <p:sp>
          <p:nvSpPr>
            <p:cNvPr id="109" name="Flowchart: Document 35">
              <a:extLst>
                <a:ext uri="{FF2B5EF4-FFF2-40B4-BE49-F238E27FC236}">
                  <a16:creationId xmlns:a16="http://schemas.microsoft.com/office/drawing/2014/main" id="{127C6625-F8D0-BC4B-A92D-069FE24B8AFE}"/>
                </a:ext>
              </a:extLst>
            </p:cNvPr>
            <p:cNvSpPr>
              <a:spLocks noChangeArrowheads="1"/>
            </p:cNvSpPr>
            <p:nvPr/>
          </p:nvSpPr>
          <p:spPr bwMode="auto">
            <a:xfrm>
              <a:off x="5386212" y="3112746"/>
              <a:ext cx="1295400" cy="663575"/>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825" dirty="0">
                <a:latin typeface="Calibri Light" panose="020F0302020204030204" pitchFamily="34" charset="0"/>
                <a:cs typeface="Calibri Light" panose="020F0302020204030204" pitchFamily="34" charset="0"/>
              </a:endParaRPr>
            </a:p>
          </p:txBody>
        </p:sp>
        <p:sp>
          <p:nvSpPr>
            <p:cNvPr id="110" name="Flowchart: Document 38">
              <a:extLst>
                <a:ext uri="{FF2B5EF4-FFF2-40B4-BE49-F238E27FC236}">
                  <a16:creationId xmlns:a16="http://schemas.microsoft.com/office/drawing/2014/main" id="{17B6B373-BF79-6848-8B89-10983AB1C8D9}"/>
                </a:ext>
              </a:extLst>
            </p:cNvPr>
            <p:cNvSpPr>
              <a:spLocks noChangeArrowheads="1"/>
            </p:cNvSpPr>
            <p:nvPr/>
          </p:nvSpPr>
          <p:spPr bwMode="auto">
            <a:xfrm>
              <a:off x="5359398" y="3150518"/>
              <a:ext cx="1296144" cy="664740"/>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Project reports </a:t>
              </a:r>
            </a:p>
          </p:txBody>
        </p:sp>
      </p:grpSp>
      <p:sp>
        <p:nvSpPr>
          <p:cNvPr id="61" name="Flowchart: Document 34">
            <a:extLst>
              <a:ext uri="{FF2B5EF4-FFF2-40B4-BE49-F238E27FC236}">
                <a16:creationId xmlns:a16="http://schemas.microsoft.com/office/drawing/2014/main" id="{0B975981-704F-5641-BE9F-8183472602CB}"/>
              </a:ext>
            </a:extLst>
          </p:cNvPr>
          <p:cNvSpPr>
            <a:spLocks noChangeArrowheads="1"/>
          </p:cNvSpPr>
          <p:nvPr/>
        </p:nvSpPr>
        <p:spPr bwMode="auto">
          <a:xfrm>
            <a:off x="4051924" y="3963706"/>
            <a:ext cx="1011589" cy="394224"/>
          </a:xfrm>
          <a:prstGeom prst="flowChartDocument">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Deliverables</a:t>
            </a:r>
          </a:p>
          <a:p>
            <a:pPr algn="ctr" eaLnBrk="1" hangingPunct="1">
              <a:spcBef>
                <a:spcPct val="0"/>
              </a:spcBef>
              <a:buFontTx/>
              <a:buNone/>
            </a:pPr>
            <a:r>
              <a:rPr lang="en-GB" altLang="en-US" sz="825" dirty="0">
                <a:latin typeface="Calibri Light" panose="020F0302020204030204" pitchFamily="34" charset="0"/>
                <a:cs typeface="Calibri Light" panose="020F0302020204030204" pitchFamily="34" charset="0"/>
              </a:rPr>
              <a:t> Acceptance Note</a:t>
            </a:r>
          </a:p>
        </p:txBody>
      </p:sp>
      <p:pic>
        <p:nvPicPr>
          <p:cNvPr id="103" name="Picture 34">
            <a:extLst>
              <a:ext uri="{FF2B5EF4-FFF2-40B4-BE49-F238E27FC236}">
                <a16:creationId xmlns:a16="http://schemas.microsoft.com/office/drawing/2014/main" id="{EC62410F-02E2-F146-84F2-40BD0468BA82}"/>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35480" y="2357554"/>
            <a:ext cx="348354" cy="2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Line 14">
            <a:extLst>
              <a:ext uri="{FF2B5EF4-FFF2-40B4-BE49-F238E27FC236}">
                <a16:creationId xmlns:a16="http://schemas.microsoft.com/office/drawing/2014/main" id="{081393BA-B516-4C4E-8C22-EDB35C962FC3}"/>
              </a:ext>
              <a:ext uri="{C183D7F6-B498-43B3-948B-1728B52AA6E4}">
                <adec:decorative xmlns:adec="http://schemas.microsoft.com/office/drawing/2017/decorative" val="1"/>
              </a:ext>
            </a:extLst>
          </p:cNvPr>
          <p:cNvSpPr>
            <a:spLocks noChangeShapeType="1"/>
          </p:cNvSpPr>
          <p:nvPr/>
        </p:nvSpPr>
        <p:spPr bwMode="auto">
          <a:xfrm>
            <a:off x="2402623" y="885855"/>
            <a:ext cx="0" cy="225625"/>
          </a:xfrm>
          <a:prstGeom prst="line">
            <a:avLst/>
          </a:prstGeom>
          <a:noFill/>
          <a:ln w="127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2" name="Line 6">
            <a:extLst>
              <a:ext uri="{FF2B5EF4-FFF2-40B4-BE49-F238E27FC236}">
                <a16:creationId xmlns:a16="http://schemas.microsoft.com/office/drawing/2014/main" id="{FF616145-E516-1444-AA05-03DC9100021D}"/>
              </a:ext>
              <a:ext uri="{C183D7F6-B498-43B3-948B-1728B52AA6E4}">
                <adec:decorative xmlns:adec="http://schemas.microsoft.com/office/drawing/2017/decorative" val="1"/>
              </a:ext>
            </a:extLst>
          </p:cNvPr>
          <p:cNvSpPr>
            <a:spLocks noChangeShapeType="1"/>
          </p:cNvSpPr>
          <p:nvPr/>
        </p:nvSpPr>
        <p:spPr bwMode="auto">
          <a:xfrm>
            <a:off x="2402623" y="4234927"/>
            <a:ext cx="0" cy="280172"/>
          </a:xfrm>
          <a:prstGeom prst="line">
            <a:avLst/>
          </a:prstGeom>
          <a:noFill/>
          <a:ln w="127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3" name="AutoShape 7">
            <a:extLst>
              <a:ext uri="{FF2B5EF4-FFF2-40B4-BE49-F238E27FC236}">
                <a16:creationId xmlns:a16="http://schemas.microsoft.com/office/drawing/2014/main" id="{4A76FA5A-DAF6-0E4D-8439-97CA3872D0EF}"/>
              </a:ext>
            </a:extLst>
          </p:cNvPr>
          <p:cNvSpPr>
            <a:spLocks noChangeArrowheads="1"/>
          </p:cNvSpPr>
          <p:nvPr/>
        </p:nvSpPr>
        <p:spPr bwMode="auto">
          <a:xfrm>
            <a:off x="1759223" y="4527498"/>
            <a:ext cx="1286801" cy="224384"/>
          </a:xfrm>
          <a:prstGeom prst="roundRect">
            <a:avLst>
              <a:gd name="adj" fmla="val 33921"/>
            </a:avLst>
          </a:prstGeom>
          <a:solidFill>
            <a:srgbClr val="6A2C91"/>
          </a:solidFill>
          <a:ln w="9525">
            <a:solidFill>
              <a:schemeClr val="bg1">
                <a:lumMod val="50000"/>
              </a:schemeClr>
            </a:solidFill>
            <a:round/>
            <a:headEnd/>
            <a:tailEnd/>
          </a:ln>
        </p:spPr>
        <p:txBody>
          <a:bodyPr wrap="none" anchor="ctr"/>
          <a:lstStyle/>
          <a:p>
            <a:pPr algn="ctr">
              <a:defRPr/>
            </a:pPr>
            <a:r>
              <a:rPr lang="en-GB" sz="825" dirty="0">
                <a:solidFill>
                  <a:schemeClr val="bg1"/>
                </a:solidFill>
                <a:latin typeface="Calibri Light" panose="020F0302020204030204" pitchFamily="34" charset="0"/>
                <a:cs typeface="Calibri Light" panose="020F0302020204030204" pitchFamily="34" charset="0"/>
              </a:rPr>
              <a:t>RfC (Ready for Closing)</a:t>
            </a:r>
          </a:p>
        </p:txBody>
      </p:sp>
      <p:sp>
        <p:nvSpPr>
          <p:cNvPr id="54" name="Line 13">
            <a:extLst>
              <a:ext uri="{FF2B5EF4-FFF2-40B4-BE49-F238E27FC236}">
                <a16:creationId xmlns:a16="http://schemas.microsoft.com/office/drawing/2014/main" id="{B8B70A7D-55DA-154F-97B4-80B94563EB3F}"/>
              </a:ext>
              <a:ext uri="{C183D7F6-B498-43B3-948B-1728B52AA6E4}">
                <adec:decorative xmlns:adec="http://schemas.microsoft.com/office/drawing/2017/decorative" val="1"/>
              </a:ext>
            </a:extLst>
          </p:cNvPr>
          <p:cNvSpPr>
            <a:spLocks noChangeShapeType="1"/>
          </p:cNvSpPr>
          <p:nvPr/>
        </p:nvSpPr>
        <p:spPr bwMode="auto">
          <a:xfrm>
            <a:off x="2402623" y="3776238"/>
            <a:ext cx="0" cy="168599"/>
          </a:xfrm>
          <a:prstGeom prst="line">
            <a:avLst/>
          </a:prstGeom>
          <a:noFill/>
          <a:ln w="127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6" name="Line 30">
            <a:extLst>
              <a:ext uri="{FF2B5EF4-FFF2-40B4-BE49-F238E27FC236}">
                <a16:creationId xmlns:a16="http://schemas.microsoft.com/office/drawing/2014/main" id="{47C5A73C-4A4A-0340-9CE4-A762F11362F8}"/>
              </a:ext>
              <a:ext uri="{C183D7F6-B498-43B3-948B-1728B52AA6E4}">
                <adec:decorative xmlns:adec="http://schemas.microsoft.com/office/drawing/2017/decorative" val="1"/>
              </a:ext>
            </a:extLst>
          </p:cNvPr>
          <p:cNvSpPr>
            <a:spLocks noChangeShapeType="1"/>
          </p:cNvSpPr>
          <p:nvPr/>
        </p:nvSpPr>
        <p:spPr bwMode="auto">
          <a:xfrm flipH="1">
            <a:off x="1214997" y="1508181"/>
            <a:ext cx="1185146" cy="2"/>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7" name="Line 31">
            <a:extLst>
              <a:ext uri="{FF2B5EF4-FFF2-40B4-BE49-F238E27FC236}">
                <a16:creationId xmlns:a16="http://schemas.microsoft.com/office/drawing/2014/main" id="{95325BDA-ED78-194A-860C-F8F49A902DD9}"/>
              </a:ext>
              <a:ext uri="{C183D7F6-B498-43B3-948B-1728B52AA6E4}">
                <adec:decorative xmlns:adec="http://schemas.microsoft.com/office/drawing/2017/decorative" val="1"/>
              </a:ext>
            </a:extLst>
          </p:cNvPr>
          <p:cNvSpPr>
            <a:spLocks noChangeShapeType="1"/>
          </p:cNvSpPr>
          <p:nvPr/>
        </p:nvSpPr>
        <p:spPr bwMode="auto">
          <a:xfrm flipV="1">
            <a:off x="1214998" y="4133310"/>
            <a:ext cx="0" cy="24170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8" name="Line 33">
            <a:extLst>
              <a:ext uri="{FF2B5EF4-FFF2-40B4-BE49-F238E27FC236}">
                <a16:creationId xmlns:a16="http://schemas.microsoft.com/office/drawing/2014/main" id="{5A974614-5EC1-FE42-A9FD-1F296A67EA75}"/>
              </a:ext>
              <a:ext uri="{C183D7F6-B498-43B3-948B-1728B52AA6E4}">
                <adec:decorative xmlns:adec="http://schemas.microsoft.com/office/drawing/2017/decorative" val="1"/>
              </a:ext>
            </a:extLst>
          </p:cNvPr>
          <p:cNvSpPr>
            <a:spLocks noChangeShapeType="1"/>
          </p:cNvSpPr>
          <p:nvPr/>
        </p:nvSpPr>
        <p:spPr bwMode="auto">
          <a:xfrm flipH="1" flipV="1">
            <a:off x="1219956" y="4375013"/>
            <a:ext cx="1180187" cy="0"/>
          </a:xfrm>
          <a:prstGeom prst="line">
            <a:avLst/>
          </a:prstGeom>
          <a:noFill/>
          <a:ln w="12700">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
        <p:nvSpPr>
          <p:cNvPr id="59" name="Line 43">
            <a:extLst>
              <a:ext uri="{FF2B5EF4-FFF2-40B4-BE49-F238E27FC236}">
                <a16:creationId xmlns:a16="http://schemas.microsoft.com/office/drawing/2014/main" id="{F36A54F5-1625-7B4D-9638-D77A28C17CAA}"/>
              </a:ext>
              <a:ext uri="{C183D7F6-B498-43B3-948B-1728B52AA6E4}">
                <adec:decorative xmlns:adec="http://schemas.microsoft.com/office/drawing/2017/decorative" val="1"/>
              </a:ext>
            </a:extLst>
          </p:cNvPr>
          <p:cNvSpPr>
            <a:spLocks noChangeShapeType="1"/>
          </p:cNvSpPr>
          <p:nvPr/>
        </p:nvSpPr>
        <p:spPr bwMode="auto">
          <a:xfrm flipH="1">
            <a:off x="1214997" y="1508183"/>
            <a:ext cx="0" cy="460614"/>
          </a:xfrm>
          <a:prstGeom prst="line">
            <a:avLst/>
          </a:prstGeom>
          <a:noFill/>
          <a:ln w="127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pic>
        <p:nvPicPr>
          <p:cNvPr id="64" name="Picture 34">
            <a:extLst>
              <a:ext uri="{FF2B5EF4-FFF2-40B4-BE49-F238E27FC236}">
                <a16:creationId xmlns:a16="http://schemas.microsoft.com/office/drawing/2014/main" id="{F6651DDB-3DE2-3B49-A654-CCE91CB61236}"/>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0246" y="4027280"/>
            <a:ext cx="348353" cy="2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ounded Rectangle 35">
            <a:extLst>
              <a:ext uri="{FF2B5EF4-FFF2-40B4-BE49-F238E27FC236}">
                <a16:creationId xmlns:a16="http://schemas.microsoft.com/office/drawing/2014/main" id="{75F7DFBA-2F28-104F-968C-434276AB9E83}"/>
              </a:ext>
              <a:ext uri="{C183D7F6-B498-43B3-948B-1728B52AA6E4}">
                <adec:decorative xmlns:adec="http://schemas.microsoft.com/office/drawing/2017/decorative" val="1"/>
              </a:ext>
            </a:extLst>
          </p:cNvPr>
          <p:cNvSpPr>
            <a:spLocks noChangeArrowheads="1"/>
          </p:cNvSpPr>
          <p:nvPr/>
        </p:nvSpPr>
        <p:spPr bwMode="auto">
          <a:xfrm>
            <a:off x="1691039" y="3944837"/>
            <a:ext cx="1405811" cy="337198"/>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Ensure deliverables acceptance</a:t>
            </a:r>
          </a:p>
        </p:txBody>
      </p:sp>
      <p:pic>
        <p:nvPicPr>
          <p:cNvPr id="106" name="Picture 34">
            <a:extLst>
              <a:ext uri="{FF2B5EF4-FFF2-40B4-BE49-F238E27FC236}">
                <a16:creationId xmlns:a16="http://schemas.microsoft.com/office/drawing/2014/main" id="{824DE082-C845-3241-86FC-3676D1AFA60E}"/>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2919" y="2871756"/>
            <a:ext cx="348354" cy="2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020D8E7E-A21E-0B92-8986-7B77634C5BBC}"/>
              </a:ext>
              <a:ext uri="{C183D7F6-B498-43B3-948B-1728B52AA6E4}">
                <adec:decorative xmlns:adec="http://schemas.microsoft.com/office/drawing/2017/decorative" val="1"/>
              </a:ext>
            </a:extLst>
          </p:cNvPr>
          <p:cNvGrpSpPr/>
          <p:nvPr/>
        </p:nvGrpSpPr>
        <p:grpSpPr>
          <a:xfrm>
            <a:off x="1619137" y="1620419"/>
            <a:ext cx="1569451" cy="2155825"/>
            <a:chOff x="1619137" y="1620419"/>
            <a:chExt cx="1569451" cy="2155825"/>
          </a:xfrm>
        </p:grpSpPr>
        <p:sp>
          <p:nvSpPr>
            <p:cNvPr id="93" name="Rounded Rectangle 35">
              <a:extLst>
                <a:ext uri="{FF2B5EF4-FFF2-40B4-BE49-F238E27FC236}">
                  <a16:creationId xmlns:a16="http://schemas.microsoft.com/office/drawing/2014/main" id="{4667D229-46E9-5446-B90D-E55B270B275A}"/>
                </a:ext>
              </a:extLst>
            </p:cNvPr>
            <p:cNvSpPr>
              <a:spLocks noChangeArrowheads="1"/>
            </p:cNvSpPr>
            <p:nvPr/>
          </p:nvSpPr>
          <p:spPr bwMode="auto">
            <a:xfrm>
              <a:off x="1691039" y="3322835"/>
              <a:ext cx="1405811" cy="337198"/>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Distribute information</a:t>
              </a:r>
            </a:p>
          </p:txBody>
        </p:sp>
        <p:sp>
          <p:nvSpPr>
            <p:cNvPr id="104" name="Rounded Rectangle 35">
              <a:extLst>
                <a:ext uri="{FF2B5EF4-FFF2-40B4-BE49-F238E27FC236}">
                  <a16:creationId xmlns:a16="http://schemas.microsoft.com/office/drawing/2014/main" id="{2DBC3643-3617-3849-9571-EFC9DFAECAF5}"/>
                </a:ext>
              </a:extLst>
            </p:cNvPr>
            <p:cNvSpPr>
              <a:spLocks noChangeArrowheads="1"/>
            </p:cNvSpPr>
            <p:nvPr/>
          </p:nvSpPr>
          <p:spPr bwMode="auto">
            <a:xfrm>
              <a:off x="1691039" y="2298049"/>
              <a:ext cx="1405811" cy="337198"/>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Assure quality</a:t>
              </a:r>
            </a:p>
          </p:txBody>
        </p:sp>
        <p:sp>
          <p:nvSpPr>
            <p:cNvPr id="105" name="Rounded Rectangle 35">
              <a:extLst>
                <a:ext uri="{FF2B5EF4-FFF2-40B4-BE49-F238E27FC236}">
                  <a16:creationId xmlns:a16="http://schemas.microsoft.com/office/drawing/2014/main" id="{C261AB85-D141-1542-A0A1-7F0891BE373E}"/>
                </a:ext>
              </a:extLst>
            </p:cNvPr>
            <p:cNvSpPr>
              <a:spLocks noChangeArrowheads="1"/>
            </p:cNvSpPr>
            <p:nvPr/>
          </p:nvSpPr>
          <p:spPr bwMode="auto">
            <a:xfrm>
              <a:off x="1691039" y="2812250"/>
              <a:ext cx="1405811" cy="337198"/>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Create project reports</a:t>
              </a:r>
            </a:p>
          </p:txBody>
        </p:sp>
        <p:sp>
          <p:nvSpPr>
            <p:cNvPr id="47" name="Rounded Rectangle 35">
              <a:extLst>
                <a:ext uri="{FF2B5EF4-FFF2-40B4-BE49-F238E27FC236}">
                  <a16:creationId xmlns:a16="http://schemas.microsoft.com/office/drawing/2014/main" id="{15CC1BD2-CD90-C24E-805A-EA94EE092FB5}"/>
                </a:ext>
              </a:extLst>
            </p:cNvPr>
            <p:cNvSpPr>
              <a:spLocks noChangeArrowheads="1"/>
            </p:cNvSpPr>
            <p:nvPr/>
          </p:nvSpPr>
          <p:spPr bwMode="auto">
            <a:xfrm>
              <a:off x="1619137" y="1620419"/>
              <a:ext cx="1569451" cy="2155825"/>
            </a:xfrm>
            <a:prstGeom prst="roundRect">
              <a:avLst>
                <a:gd name="adj" fmla="val 16667"/>
              </a:avLst>
            </a:prstGeom>
            <a:noFill/>
            <a:ln w="9525" algn="ctr">
              <a:solidFill>
                <a:srgbClr val="EC008C"/>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825" dirty="0">
                <a:solidFill>
                  <a:srgbClr val="000000"/>
                </a:solidFill>
                <a:latin typeface="Calibri Light" panose="020F0302020204030204" pitchFamily="34" charset="0"/>
                <a:cs typeface="Calibri Light" panose="020F0302020204030204" pitchFamily="34" charset="0"/>
              </a:endParaRPr>
            </a:p>
          </p:txBody>
        </p:sp>
        <p:sp>
          <p:nvSpPr>
            <p:cNvPr id="48" name="Rounded Rectangle 35">
              <a:extLst>
                <a:ext uri="{FF2B5EF4-FFF2-40B4-BE49-F238E27FC236}">
                  <a16:creationId xmlns:a16="http://schemas.microsoft.com/office/drawing/2014/main" id="{42E5629A-80A5-DD45-886E-1ED59753B4D3}"/>
                </a:ext>
              </a:extLst>
            </p:cNvPr>
            <p:cNvSpPr>
              <a:spLocks noChangeArrowheads="1"/>
            </p:cNvSpPr>
            <p:nvPr/>
          </p:nvSpPr>
          <p:spPr bwMode="auto">
            <a:xfrm>
              <a:off x="1689800" y="1771662"/>
              <a:ext cx="1405811" cy="337196"/>
            </a:xfrm>
            <a:prstGeom prst="roundRect">
              <a:avLst>
                <a:gd name="adj" fmla="val 16667"/>
              </a:avLst>
            </a:prstGeom>
            <a:solidFill>
              <a:srgbClr val="F3F3F3"/>
            </a:solidFill>
            <a:ln w="9525" algn="ctr">
              <a:solidFill>
                <a:srgbClr val="EC008C"/>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25" dirty="0">
                  <a:solidFill>
                    <a:srgbClr val="000000"/>
                  </a:solidFill>
                  <a:latin typeface="Calibri Light" panose="020F0302020204030204" pitchFamily="34" charset="0"/>
                  <a:cs typeface="Calibri Light" panose="020F0302020204030204" pitchFamily="34" charset="0"/>
                </a:rPr>
                <a:t>Conduct meetings</a:t>
              </a:r>
            </a:p>
          </p:txBody>
        </p:sp>
      </p:grpSp>
      <p:sp>
        <p:nvSpPr>
          <p:cNvPr id="9" name="Tijdelijke aanduiding voor inhoud 8">
            <a:extLst>
              <a:ext uri="{FF2B5EF4-FFF2-40B4-BE49-F238E27FC236}">
                <a16:creationId xmlns:a16="http://schemas.microsoft.com/office/drawing/2014/main" id="{E98528DE-6C69-0F45-8EC9-82B037FDE385}"/>
              </a:ext>
            </a:extLst>
          </p:cNvPr>
          <p:cNvSpPr>
            <a:spLocks noGrp="1"/>
          </p:cNvSpPr>
          <p:nvPr>
            <p:ph idx="10"/>
          </p:nvPr>
        </p:nvSpPr>
        <p:spPr>
          <a:xfrm>
            <a:off x="5425973" y="867723"/>
            <a:ext cx="3256064" cy="3723905"/>
          </a:xfrm>
        </p:spPr>
        <p:txBody>
          <a:bodyPr/>
          <a:lstStyle/>
          <a:p>
            <a:pPr marL="300038" lvl="1" indent="0">
              <a:buNone/>
            </a:pPr>
            <a:endParaRPr lang="en-GB" sz="1050" dirty="0">
              <a:latin typeface="Calibri Light" panose="020F0302020204030204" pitchFamily="34" charset="0"/>
            </a:endParaRPr>
          </a:p>
          <a:p>
            <a:pPr marL="266700" lvl="1" indent="-132160" eaLnBrk="0" hangingPunct="0">
              <a:spcBef>
                <a:spcPts val="150"/>
              </a:spcBef>
              <a:spcAft>
                <a:spcPts val="375"/>
              </a:spcAft>
              <a:buSzPct val="80000"/>
              <a:buFontTx/>
              <a:buChar char="•"/>
            </a:pPr>
            <a:r>
              <a:rPr lang="en-GB" sz="1800" dirty="0">
                <a:latin typeface="Calibri Light" panose="020F0302020204030204" pitchFamily="34" charset="0"/>
              </a:rPr>
              <a:t>Coordinate the project work, people and resources.</a:t>
            </a:r>
          </a:p>
          <a:p>
            <a:pPr marL="266700" lvl="1" indent="-132160" eaLnBrk="0" hangingPunct="0">
              <a:spcBef>
                <a:spcPts val="150"/>
              </a:spcBef>
              <a:spcAft>
                <a:spcPts val="375"/>
              </a:spcAft>
              <a:buSzPct val="80000"/>
              <a:buFontTx/>
              <a:buChar char="•"/>
            </a:pPr>
            <a:r>
              <a:rPr lang="en-GB" sz="1800" dirty="0">
                <a:latin typeface="Calibri Light" panose="020F0302020204030204" pitchFamily="34" charset="0"/>
              </a:rPr>
              <a:t>Execute various project plans. </a:t>
            </a:r>
          </a:p>
          <a:p>
            <a:pPr marL="266700" lvl="1" indent="-132160" eaLnBrk="0" hangingPunct="0">
              <a:spcBef>
                <a:spcPts val="150"/>
              </a:spcBef>
              <a:spcAft>
                <a:spcPts val="375"/>
              </a:spcAft>
              <a:buSzPct val="80000"/>
              <a:buFontTx/>
              <a:buChar char="•"/>
            </a:pPr>
            <a:r>
              <a:rPr lang="en-GB" sz="1800" dirty="0">
                <a:latin typeface="Calibri Light" panose="020F0302020204030204" pitchFamily="34" charset="0"/>
              </a:rPr>
              <a:t>Report on the project progress and status.</a:t>
            </a:r>
          </a:p>
          <a:p>
            <a:pPr marL="266700" lvl="1" indent="-132160" eaLnBrk="0" hangingPunct="0">
              <a:spcBef>
                <a:spcPts val="150"/>
              </a:spcBef>
              <a:spcAft>
                <a:spcPts val="375"/>
              </a:spcAft>
              <a:buSzPct val="80000"/>
              <a:buFontTx/>
              <a:buChar char="•"/>
            </a:pPr>
            <a:r>
              <a:rPr lang="en-GB" sz="1800" dirty="0">
                <a:latin typeface="Calibri Light" panose="020F0302020204030204" pitchFamily="34" charset="0"/>
              </a:rPr>
              <a:t>Produce the project deliverables. </a:t>
            </a:r>
          </a:p>
          <a:p>
            <a:pPr marL="266700" lvl="1" indent="-132160" eaLnBrk="0" hangingPunct="0">
              <a:spcBef>
                <a:spcPts val="150"/>
              </a:spcBef>
              <a:spcAft>
                <a:spcPts val="375"/>
              </a:spcAft>
              <a:buSzPct val="80000"/>
              <a:buFontTx/>
              <a:buChar char="•"/>
            </a:pPr>
            <a:r>
              <a:rPr lang="en-GB" sz="1800" dirty="0">
                <a:latin typeface="Calibri Light" panose="020F0302020204030204" pitchFamily="34" charset="0"/>
              </a:rPr>
              <a:t>Prepare for their reception (the requestor organisation).</a:t>
            </a:r>
          </a:p>
          <a:p>
            <a:pPr eaLnBrk="0" hangingPunct="0">
              <a:spcBef>
                <a:spcPts val="150"/>
              </a:spcBef>
              <a:spcAft>
                <a:spcPts val="375"/>
              </a:spcAft>
              <a:buSzPct val="80000"/>
            </a:pPr>
            <a:endParaRPr lang="en-GB" dirty="0"/>
          </a:p>
          <a:p>
            <a:pPr marL="0" indent="0">
              <a:buNone/>
            </a:pPr>
            <a:endParaRPr lang="en-GB" sz="1350" dirty="0"/>
          </a:p>
          <a:p>
            <a:pPr marL="0" indent="0">
              <a:buNone/>
            </a:pPr>
            <a:endParaRPr lang="en-GB" sz="1350" dirty="0"/>
          </a:p>
        </p:txBody>
      </p:sp>
      <p:sp>
        <p:nvSpPr>
          <p:cNvPr id="55" name="Line 14">
            <a:extLst>
              <a:ext uri="{FF2B5EF4-FFF2-40B4-BE49-F238E27FC236}">
                <a16:creationId xmlns:a16="http://schemas.microsoft.com/office/drawing/2014/main" id="{0EF7DACB-564F-464C-B2B7-ED813A548220}"/>
              </a:ext>
              <a:ext uri="{C183D7F6-B498-43B3-948B-1728B52AA6E4}">
                <adec:decorative xmlns:adec="http://schemas.microsoft.com/office/drawing/2017/decorative" val="1"/>
              </a:ext>
            </a:extLst>
          </p:cNvPr>
          <p:cNvSpPr>
            <a:spLocks noChangeShapeType="1"/>
          </p:cNvSpPr>
          <p:nvPr/>
        </p:nvSpPr>
        <p:spPr bwMode="auto">
          <a:xfrm>
            <a:off x="2402623" y="1457356"/>
            <a:ext cx="0" cy="163639"/>
          </a:xfrm>
          <a:prstGeom prst="line">
            <a:avLst/>
          </a:prstGeom>
          <a:noFill/>
          <a:ln w="127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871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unthaak 110">
            <a:extLst>
              <a:ext uri="{FF2B5EF4-FFF2-40B4-BE49-F238E27FC236}">
                <a16:creationId xmlns:a16="http://schemas.microsoft.com/office/drawing/2014/main" id="{03FA1526-08B5-1142-8D9E-F459B46955DA}"/>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13" name="Titel 12">
            <a:extLst>
              <a:ext uri="{FF2B5EF4-FFF2-40B4-BE49-F238E27FC236}">
                <a16:creationId xmlns:a16="http://schemas.microsoft.com/office/drawing/2014/main" id="{9B4DB08D-D88A-7B49-BBAD-7703DA53AA00}"/>
              </a:ext>
            </a:extLst>
          </p:cNvPr>
          <p:cNvSpPr>
            <a:spLocks noGrp="1"/>
          </p:cNvSpPr>
          <p:nvPr>
            <p:ph type="title"/>
          </p:nvPr>
        </p:nvSpPr>
        <p:spPr/>
        <p:txBody>
          <a:bodyPr>
            <a:normAutofit/>
          </a:bodyPr>
          <a:lstStyle/>
          <a:p>
            <a:r>
              <a:rPr lang="en-US" dirty="0"/>
              <a:t>Executing Phase: The PM² Artefacts Landscape</a:t>
            </a:r>
            <a:endParaRPr lang="en-GB" dirty="0"/>
          </a:p>
        </p:txBody>
      </p:sp>
      <p:grpSp>
        <p:nvGrpSpPr>
          <p:cNvPr id="112" name="Group 111" descr="Artefacts: &#10;- MEETING DOCS&#10;-- Meetings Agendas&#10;-- Minutes Of Meetings&#10;- Change Request Form&#10;- PROJECT REPORTS&#10;-- Project Progress Report&#10;-- Quality Review Report&#10;-- Project Status Report"/>
          <p:cNvGrpSpPr/>
          <p:nvPr/>
        </p:nvGrpSpPr>
        <p:grpSpPr>
          <a:xfrm>
            <a:off x="889790" y="609339"/>
            <a:ext cx="7148471" cy="4061992"/>
            <a:chOff x="91568" y="1615325"/>
            <a:chExt cx="8767590" cy="4982029"/>
          </a:xfrm>
        </p:grpSpPr>
        <p:cxnSp>
          <p:nvCxnSpPr>
            <p:cNvPr id="113" name="Straight Connector 112"/>
            <p:cNvCxnSpPr/>
            <p:nvPr/>
          </p:nvCxnSpPr>
          <p:spPr bwMode="auto">
            <a:xfrm>
              <a:off x="5308844" y="3946957"/>
              <a:ext cx="3174" cy="781424"/>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Connector 113"/>
            <p:cNvCxnSpPr/>
            <p:nvPr/>
          </p:nvCxnSpPr>
          <p:spPr bwMode="auto">
            <a:xfrm>
              <a:off x="8239686" y="4063024"/>
              <a:ext cx="2381" cy="783110"/>
            </a:xfrm>
            <a:prstGeom prst="line">
              <a:avLst/>
            </a:prstGeom>
            <a:noFill/>
            <a:ln w="19050" cap="flat" cmpd="sng" algn="ctr">
              <a:solidFill>
                <a:srgbClr val="B3D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p:cNvCxnSpPr>
              <a:stCxn id="200" idx="0"/>
            </p:cNvCxnSpPr>
            <p:nvPr/>
          </p:nvCxnSpPr>
          <p:spPr bwMode="auto">
            <a:xfrm flipH="1" flipV="1">
              <a:off x="6885896" y="4998534"/>
              <a:ext cx="513555" cy="385119"/>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p:cNvCxnSpPr/>
            <p:nvPr/>
          </p:nvCxnSpPr>
          <p:spPr bwMode="auto">
            <a:xfrm flipV="1">
              <a:off x="4357006" y="5041397"/>
              <a:ext cx="0" cy="50641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Connector 116"/>
            <p:cNvCxnSpPr/>
            <p:nvPr/>
          </p:nvCxnSpPr>
          <p:spPr bwMode="auto">
            <a:xfrm flipV="1">
              <a:off x="1350283" y="5041397"/>
              <a:ext cx="719137" cy="334962"/>
            </a:xfrm>
            <a:prstGeom prst="line">
              <a:avLst/>
            </a:prstGeom>
            <a:solidFill>
              <a:srgbClr val="BBE0E3"/>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Connector 117"/>
            <p:cNvCxnSpPr>
              <a:endCxn id="171" idx="2"/>
            </p:cNvCxnSpPr>
            <p:nvPr/>
          </p:nvCxnSpPr>
          <p:spPr bwMode="auto">
            <a:xfrm flipV="1">
              <a:off x="3058292" y="2975180"/>
              <a:ext cx="0" cy="1718235"/>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9" name="Straight Connector 118"/>
            <p:cNvCxnSpPr/>
            <p:nvPr/>
          </p:nvCxnSpPr>
          <p:spPr bwMode="auto">
            <a:xfrm flipH="1" flipV="1">
              <a:off x="2015996" y="3365968"/>
              <a:ext cx="563662" cy="1240454"/>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0" name="Straight Connector 119"/>
            <p:cNvCxnSpPr/>
            <p:nvPr/>
          </p:nvCxnSpPr>
          <p:spPr bwMode="auto">
            <a:xfrm flipV="1">
              <a:off x="3546446" y="3305322"/>
              <a:ext cx="629790" cy="1436039"/>
            </a:xfrm>
            <a:prstGeom prst="line">
              <a:avLst/>
            </a:prstGeom>
            <a:noFill/>
            <a:ln w="19050" cap="flat" cmpd="sng" algn="ctr">
              <a:solidFill>
                <a:srgbClr val="F4540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1" name="Group 120"/>
            <p:cNvGrpSpPr/>
            <p:nvPr/>
          </p:nvGrpSpPr>
          <p:grpSpPr>
            <a:xfrm>
              <a:off x="7732875" y="4009669"/>
              <a:ext cx="1016000" cy="412750"/>
              <a:chOff x="7925371" y="3734395"/>
              <a:chExt cx="1016000" cy="412750"/>
            </a:xfrm>
          </p:grpSpPr>
          <p:pic>
            <p:nvPicPr>
              <p:cNvPr id="301"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4271" y="3734395"/>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 name="Rectangle 116"/>
              <p:cNvSpPr>
                <a:spLocks noChangeArrowheads="1"/>
              </p:cNvSpPr>
              <p:nvPr/>
            </p:nvSpPr>
            <p:spPr bwMode="auto">
              <a:xfrm>
                <a:off x="7925371" y="3742333"/>
                <a:ext cx="1016000"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Project-End</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endPar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grpSp>
        <p:sp>
          <p:nvSpPr>
            <p:cNvPr id="122" name="Rectangle 119"/>
            <p:cNvSpPr>
              <a:spLocks noChangeArrowheads="1"/>
            </p:cNvSpPr>
            <p:nvPr/>
          </p:nvSpPr>
          <p:spPr bwMode="auto">
            <a:xfrm>
              <a:off x="940059" y="5346881"/>
              <a:ext cx="969672"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LOGS</a:t>
              </a:r>
            </a:p>
          </p:txBody>
        </p:sp>
        <p:grpSp>
          <p:nvGrpSpPr>
            <p:cNvPr id="123" name="Group 122"/>
            <p:cNvGrpSpPr/>
            <p:nvPr/>
          </p:nvGrpSpPr>
          <p:grpSpPr>
            <a:xfrm>
              <a:off x="464157" y="5561451"/>
              <a:ext cx="1817687" cy="869950"/>
              <a:chOff x="383159" y="5183783"/>
              <a:chExt cx="1817687" cy="869950"/>
            </a:xfrm>
          </p:grpSpPr>
          <p:grpSp>
            <p:nvGrpSpPr>
              <p:cNvPr id="289" name="Group 120"/>
              <p:cNvGrpSpPr>
                <a:grpSpLocks/>
              </p:cNvGrpSpPr>
              <p:nvPr/>
            </p:nvGrpSpPr>
            <p:grpSpPr bwMode="auto">
              <a:xfrm>
                <a:off x="1365821" y="5634633"/>
                <a:ext cx="835025" cy="412750"/>
                <a:chOff x="525946" y="5047540"/>
                <a:chExt cx="835601" cy="413664"/>
              </a:xfrm>
            </p:grpSpPr>
            <p:pic>
              <p:nvPicPr>
                <p:cNvPr id="299" name="Picture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6"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 name="Rectangle 122"/>
                <p:cNvSpPr>
                  <a:spLocks noChangeArrowheads="1"/>
                </p:cNvSpPr>
                <p:nvPr/>
              </p:nvSpPr>
              <p:spPr bwMode="auto">
                <a:xfrm>
                  <a:off x="573946" y="5115556"/>
                  <a:ext cx="706704"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Decision Log</a:t>
                  </a:r>
                </a:p>
              </p:txBody>
            </p:sp>
          </p:grpSp>
          <p:grpSp>
            <p:nvGrpSpPr>
              <p:cNvPr id="290" name="Group 123"/>
              <p:cNvGrpSpPr>
                <a:grpSpLocks/>
              </p:cNvGrpSpPr>
              <p:nvPr/>
            </p:nvGrpSpPr>
            <p:grpSpPr bwMode="auto">
              <a:xfrm>
                <a:off x="1359471" y="5190133"/>
                <a:ext cx="835025" cy="414337"/>
                <a:chOff x="1401570" y="5505758"/>
                <a:chExt cx="835601" cy="413664"/>
              </a:xfrm>
            </p:grpSpPr>
            <p:pic>
              <p:nvPicPr>
                <p:cNvPr id="297" name="Picture 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1570"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8" name="Rectangle 125"/>
                <p:cNvSpPr>
                  <a:spLocks noChangeArrowheads="1"/>
                </p:cNvSpPr>
                <p:nvPr/>
              </p:nvSpPr>
              <p:spPr bwMode="auto">
                <a:xfrm>
                  <a:off x="1537317" y="5589448"/>
                  <a:ext cx="535537" cy="2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 Log</a:t>
                  </a:r>
                </a:p>
              </p:txBody>
            </p:sp>
          </p:grpSp>
          <p:grpSp>
            <p:nvGrpSpPr>
              <p:cNvPr id="291" name="Group 126"/>
              <p:cNvGrpSpPr>
                <a:grpSpLocks/>
              </p:cNvGrpSpPr>
              <p:nvPr/>
            </p:nvGrpSpPr>
            <p:grpSpPr bwMode="auto">
              <a:xfrm>
                <a:off x="383159" y="5183783"/>
                <a:ext cx="960437" cy="412750"/>
                <a:chOff x="417906" y="5505758"/>
                <a:chExt cx="960726" cy="413664"/>
              </a:xfrm>
            </p:grpSpPr>
            <p:pic>
              <p:nvPicPr>
                <p:cNvPr id="295"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945" y="5505758"/>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 name="Rectangle 128"/>
                <p:cNvSpPr>
                  <a:spLocks noChangeArrowheads="1"/>
                </p:cNvSpPr>
                <p:nvPr/>
              </p:nvSpPr>
              <p:spPr bwMode="auto">
                <a:xfrm>
                  <a:off x="417906" y="5596103"/>
                  <a:ext cx="960726"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Log</a:t>
                  </a:r>
                </a:p>
              </p:txBody>
            </p:sp>
          </p:grpSp>
          <p:grpSp>
            <p:nvGrpSpPr>
              <p:cNvPr id="292" name="Group 129"/>
              <p:cNvGrpSpPr>
                <a:grpSpLocks/>
              </p:cNvGrpSpPr>
              <p:nvPr/>
            </p:nvGrpSpPr>
            <p:grpSpPr bwMode="auto">
              <a:xfrm>
                <a:off x="491109" y="5639395"/>
                <a:ext cx="835025" cy="414338"/>
                <a:chOff x="1398724" y="5047540"/>
                <a:chExt cx="835601" cy="413664"/>
              </a:xfrm>
            </p:grpSpPr>
            <p:pic>
              <p:nvPicPr>
                <p:cNvPr id="293" name="Picture 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724" y="504754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 name="Rectangle 131"/>
                <p:cNvSpPr>
                  <a:spLocks noChangeArrowheads="1"/>
                </p:cNvSpPr>
                <p:nvPr/>
              </p:nvSpPr>
              <p:spPr bwMode="auto">
                <a:xfrm>
                  <a:off x="1518641" y="5121037"/>
                  <a:ext cx="576852" cy="22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 Log</a:t>
                  </a:r>
                </a:p>
              </p:txBody>
            </p:sp>
          </p:grpSp>
        </p:grpSp>
        <p:pic>
          <p:nvPicPr>
            <p:cNvPr id="124" name="Picture 4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445" y="3790448"/>
              <a:ext cx="10477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5" name="Group 124"/>
            <p:cNvGrpSpPr/>
            <p:nvPr/>
          </p:nvGrpSpPr>
          <p:grpSpPr>
            <a:xfrm>
              <a:off x="91568" y="4033806"/>
              <a:ext cx="944563" cy="412750"/>
              <a:chOff x="45020" y="3687242"/>
              <a:chExt cx="944563" cy="412750"/>
            </a:xfrm>
          </p:grpSpPr>
          <p:pic>
            <p:nvPicPr>
              <p:cNvPr id="287"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996" y="3687242"/>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Rectangle 139"/>
              <p:cNvSpPr>
                <a:spLocks noChangeArrowheads="1"/>
              </p:cNvSpPr>
              <p:nvPr/>
            </p:nvSpPr>
            <p:spPr bwMode="auto">
              <a:xfrm>
                <a:off x="45020" y="3709210"/>
                <a:ext cx="944563"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Initiation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a:t>
                </a:r>
              </a:p>
            </p:txBody>
          </p:sp>
        </p:grpSp>
        <p:grpSp>
          <p:nvGrpSpPr>
            <p:cNvPr id="126" name="Group 125"/>
            <p:cNvGrpSpPr/>
            <p:nvPr/>
          </p:nvGrpSpPr>
          <p:grpSpPr>
            <a:xfrm>
              <a:off x="656992" y="3505243"/>
              <a:ext cx="836612" cy="414337"/>
              <a:chOff x="722884" y="3245917"/>
              <a:chExt cx="836612" cy="414337"/>
            </a:xfrm>
          </p:grpSpPr>
          <p:pic>
            <p:nvPicPr>
              <p:cNvPr id="285"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884" y="3245917"/>
                <a:ext cx="8366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 name="Rectangle 141"/>
              <p:cNvSpPr>
                <a:spLocks noChangeArrowheads="1"/>
              </p:cNvSpPr>
              <p:nvPr/>
            </p:nvSpPr>
            <p:spPr bwMode="auto">
              <a:xfrm>
                <a:off x="761540" y="3327771"/>
                <a:ext cx="759301"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Case</a:t>
                </a:r>
              </a:p>
            </p:txBody>
          </p:sp>
        </p:grpSp>
        <p:grpSp>
          <p:nvGrpSpPr>
            <p:cNvPr id="127" name="Group 126"/>
            <p:cNvGrpSpPr/>
            <p:nvPr/>
          </p:nvGrpSpPr>
          <p:grpSpPr>
            <a:xfrm>
              <a:off x="1135623" y="4040156"/>
              <a:ext cx="836612" cy="412750"/>
              <a:chOff x="1351534" y="3693592"/>
              <a:chExt cx="836612" cy="412750"/>
            </a:xfrm>
          </p:grpSpPr>
          <p:pic>
            <p:nvPicPr>
              <p:cNvPr id="283"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534" y="3693592"/>
                <a:ext cx="836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 name="Rectangle 143"/>
              <p:cNvSpPr>
                <a:spLocks noChangeArrowheads="1"/>
              </p:cNvSpPr>
              <p:nvPr/>
            </p:nvSpPr>
            <p:spPr bwMode="auto">
              <a:xfrm>
                <a:off x="1364631" y="3770765"/>
                <a:ext cx="810419" cy="22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Charter</a:t>
                </a:r>
              </a:p>
            </p:txBody>
          </p:sp>
        </p:grpSp>
        <p:grpSp>
          <p:nvGrpSpPr>
            <p:cNvPr id="128" name="Group 127"/>
            <p:cNvGrpSpPr>
              <a:grpSpLocks/>
            </p:cNvGrpSpPr>
            <p:nvPr/>
          </p:nvGrpSpPr>
          <p:grpSpPr bwMode="auto">
            <a:xfrm>
              <a:off x="2649509" y="3505743"/>
              <a:ext cx="815975" cy="413051"/>
              <a:chOff x="2580777" y="3579520"/>
              <a:chExt cx="835601" cy="412871"/>
            </a:xfrm>
          </p:grpSpPr>
          <p:pic>
            <p:nvPicPr>
              <p:cNvPr id="281"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Rectangle 146"/>
              <p:cNvSpPr>
                <a:spLocks noChangeArrowheads="1"/>
              </p:cNvSpPr>
              <p:nvPr/>
            </p:nvSpPr>
            <p:spPr bwMode="auto">
              <a:xfrm>
                <a:off x="2681271" y="3599167"/>
                <a:ext cx="634615" cy="3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Handbook</a:t>
                </a:r>
              </a:p>
            </p:txBody>
          </p:sp>
        </p:grpSp>
        <p:pic>
          <p:nvPicPr>
            <p:cNvPr id="129" name="Picture 2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4243" y="4043778"/>
              <a:ext cx="835765" cy="40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129"/>
            <p:cNvSpPr/>
            <p:nvPr/>
          </p:nvSpPr>
          <p:spPr bwMode="auto">
            <a:xfrm>
              <a:off x="1828219" y="4055774"/>
              <a:ext cx="1268412"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Project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4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Stakeholder Matrix</a:t>
              </a:r>
            </a:p>
          </p:txBody>
        </p:sp>
        <p:grpSp>
          <p:nvGrpSpPr>
            <p:cNvPr id="131" name="Group 150"/>
            <p:cNvGrpSpPr>
              <a:grpSpLocks/>
            </p:cNvGrpSpPr>
            <p:nvPr/>
          </p:nvGrpSpPr>
          <p:grpSpPr bwMode="auto">
            <a:xfrm>
              <a:off x="1711297" y="3505242"/>
              <a:ext cx="835025" cy="414338"/>
              <a:chOff x="2422510" y="3068639"/>
              <a:chExt cx="835601" cy="413664"/>
            </a:xfrm>
          </p:grpSpPr>
          <p:pic>
            <p:nvPicPr>
              <p:cNvPr id="27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Rectangle 152"/>
              <p:cNvSpPr>
                <a:spLocks noChangeArrowheads="1"/>
              </p:cNvSpPr>
              <p:nvPr/>
            </p:nvSpPr>
            <p:spPr bwMode="auto">
              <a:xfrm>
                <a:off x="2527905" y="3088906"/>
                <a:ext cx="624072"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a:t>
                </a:r>
                <a:b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b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Work Plan</a:t>
                </a:r>
              </a:p>
            </p:txBody>
          </p:sp>
        </p:grpSp>
        <p:grpSp>
          <p:nvGrpSpPr>
            <p:cNvPr id="132" name="Group 164"/>
            <p:cNvGrpSpPr>
              <a:grpSpLocks/>
            </p:cNvGrpSpPr>
            <p:nvPr/>
          </p:nvGrpSpPr>
          <p:grpSpPr bwMode="auto">
            <a:xfrm>
              <a:off x="3251172" y="3983009"/>
              <a:ext cx="1082675" cy="452986"/>
              <a:chOff x="4218308" y="3512300"/>
              <a:chExt cx="1083326" cy="452694"/>
            </a:xfrm>
          </p:grpSpPr>
          <p:pic>
            <p:nvPicPr>
              <p:cNvPr id="277" name="Picture 1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6474" y="354736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 name="Rectangle 166"/>
              <p:cNvSpPr>
                <a:spLocks noChangeArrowheads="1"/>
              </p:cNvSpPr>
              <p:nvPr/>
            </p:nvSpPr>
            <p:spPr bwMode="auto">
              <a:xfrm>
                <a:off x="4218308" y="3512300"/>
                <a:ext cx="1083326" cy="4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Implementation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33" name="Group 167"/>
            <p:cNvGrpSpPr>
              <a:grpSpLocks/>
            </p:cNvGrpSpPr>
            <p:nvPr/>
          </p:nvGrpSpPr>
          <p:grpSpPr bwMode="auto">
            <a:xfrm>
              <a:off x="3605610" y="3506036"/>
              <a:ext cx="852918" cy="412750"/>
              <a:chOff x="4344642" y="2317479"/>
              <a:chExt cx="853199" cy="413664"/>
            </a:xfrm>
          </p:grpSpPr>
          <p:pic>
            <p:nvPicPr>
              <p:cNvPr id="275"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 name="Rectangle 169"/>
              <p:cNvSpPr>
                <a:spLocks noChangeArrowheads="1"/>
              </p:cNvSpPr>
              <p:nvPr/>
            </p:nvSpPr>
            <p:spPr bwMode="auto">
              <a:xfrm>
                <a:off x="4344642" y="2411376"/>
                <a:ext cx="853199" cy="2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Plan</a:t>
                </a:r>
              </a:p>
            </p:txBody>
          </p:sp>
        </p:grpSp>
        <p:grpSp>
          <p:nvGrpSpPr>
            <p:cNvPr id="134" name="Group 133"/>
            <p:cNvGrpSpPr/>
            <p:nvPr/>
          </p:nvGrpSpPr>
          <p:grpSpPr>
            <a:xfrm>
              <a:off x="3950608" y="5383654"/>
              <a:ext cx="835025" cy="492125"/>
              <a:chOff x="3862959" y="5080595"/>
              <a:chExt cx="835025" cy="492125"/>
            </a:xfrm>
          </p:grpSpPr>
          <p:pic>
            <p:nvPicPr>
              <p:cNvPr id="273"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959" y="5080595"/>
                <a:ext cx="835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 name="Rectangle 273"/>
              <p:cNvSpPr>
                <a:spLocks noChangeArrowheads="1"/>
              </p:cNvSpPr>
              <p:nvPr/>
            </p:nvSpPr>
            <p:spPr bwMode="auto">
              <a:xfrm>
                <a:off x="3867097" y="5105995"/>
                <a:ext cx="804521"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Plan </a:t>
                </a:r>
                <a:r>
                  <a:rPr kumimoji="0" lang="en-GB" altLang="en-US" sz="600" b="0" i="1"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(updates)</a:t>
                </a:r>
              </a:p>
            </p:txBody>
          </p:sp>
        </p:grpSp>
        <p:sp>
          <p:nvSpPr>
            <p:cNvPr id="147" name="Rectangle 146"/>
            <p:cNvSpPr>
              <a:spLocks noChangeArrowheads="1"/>
            </p:cNvSpPr>
            <p:nvPr/>
          </p:nvSpPr>
          <p:spPr bwMode="auto">
            <a:xfrm>
              <a:off x="7062766" y="5364602"/>
              <a:ext cx="824183" cy="26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CHECKLISTS</a:t>
              </a:r>
              <a:endParaRPr kumimoji="0" lang="en-GB" altLang="en-US" sz="9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48" name="Picture 3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0394"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ectangle 148"/>
            <p:cNvSpPr/>
            <p:nvPr/>
          </p:nvSpPr>
          <p:spPr>
            <a:xfrm>
              <a:off x="6003245" y="5547959"/>
              <a:ext cx="944563" cy="33973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Phase-exit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3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Review Checklist</a:t>
              </a:r>
            </a:p>
          </p:txBody>
        </p:sp>
        <p:pic>
          <p:nvPicPr>
            <p:cNvPr id="150"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5157" y="6017066"/>
              <a:ext cx="836612"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Rectangle 157"/>
            <p:cNvSpPr>
              <a:spLocks noChangeArrowheads="1"/>
            </p:cNvSpPr>
            <p:nvPr/>
          </p:nvSpPr>
          <p:spPr bwMode="auto">
            <a:xfrm>
              <a:off x="6103143" y="6017065"/>
              <a:ext cx="700317"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59"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2094" y="6005954"/>
              <a:ext cx="835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Rectangle 159"/>
            <p:cNvSpPr>
              <a:spLocks noChangeArrowheads="1"/>
            </p:cNvSpPr>
            <p:nvPr/>
          </p:nvSpPr>
          <p:spPr bwMode="auto">
            <a:xfrm>
              <a:off x="6947808" y="6017065"/>
              <a:ext cx="83343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Transition Checklist</a:t>
              </a:r>
            </a:p>
          </p:txBody>
        </p:sp>
        <p:pic>
          <p:nvPicPr>
            <p:cNvPr id="169"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9558" y="5550339"/>
              <a:ext cx="8350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Rectangle 169"/>
            <p:cNvSpPr>
              <a:spLocks noChangeArrowheads="1"/>
            </p:cNvSpPr>
            <p:nvPr/>
          </p:nvSpPr>
          <p:spPr bwMode="auto">
            <a:xfrm>
              <a:off x="6849383" y="5547959"/>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Review Checklist</a:t>
              </a:r>
            </a:p>
          </p:txBody>
        </p:sp>
        <p:sp>
          <p:nvSpPr>
            <p:cNvPr id="171" name="Rectangle 193"/>
            <p:cNvSpPr>
              <a:spLocks noChangeArrowheads="1"/>
            </p:cNvSpPr>
            <p:nvPr/>
          </p:nvSpPr>
          <p:spPr bwMode="auto">
            <a:xfrm>
              <a:off x="2351059" y="2729813"/>
              <a:ext cx="1414463"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 PLANS</a:t>
              </a:r>
            </a:p>
          </p:txBody>
        </p:sp>
        <p:sp>
          <p:nvSpPr>
            <p:cNvPr id="172" name="Rectangle 215"/>
            <p:cNvSpPr>
              <a:spLocks noChangeArrowheads="1"/>
            </p:cNvSpPr>
            <p:nvPr/>
          </p:nvSpPr>
          <p:spPr bwMode="auto">
            <a:xfrm>
              <a:off x="1599985" y="1615325"/>
              <a:ext cx="2952328" cy="1331589"/>
            </a:xfrm>
            <a:prstGeom prst="rect">
              <a:avLst/>
            </a:prstGeom>
            <a:noFill/>
            <a:ln w="9525" algn="ctr">
              <a:solidFill>
                <a:srgbClr val="F4540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192" name="Picture 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1732" y="5999604"/>
              <a:ext cx="8350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226"/>
            <p:cNvSpPr>
              <a:spLocks noChangeArrowheads="1"/>
            </p:cNvSpPr>
            <p:nvPr/>
          </p:nvSpPr>
          <p:spPr bwMode="auto">
            <a:xfrm>
              <a:off x="7814583" y="6012305"/>
              <a:ext cx="911225" cy="45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Business Implementation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pic>
          <p:nvPicPr>
            <p:cNvPr id="194"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9194" y="5545577"/>
              <a:ext cx="8366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Rectangle 228"/>
            <p:cNvSpPr>
              <a:spLocks noChangeArrowheads="1"/>
            </p:cNvSpPr>
            <p:nvPr/>
          </p:nvSpPr>
          <p:spPr bwMode="auto">
            <a:xfrm>
              <a:off x="7759021" y="5548754"/>
              <a:ext cx="110013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Stakeholders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Checklist</a:t>
              </a:r>
            </a:p>
          </p:txBody>
        </p:sp>
        <p:grpSp>
          <p:nvGrpSpPr>
            <p:cNvPr id="196" name="Group 195"/>
            <p:cNvGrpSpPr/>
            <p:nvPr/>
          </p:nvGrpSpPr>
          <p:grpSpPr>
            <a:xfrm>
              <a:off x="1683055" y="1674631"/>
              <a:ext cx="2821907" cy="1046874"/>
              <a:chOff x="2326156" y="1328067"/>
              <a:chExt cx="2821907" cy="1046874"/>
            </a:xfrm>
          </p:grpSpPr>
          <p:grpSp>
            <p:nvGrpSpPr>
              <p:cNvPr id="255" name="Group 144"/>
              <p:cNvGrpSpPr>
                <a:grpSpLocks/>
              </p:cNvGrpSpPr>
              <p:nvPr/>
            </p:nvGrpSpPr>
            <p:grpSpPr bwMode="auto">
              <a:xfrm>
                <a:off x="3286403" y="1328068"/>
                <a:ext cx="815975" cy="509526"/>
                <a:chOff x="2580777" y="3552596"/>
                <a:chExt cx="835601" cy="440587"/>
              </a:xfrm>
            </p:grpSpPr>
            <p:pic>
              <p:nvPicPr>
                <p:cNvPr id="271"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1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 name="Rectangle 146"/>
                <p:cNvSpPr>
                  <a:spLocks noChangeArrowheads="1"/>
                </p:cNvSpPr>
                <p:nvPr/>
              </p:nvSpPr>
              <p:spPr bwMode="auto">
                <a:xfrm>
                  <a:off x="2585635" y="3552596"/>
                  <a:ext cx="825883"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Change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56" name="Group 150"/>
              <p:cNvGrpSpPr>
                <a:grpSpLocks/>
              </p:cNvGrpSpPr>
              <p:nvPr/>
            </p:nvGrpSpPr>
            <p:grpSpPr bwMode="auto">
              <a:xfrm>
                <a:off x="2348191" y="1328067"/>
                <a:ext cx="835025" cy="513200"/>
                <a:chOff x="2422510" y="3039070"/>
                <a:chExt cx="835601" cy="443233"/>
              </a:xfrm>
            </p:grpSpPr>
            <p:pic>
              <p:nvPicPr>
                <p:cNvPr id="26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Rectangle 152"/>
                <p:cNvSpPr>
                  <a:spLocks noChangeArrowheads="1"/>
                </p:cNvSpPr>
                <p:nvPr/>
              </p:nvSpPr>
              <p:spPr bwMode="auto">
                <a:xfrm>
                  <a:off x="2457078" y="3039070"/>
                  <a:ext cx="765727" cy="3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Requirements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57" name="Group 167"/>
              <p:cNvGrpSpPr>
                <a:grpSpLocks/>
              </p:cNvGrpSpPr>
              <p:nvPr/>
            </p:nvGrpSpPr>
            <p:grpSpPr bwMode="auto">
              <a:xfrm>
                <a:off x="4232074" y="1332451"/>
                <a:ext cx="854556" cy="505152"/>
                <a:chOff x="4334205" y="2292186"/>
                <a:chExt cx="854837" cy="388703"/>
              </a:xfrm>
            </p:grpSpPr>
            <p:pic>
              <p:nvPicPr>
                <p:cNvPr id="267"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8" name="Rectangle 169"/>
                <p:cNvSpPr>
                  <a:spLocks noChangeArrowheads="1"/>
                </p:cNvSpPr>
                <p:nvPr/>
              </p:nvSpPr>
              <p:spPr bwMode="auto">
                <a:xfrm>
                  <a:off x="4334205" y="2292186"/>
                  <a:ext cx="8531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Risk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58" name="Group 144"/>
              <p:cNvGrpSpPr>
                <a:grpSpLocks/>
              </p:cNvGrpSpPr>
              <p:nvPr/>
            </p:nvGrpSpPr>
            <p:grpSpPr bwMode="auto">
              <a:xfrm>
                <a:off x="3264368" y="1861739"/>
                <a:ext cx="815975" cy="509527"/>
                <a:chOff x="2580777" y="3552596"/>
                <a:chExt cx="835601" cy="440588"/>
              </a:xfrm>
            </p:grpSpPr>
            <p:pic>
              <p:nvPicPr>
                <p:cNvPr id="265"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0777" y="3579520"/>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Rectangle 146"/>
                <p:cNvSpPr>
                  <a:spLocks noChangeArrowheads="1"/>
                </p:cNvSpPr>
                <p:nvPr/>
              </p:nvSpPr>
              <p:spPr bwMode="auto">
                <a:xfrm>
                  <a:off x="2618855" y="3552596"/>
                  <a:ext cx="759444" cy="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59" name="Group 150"/>
              <p:cNvGrpSpPr>
                <a:grpSpLocks/>
              </p:cNvGrpSpPr>
              <p:nvPr/>
            </p:nvGrpSpPr>
            <p:grpSpPr bwMode="auto">
              <a:xfrm>
                <a:off x="2326156" y="1861742"/>
                <a:ext cx="835025" cy="513199"/>
                <a:chOff x="2422510" y="3039071"/>
                <a:chExt cx="835601" cy="443232"/>
              </a:xfrm>
            </p:grpSpPr>
            <p:pic>
              <p:nvPicPr>
                <p:cNvPr id="263"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Rectangle 152"/>
                <p:cNvSpPr>
                  <a:spLocks noChangeArrowheads="1"/>
                </p:cNvSpPr>
                <p:nvPr/>
              </p:nvSpPr>
              <p:spPr bwMode="auto">
                <a:xfrm>
                  <a:off x="2468883" y="3039071"/>
                  <a:ext cx="742118" cy="3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Issue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260" name="Group 167"/>
              <p:cNvGrpSpPr>
                <a:grpSpLocks/>
              </p:cNvGrpSpPr>
              <p:nvPr/>
            </p:nvGrpSpPr>
            <p:grpSpPr bwMode="auto">
              <a:xfrm>
                <a:off x="4142594" y="1866123"/>
                <a:ext cx="1005469" cy="505152"/>
                <a:chOff x="4266735" y="2292186"/>
                <a:chExt cx="1005799" cy="388703"/>
              </a:xfrm>
            </p:grpSpPr>
            <p:pic>
              <p:nvPicPr>
                <p:cNvPr id="261"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1" y="2317480"/>
                  <a:ext cx="835601" cy="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Rectangle 169"/>
                <p:cNvSpPr>
                  <a:spLocks noChangeArrowheads="1"/>
                </p:cNvSpPr>
                <p:nvPr/>
              </p:nvSpPr>
              <p:spPr bwMode="auto">
                <a:xfrm>
                  <a:off x="4266735" y="2292186"/>
                  <a:ext cx="1005799" cy="3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Communications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Management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grpSp>
          <p:nvGrpSpPr>
            <p:cNvPr id="197" name="Group 150"/>
            <p:cNvGrpSpPr>
              <a:grpSpLocks/>
            </p:cNvGrpSpPr>
            <p:nvPr/>
          </p:nvGrpSpPr>
          <p:grpSpPr bwMode="auto">
            <a:xfrm>
              <a:off x="1598483" y="3018103"/>
              <a:ext cx="835025" cy="414338"/>
              <a:chOff x="2422510" y="3068639"/>
              <a:chExt cx="835601" cy="413664"/>
            </a:xfrm>
          </p:grpSpPr>
          <p:pic>
            <p:nvPicPr>
              <p:cNvPr id="253"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2510" y="306863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 name="Rectangle 152"/>
              <p:cNvSpPr>
                <a:spLocks noChangeArrowheads="1"/>
              </p:cNvSpPr>
              <p:nvPr/>
            </p:nvSpPr>
            <p:spPr bwMode="auto">
              <a:xfrm>
                <a:off x="2492491" y="3080035"/>
                <a:ext cx="694899" cy="3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Outsourcing</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grpSp>
          <p:nvGrpSpPr>
            <p:cNvPr id="198" name="Group 167"/>
            <p:cNvGrpSpPr>
              <a:grpSpLocks/>
            </p:cNvGrpSpPr>
            <p:nvPr/>
          </p:nvGrpSpPr>
          <p:grpSpPr bwMode="auto">
            <a:xfrm>
              <a:off x="3668684" y="3000393"/>
              <a:ext cx="874713" cy="452985"/>
              <a:chOff x="4314042" y="2287297"/>
              <a:chExt cx="875001" cy="453988"/>
            </a:xfrm>
          </p:grpSpPr>
          <p:pic>
            <p:nvPicPr>
              <p:cNvPr id="251" name="Picture 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3442" y="2317479"/>
                <a:ext cx="835601" cy="4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Rectangle 169"/>
              <p:cNvSpPr>
                <a:spLocks noChangeArrowheads="1"/>
              </p:cNvSpPr>
              <p:nvPr/>
            </p:nvSpPr>
            <p:spPr bwMode="auto">
              <a:xfrm>
                <a:off x="4314042" y="2287297"/>
                <a:ext cx="853199" cy="4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Deliverables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Acceptance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Plan</a:t>
                </a:r>
              </a:p>
            </p:txBody>
          </p:sp>
        </p:grpSp>
        <p:sp>
          <p:nvSpPr>
            <p:cNvPr id="199" name="Rectangle 198"/>
            <p:cNvSpPr>
              <a:spLocks noChangeArrowheads="1"/>
            </p:cNvSpPr>
            <p:nvPr/>
          </p:nvSpPr>
          <p:spPr bwMode="auto">
            <a:xfrm>
              <a:off x="491445" y="5383652"/>
              <a:ext cx="1865313" cy="1100980"/>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200" name="Rectangle 215"/>
            <p:cNvSpPr>
              <a:spLocks noChangeArrowheads="1"/>
            </p:cNvSpPr>
            <p:nvPr/>
          </p:nvSpPr>
          <p:spPr bwMode="auto">
            <a:xfrm>
              <a:off x="5953139" y="5383656"/>
              <a:ext cx="2892622" cy="1213698"/>
            </a:xfrm>
            <a:prstGeom prst="rect">
              <a:avLst/>
            </a:prstGeom>
            <a:noFill/>
            <a:ln w="9525"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201"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3458250"/>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Rectangle 286"/>
            <p:cNvSpPr>
              <a:spLocks noChangeArrowheads="1"/>
            </p:cNvSpPr>
            <p:nvPr/>
          </p:nvSpPr>
          <p:spPr bwMode="auto">
            <a:xfrm>
              <a:off x="5963066" y="2764253"/>
              <a:ext cx="1024721"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REPORTS</a:t>
              </a:r>
            </a:p>
          </p:txBody>
        </p:sp>
        <p:pic>
          <p:nvPicPr>
            <p:cNvPr id="20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0471" y="3923881"/>
              <a:ext cx="815886" cy="403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56872" y="3450373"/>
              <a:ext cx="815886" cy="3775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Rectangle 292"/>
            <p:cNvSpPr>
              <a:spLocks noChangeArrowheads="1"/>
            </p:cNvSpPr>
            <p:nvPr/>
          </p:nvSpPr>
          <p:spPr bwMode="auto">
            <a:xfrm>
              <a:off x="6053707" y="3442670"/>
              <a:ext cx="822214"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Quality Review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 </a:t>
              </a:r>
            </a:p>
          </p:txBody>
        </p:sp>
        <p:sp>
          <p:nvSpPr>
            <p:cNvPr id="226" name="Rectangle 293"/>
            <p:cNvSpPr>
              <a:spLocks noChangeArrowheads="1"/>
            </p:cNvSpPr>
            <p:nvPr/>
          </p:nvSpPr>
          <p:spPr bwMode="auto">
            <a:xfrm>
              <a:off x="6031353" y="3930869"/>
              <a:ext cx="850318"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Status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 Report</a:t>
              </a:r>
            </a:p>
          </p:txBody>
        </p:sp>
        <p:pic>
          <p:nvPicPr>
            <p:cNvPr id="22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64768" y="2997262"/>
              <a:ext cx="815886" cy="365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Rectangle 295"/>
            <p:cNvSpPr>
              <a:spLocks noChangeArrowheads="1"/>
            </p:cNvSpPr>
            <p:nvPr/>
          </p:nvSpPr>
          <p:spPr bwMode="auto">
            <a:xfrm>
              <a:off x="5987434" y="2991488"/>
              <a:ext cx="959313" cy="3397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Project Progress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Report</a:t>
              </a:r>
            </a:p>
          </p:txBody>
        </p:sp>
        <p:sp>
          <p:nvSpPr>
            <p:cNvPr id="229" name="Rectangle 228"/>
            <p:cNvSpPr/>
            <p:nvPr/>
          </p:nvSpPr>
          <p:spPr bwMode="auto">
            <a:xfrm>
              <a:off x="5929721" y="3998717"/>
              <a:ext cx="1074737" cy="377488"/>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pic>
          <p:nvPicPr>
            <p:cNvPr id="23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11474" y="4026524"/>
              <a:ext cx="814865" cy="4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Rectangle 304"/>
            <p:cNvSpPr>
              <a:spLocks noChangeArrowheads="1"/>
            </p:cNvSpPr>
            <p:nvPr/>
          </p:nvSpPr>
          <p:spPr bwMode="auto">
            <a:xfrm>
              <a:off x="4931084" y="4036281"/>
              <a:ext cx="76126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Change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Request Form</a:t>
              </a:r>
            </a:p>
          </p:txBody>
        </p:sp>
        <p:pic>
          <p:nvPicPr>
            <p:cNvPr id="23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00944" y="2982131"/>
              <a:ext cx="835924"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 name="Rectangle 306"/>
            <p:cNvSpPr>
              <a:spLocks noChangeArrowheads="1"/>
            </p:cNvSpPr>
            <p:nvPr/>
          </p:nvSpPr>
          <p:spPr bwMode="auto">
            <a:xfrm>
              <a:off x="4968747" y="3463916"/>
              <a:ext cx="700317"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Minutes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Of Meetings</a:t>
              </a:r>
            </a:p>
          </p:txBody>
        </p:sp>
        <p:sp>
          <p:nvSpPr>
            <p:cNvPr id="234" name="Rectangle 307"/>
            <p:cNvSpPr>
              <a:spLocks noChangeArrowheads="1"/>
            </p:cNvSpPr>
            <p:nvPr/>
          </p:nvSpPr>
          <p:spPr bwMode="auto">
            <a:xfrm>
              <a:off x="5025765" y="2991087"/>
              <a:ext cx="586286" cy="3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6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Agendas</a:t>
              </a:r>
            </a:p>
          </p:txBody>
        </p:sp>
        <p:sp>
          <p:nvSpPr>
            <p:cNvPr id="235" name="Rectangle 234"/>
            <p:cNvSpPr/>
            <p:nvPr/>
          </p:nvSpPr>
          <p:spPr bwMode="auto">
            <a:xfrm>
              <a:off x="4781539" y="2756204"/>
              <a:ext cx="1074737" cy="1190755"/>
            </a:xfrm>
            <a:prstGeom prst="rect">
              <a:avLst/>
            </a:prstGeom>
            <a:noFill/>
            <a:ln w="9525" cap="flat" cmpd="sng" algn="ctr">
              <a:solidFill>
                <a:srgbClr val="EC008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endParaRPr>
            </a:p>
          </p:txBody>
        </p:sp>
        <p:sp>
          <p:nvSpPr>
            <p:cNvPr id="236" name="Rectangle 314"/>
            <p:cNvSpPr>
              <a:spLocks noChangeArrowheads="1"/>
            </p:cNvSpPr>
            <p:nvPr/>
          </p:nvSpPr>
          <p:spPr bwMode="auto">
            <a:xfrm>
              <a:off x="4850783" y="2763995"/>
              <a:ext cx="936247" cy="2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700" b="1" i="0" u="none" strike="noStrike" kern="0" cap="none" spc="0" normalizeH="0" baseline="0" noProof="0" dirty="0">
                  <a:ln>
                    <a:noFill/>
                  </a:ln>
                  <a:solidFill>
                    <a:srgbClr val="000000"/>
                  </a:solidFill>
                  <a:effectLst/>
                  <a:uLnTx/>
                  <a:uFillTx/>
                  <a:latin typeface="Calibri Light" panose="020F0302020204030204" pitchFamily="34" charset="0"/>
                  <a:ea typeface="ＭＳ Ｐゴシック" pitchFamily="34" charset="-128"/>
                  <a:cs typeface="Calibri Light" panose="020F0302020204030204" pitchFamily="34" charset="0"/>
                </a:rPr>
                <a:t>MEETING DOCS</a:t>
              </a:r>
            </a:p>
          </p:txBody>
        </p:sp>
        <p:cxnSp>
          <p:nvCxnSpPr>
            <p:cNvPr id="237" name="Straight Connector 236"/>
            <p:cNvCxnSpPr/>
            <p:nvPr/>
          </p:nvCxnSpPr>
          <p:spPr bwMode="auto">
            <a:xfrm>
              <a:off x="6467142" y="4380150"/>
              <a:ext cx="3635" cy="270015"/>
            </a:xfrm>
            <a:prstGeom prst="line">
              <a:avLst/>
            </a:prstGeom>
            <a:noFill/>
            <a:ln w="19050" cap="flat" cmpd="sng" algn="ctr">
              <a:solidFill>
                <a:srgbClr val="EC00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38" name="Group 237"/>
            <p:cNvGrpSpPr/>
            <p:nvPr/>
          </p:nvGrpSpPr>
          <p:grpSpPr>
            <a:xfrm>
              <a:off x="354348" y="4554915"/>
              <a:ext cx="8307406" cy="607213"/>
              <a:chOff x="266700" y="331447"/>
              <a:chExt cx="8307406" cy="607213"/>
            </a:xfrm>
          </p:grpSpPr>
          <p:pic>
            <p:nvPicPr>
              <p:cNvPr id="239" name="Picture 5" descr="\\NET1.cec.eu.int\HOMES\109\mialexa\Desktop\Image updates\Closing2.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23606" y="357092"/>
                <a:ext cx="8505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3" descr="\\NET1.cec.eu.int\HOMES\109\mialexa\Desktop\Image updates\planning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3170" y1="50000" x2="3170" y2="50000"/>
                            <a14:backgroundMark x1="98257" y1="19118" x2="98257" y2="19118"/>
                            <a14:backgroundMark x1="98415" y1="89706" x2="98415" y2="89706"/>
                          </a14:backgroundRemoval>
                        </a14:imgEffect>
                      </a14:imgLayer>
                    </a14:imgProps>
                  </a:ext>
                  <a:ext uri="{28A0092B-C50C-407E-A947-70E740481C1C}">
                    <a14:useLocalDpi xmlns:a14="http://schemas.microsoft.com/office/drawing/2010/main"/>
                  </a:ext>
                </a:extLst>
              </a:blip>
              <a:srcRect/>
              <a:stretch>
                <a:fillRect/>
              </a:stretch>
            </p:blipFill>
            <p:spPr bwMode="auto">
              <a:xfrm>
                <a:off x="1589144" y="357092"/>
                <a:ext cx="233842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NET1.cec.eu.int\HOMES\109\mialexa\Desktop\Image updates\Initiating1.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backgroundMark x1="5882" y1="46296" x2="5882" y2="46296"/>
                            <a14:backgroundMark x1="97712" y1="12963" x2="97712" y2="12963"/>
                            <a14:backgroundMark x1="97059" y1="85185" x2="97059" y2="85185"/>
                          </a14:backgroundRemoval>
                        </a14:imgEffect>
                      </a14:imgLayer>
                    </a14:imgProps>
                  </a:ext>
                  <a:ext uri="{28A0092B-C50C-407E-A947-70E740481C1C}">
                    <a14:useLocalDpi xmlns:a14="http://schemas.microsoft.com/office/drawing/2010/main"/>
                  </a:ext>
                </a:extLst>
              </a:blip>
              <a:srcRect/>
              <a:stretch>
                <a:fillRect/>
              </a:stretch>
            </p:blipFill>
            <p:spPr bwMode="auto">
              <a:xfrm>
                <a:off x="297323" y="357092"/>
                <a:ext cx="1427998"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42" name="Group 241"/>
              <p:cNvGrpSpPr/>
              <p:nvPr/>
            </p:nvGrpSpPr>
            <p:grpSpPr>
              <a:xfrm>
                <a:off x="3779912" y="357092"/>
                <a:ext cx="4078652" cy="252000"/>
                <a:chOff x="3779912" y="690539"/>
                <a:chExt cx="4078652" cy="252000"/>
              </a:xfrm>
            </p:grpSpPr>
            <p:pic>
              <p:nvPicPr>
                <p:cNvPr id="249"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3779912" y="690539"/>
                  <a:ext cx="35745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4" descr="\\NET1.cec.eu.int\HOMES\109\mialexa\Desktop\Image updates\executing2.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423" y1="45313" x2="2423" y2="45313"/>
                              <a14:backgroundMark x1="98458" y1="10938" x2="98458" y2="10938"/>
                              <a14:backgroundMark x1="98899" y1="93750" x2="98899" y2="93750"/>
                            </a14:backgroundRemoval>
                          </a14:imgEffect>
                        </a14:imgLayer>
                      </a14:imgProps>
                    </a:ext>
                    <a:ext uri="{28A0092B-C50C-407E-A947-70E740481C1C}">
                      <a14:useLocalDpi xmlns:a14="http://schemas.microsoft.com/office/drawing/2010/main"/>
                    </a:ext>
                  </a:extLst>
                </a:blip>
                <a:srcRect/>
                <a:stretch>
                  <a:fillRect/>
                </a:stretch>
              </p:blipFill>
              <p:spPr bwMode="auto">
                <a:xfrm>
                  <a:off x="4283968" y="690539"/>
                  <a:ext cx="3574596" cy="25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3" name="Picture 6" descr="\\NET1.cec.eu.int\HOMES\109\mialexa\Desktop\Image updates\M&amp;C.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backgroundMark x1="778" y1="31250" x2="778" y2="31250"/>
                            <a14:backgroundMark x1="99533" y1="14063" x2="99533" y2="14063"/>
                            <a14:backgroundMark x1="99429" y1="79688" x2="99429" y2="79688"/>
                          </a14:backgroundRemoval>
                        </a14:imgEffect>
                      </a14:imgLayer>
                    </a14:imgProps>
                  </a:ext>
                  <a:ext uri="{28A0092B-C50C-407E-A947-70E740481C1C}">
                    <a14:useLocalDpi xmlns:a14="http://schemas.microsoft.com/office/drawing/2010/main"/>
                  </a:ext>
                </a:extLst>
              </a:blip>
              <a:srcRect/>
              <a:stretch>
                <a:fillRect/>
              </a:stretch>
            </p:blipFill>
            <p:spPr bwMode="auto">
              <a:xfrm>
                <a:off x="266700" y="649170"/>
                <a:ext cx="8307406" cy="252000"/>
              </a:xfrm>
              <a:prstGeom prst="rect">
                <a:avLst/>
              </a:prstGeom>
              <a:noFill/>
              <a:extLst>
                <a:ext uri="{909E8E84-426E-40DD-AFC4-6F175D3DCCD1}">
                  <a14:hiddenFill xmlns:a14="http://schemas.microsoft.com/office/drawing/2010/main">
                    <a:solidFill>
                      <a:srgbClr val="FFFFFF"/>
                    </a:solidFill>
                  </a14:hiddenFill>
                </a:ext>
              </a:extLst>
            </p:spPr>
          </p:pic>
          <p:sp>
            <p:nvSpPr>
              <p:cNvPr id="244" name="Rectangle 243"/>
              <p:cNvSpPr/>
              <p:nvPr/>
            </p:nvSpPr>
            <p:spPr>
              <a:xfrm>
                <a:off x="643176" y="344593"/>
                <a:ext cx="7927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Initiating</a:t>
                </a:r>
              </a:p>
            </p:txBody>
          </p:sp>
          <p:sp>
            <p:nvSpPr>
              <p:cNvPr id="245" name="Rectangle 244"/>
              <p:cNvSpPr/>
              <p:nvPr/>
            </p:nvSpPr>
            <p:spPr>
              <a:xfrm>
                <a:off x="2379760" y="344593"/>
                <a:ext cx="775029"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Planning</a:t>
                </a:r>
              </a:p>
            </p:txBody>
          </p:sp>
          <p:sp>
            <p:nvSpPr>
              <p:cNvPr id="246" name="Rectangle 245"/>
              <p:cNvSpPr/>
              <p:nvPr/>
            </p:nvSpPr>
            <p:spPr>
              <a:xfrm>
                <a:off x="5015716" y="344185"/>
                <a:ext cx="1474788" cy="30199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Executing</a:t>
                </a:r>
              </a:p>
            </p:txBody>
          </p:sp>
          <p:sp>
            <p:nvSpPr>
              <p:cNvPr id="247" name="Rectangle 246"/>
              <p:cNvSpPr/>
              <p:nvPr/>
            </p:nvSpPr>
            <p:spPr>
              <a:xfrm>
                <a:off x="7861872" y="331447"/>
                <a:ext cx="682624"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Closing</a:t>
                </a:r>
              </a:p>
            </p:txBody>
          </p:sp>
          <p:sp>
            <p:nvSpPr>
              <p:cNvPr id="248" name="Rectangle 247"/>
              <p:cNvSpPr/>
              <p:nvPr/>
            </p:nvSpPr>
            <p:spPr>
              <a:xfrm>
                <a:off x="3741876" y="636670"/>
                <a:ext cx="1400243" cy="30199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ＭＳ Ｐゴシック"/>
                    <a:cs typeface="Calibri Light" panose="020F0302020204030204" pitchFamily="34" charset="0"/>
                  </a:rPr>
                  <a:t>Monitor &amp; Control</a:t>
                </a:r>
              </a:p>
            </p:txBody>
          </p:sp>
        </p:grpSp>
      </p:grpSp>
      <p:sp>
        <p:nvSpPr>
          <p:cNvPr id="303" name="Rectangle 302">
            <a:extLst>
              <a:ext uri="{C183D7F6-B498-43B3-948B-1728B52AA6E4}">
                <adec:decorative xmlns:adec="http://schemas.microsoft.com/office/drawing/2017/decorative" val="1"/>
              </a:ext>
            </a:extLst>
          </p:cNvPr>
          <p:cNvSpPr/>
          <p:nvPr/>
        </p:nvSpPr>
        <p:spPr>
          <a:xfrm>
            <a:off x="1104042" y="3470584"/>
            <a:ext cx="7088083" cy="12812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304" name="Rectangle 303">
            <a:extLst>
              <a:ext uri="{C183D7F6-B498-43B3-948B-1728B52AA6E4}">
                <adec:decorative xmlns:adec="http://schemas.microsoft.com/office/drawing/2017/decorative" val="1"/>
              </a:ext>
            </a:extLst>
          </p:cNvPr>
          <p:cNvSpPr/>
          <p:nvPr/>
        </p:nvSpPr>
        <p:spPr>
          <a:xfrm>
            <a:off x="2460172" y="532151"/>
            <a:ext cx="2170263" cy="24911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305" name="Rectangle 304">
            <a:extLst>
              <a:ext uri="{C183D7F6-B498-43B3-948B-1728B52AA6E4}">
                <adec:decorative xmlns:adec="http://schemas.microsoft.com/office/drawing/2017/decorative" val="1"/>
              </a:ext>
            </a:extLst>
          </p:cNvPr>
          <p:cNvSpPr/>
          <p:nvPr/>
        </p:nvSpPr>
        <p:spPr>
          <a:xfrm rot="5400000">
            <a:off x="1430711" y="1998861"/>
            <a:ext cx="487199" cy="156904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306" name="Rectangle 305">
            <a:extLst>
              <a:ext uri="{C183D7F6-B498-43B3-948B-1728B52AA6E4}">
                <adec:decorative xmlns:adec="http://schemas.microsoft.com/office/drawing/2017/decorative" val="1"/>
              </a:ext>
            </a:extLst>
          </p:cNvPr>
          <p:cNvSpPr/>
          <p:nvPr/>
        </p:nvSpPr>
        <p:spPr>
          <a:xfrm rot="5400000">
            <a:off x="1462812" y="1912539"/>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307" name="Rectangle 306">
            <a:extLst>
              <a:ext uri="{C183D7F6-B498-43B3-948B-1728B52AA6E4}">
                <adec:decorative xmlns:adec="http://schemas.microsoft.com/office/drawing/2017/decorative" val="1"/>
              </a:ext>
            </a:extLst>
          </p:cNvPr>
          <p:cNvSpPr/>
          <p:nvPr/>
        </p:nvSpPr>
        <p:spPr>
          <a:xfrm rot="5400000">
            <a:off x="7261859" y="2368082"/>
            <a:ext cx="487199" cy="8170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
        <p:nvSpPr>
          <p:cNvPr id="308" name="Rectangle 307">
            <a:extLst>
              <a:ext uri="{C183D7F6-B498-43B3-948B-1728B52AA6E4}">
                <adec:decorative xmlns:adec="http://schemas.microsoft.com/office/drawing/2017/decorative" val="1"/>
              </a:ext>
            </a:extLst>
          </p:cNvPr>
          <p:cNvSpPr/>
          <p:nvPr/>
        </p:nvSpPr>
        <p:spPr>
          <a:xfrm rot="10800000">
            <a:off x="2103023" y="526204"/>
            <a:ext cx="358924" cy="202190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Calibri Light" panose="020F0302020204030204" pitchFamily="34" charset="0"/>
            </a:endParaRPr>
          </a:p>
        </p:txBody>
      </p:sp>
    </p:spTree>
    <p:extLst>
      <p:ext uri="{BB962C8B-B14F-4D97-AF65-F5344CB8AC3E}">
        <p14:creationId xmlns:p14="http://schemas.microsoft.com/office/powerpoint/2010/main" val="24155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unthaak 22">
            <a:extLst>
              <a:ext uri="{FF2B5EF4-FFF2-40B4-BE49-F238E27FC236}">
                <a16:creationId xmlns:a16="http://schemas.microsoft.com/office/drawing/2014/main" id="{4D7410B2-A80D-1F44-BF1D-4579942D845F}"/>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1"/>
            <a:ext cx="7204074" cy="538909"/>
          </a:xfrm>
        </p:spPr>
        <p:txBody>
          <a:bodyPr/>
          <a:lstStyle/>
          <a:p>
            <a:r>
              <a:rPr lang="en-US" dirty="0"/>
              <a:t>Project Coordination</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593372" cy="1285689"/>
          </a:xfrm>
        </p:spPr>
        <p:txBody>
          <a:bodyPr/>
          <a:lstStyle/>
          <a:p>
            <a:r>
              <a:rPr lang="en-US" sz="1600" dirty="0"/>
              <a:t>Facilitates the project’s progress by continuously providing information to the Project Core Team (PCT) and supporting the completion of assigned work;</a:t>
            </a:r>
          </a:p>
          <a:p>
            <a:r>
              <a:rPr lang="en-GB" sz="1600" dirty="0"/>
              <a:t>Includes allocating project resources to activities, performing regular quality checks of interim results, maintaining ongoing communication with all project team members, and keeping everyone involved in the project motivated through leadership, negotiations, conflict resolution </a:t>
            </a:r>
            <a:endParaRPr lang="en-US" sz="1600" dirty="0"/>
          </a:p>
        </p:txBody>
      </p:sp>
      <p:grpSp>
        <p:nvGrpSpPr>
          <p:cNvPr id="24" name="Groep 23" descr="Input: Project Handbook, Project Work Plan&#10;Roles: PO, PM, BM&#10;Output: Signed-off work assignments">
            <a:extLst>
              <a:ext uri="{FF2B5EF4-FFF2-40B4-BE49-F238E27FC236}">
                <a16:creationId xmlns:a16="http://schemas.microsoft.com/office/drawing/2014/main" id="{7C5AEDC9-8F9E-F346-BEE8-E09AF9F56269}"/>
              </a:ext>
            </a:extLst>
          </p:cNvPr>
          <p:cNvGrpSpPr/>
          <p:nvPr/>
        </p:nvGrpSpPr>
        <p:grpSpPr>
          <a:xfrm>
            <a:off x="2938540" y="2421629"/>
            <a:ext cx="4314674" cy="1279442"/>
            <a:chOff x="1908175" y="2686050"/>
            <a:chExt cx="4651375" cy="1487584"/>
          </a:xfrm>
        </p:grpSpPr>
        <p:sp>
          <p:nvSpPr>
            <p:cNvPr id="25" name="Text Box 6">
              <a:extLst>
                <a:ext uri="{FF2B5EF4-FFF2-40B4-BE49-F238E27FC236}">
                  <a16:creationId xmlns:a16="http://schemas.microsoft.com/office/drawing/2014/main" id="{AC28BA7E-2684-9249-854D-8F994F33A638}"/>
                </a:ext>
              </a:extLst>
            </p:cNvPr>
            <p:cNvSpPr txBox="1">
              <a:spLocks noChangeArrowheads="1"/>
            </p:cNvSpPr>
            <p:nvPr/>
          </p:nvSpPr>
          <p:spPr bwMode="auto">
            <a:xfrm>
              <a:off x="3059112" y="3155950"/>
              <a:ext cx="2160587" cy="26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27" name="Line 32">
              <a:extLst>
                <a:ext uri="{FF2B5EF4-FFF2-40B4-BE49-F238E27FC236}">
                  <a16:creationId xmlns:a16="http://schemas.microsoft.com/office/drawing/2014/main" id="{98FDA68E-A1FB-A946-920E-936C3496B143}"/>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8" name="Flowchart: Document 8">
              <a:extLst>
                <a:ext uri="{FF2B5EF4-FFF2-40B4-BE49-F238E27FC236}">
                  <a16:creationId xmlns:a16="http://schemas.microsoft.com/office/drawing/2014/main" id="{2EC21D71-3913-4E45-8D78-39DC9B2F5519}"/>
                </a:ext>
              </a:extLst>
            </p:cNvPr>
            <p:cNvSpPr>
              <a:spLocks noChangeArrowheads="1"/>
            </p:cNvSpPr>
            <p:nvPr/>
          </p:nvSpPr>
          <p:spPr bwMode="auto">
            <a:xfrm>
              <a:off x="1908175" y="2686050"/>
              <a:ext cx="1123950"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endParaRPr lang="en-GB" sz="750" spc="-30" dirty="0">
                <a:solidFill>
                  <a:srgbClr val="000000"/>
                </a:solidFill>
                <a:latin typeface="Calibri Light" panose="020F0302020204030204" pitchFamily="34" charset="0"/>
                <a:ea typeface="MS PGothic" pitchFamily="34" charset="-128"/>
                <a:cs typeface="Calibri Light" panose="020F0302020204030204" pitchFamily="34" charset="0"/>
              </a:endParaRPr>
            </a:p>
            <a:p>
              <a:pPr algn="ctr">
                <a:defRPr/>
              </a:pPr>
              <a:r>
                <a:rPr lang="en-GB" sz="750" spc="-30" dirty="0">
                  <a:solidFill>
                    <a:srgbClr val="000000"/>
                  </a:solidFill>
                  <a:latin typeface="Calibri Light" panose="020F0302020204030204" pitchFamily="34" charset="0"/>
                  <a:ea typeface="MS PGothic" pitchFamily="34" charset="-128"/>
                  <a:cs typeface="Calibri Light" panose="020F0302020204030204" pitchFamily="34" charset="0"/>
                </a:rPr>
                <a:t>Project Handbook</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9" name="Flowchart: Document 8">
              <a:extLst>
                <a:ext uri="{FF2B5EF4-FFF2-40B4-BE49-F238E27FC236}">
                  <a16:creationId xmlns:a16="http://schemas.microsoft.com/office/drawing/2014/main" id="{7A791852-E5B4-C941-907B-A14FCDD82103}"/>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30" name="Flowchart: Document 8">
              <a:extLst>
                <a:ext uri="{FF2B5EF4-FFF2-40B4-BE49-F238E27FC236}">
                  <a16:creationId xmlns:a16="http://schemas.microsoft.com/office/drawing/2014/main" id="{888E4759-2BC6-F34F-8F1B-185B574EF351}"/>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err="1">
                  <a:solidFill>
                    <a:srgbClr val="000000"/>
                  </a:solidFill>
                  <a:latin typeface="Calibri Light" panose="020F0302020204030204" pitchFamily="34" charset="0"/>
                  <a:cs typeface="Calibri Light" panose="020F0302020204030204" pitchFamily="34" charset="0"/>
                </a:rPr>
                <a:t>Signed</a:t>
              </a:r>
              <a:r>
                <a:rPr lang="fr-BE" altLang="en-US" sz="750" dirty="0">
                  <a:solidFill>
                    <a:srgbClr val="000000"/>
                  </a:solidFill>
                  <a:latin typeface="Calibri Light" panose="020F0302020204030204" pitchFamily="34" charset="0"/>
                  <a:cs typeface="Calibri Light" panose="020F0302020204030204" pitchFamily="34" charset="0"/>
                </a:rPr>
                <a:t>-off </a:t>
              </a:r>
              <a:r>
                <a:rPr lang="fr-BE" altLang="en-US" sz="750" dirty="0" err="1">
                  <a:solidFill>
                    <a:srgbClr val="000000"/>
                  </a:solidFill>
                  <a:latin typeface="Calibri Light" panose="020F0302020204030204" pitchFamily="34" charset="0"/>
                  <a:cs typeface="Calibri Light" panose="020F0302020204030204" pitchFamily="34" charset="0"/>
                </a:rPr>
                <a:t>work</a:t>
              </a:r>
              <a:r>
                <a:rPr lang="fr-BE" altLang="en-US" sz="750" dirty="0">
                  <a:solidFill>
                    <a:srgbClr val="000000"/>
                  </a:solidFill>
                  <a:latin typeface="Calibri Light" panose="020F0302020204030204" pitchFamily="34" charset="0"/>
                  <a:cs typeface="Calibri Light" panose="020F0302020204030204" pitchFamily="34" charset="0"/>
                </a:rPr>
                <a:t> </a:t>
              </a:r>
              <a:r>
                <a:rPr lang="fr-BE" altLang="en-US" sz="750" dirty="0" err="1">
                  <a:solidFill>
                    <a:srgbClr val="000000"/>
                  </a:solidFill>
                  <a:latin typeface="Calibri Light" panose="020F0302020204030204" pitchFamily="34" charset="0"/>
                  <a:cs typeface="Calibri Light" panose="020F0302020204030204" pitchFamily="34" charset="0"/>
                </a:rPr>
                <a:t>assignments</a:t>
              </a:r>
              <a:endParaRPr lang="en-GB" altLang="en-US" sz="750" dirty="0">
                <a:solidFill>
                  <a:srgbClr val="000000"/>
                </a:solidFill>
                <a:latin typeface="Calibri Light" panose="020F0302020204030204" pitchFamily="34" charset="0"/>
                <a:cs typeface="Calibri Light" panose="020F0302020204030204" pitchFamily="34" charset="0"/>
              </a:endParaRPr>
            </a:p>
          </p:txBody>
        </p:sp>
        <p:pic>
          <p:nvPicPr>
            <p:cNvPr id="31" name="Picture 16">
              <a:extLst>
                <a:ext uri="{FF2B5EF4-FFF2-40B4-BE49-F238E27FC236}">
                  <a16:creationId xmlns:a16="http://schemas.microsoft.com/office/drawing/2014/main" id="{AD5FCFEA-620B-0D4C-8427-9043B9D595F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17975" y="2693988"/>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26">
              <a:extLst>
                <a:ext uri="{FF2B5EF4-FFF2-40B4-BE49-F238E27FC236}">
                  <a16:creationId xmlns:a16="http://schemas.microsoft.com/office/drawing/2014/main" id="{4EED38B3-1E12-FD41-A477-A6D24CC12394}"/>
                </a:ext>
              </a:extLst>
            </p:cNvPr>
            <p:cNvSpPr txBox="1">
              <a:spLocks noChangeArrowheads="1"/>
            </p:cNvSpPr>
            <p:nvPr/>
          </p:nvSpPr>
          <p:spPr bwMode="auto">
            <a:xfrm>
              <a:off x="3082924" y="3905250"/>
              <a:ext cx="2160588" cy="26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BM</a:t>
              </a:r>
            </a:p>
          </p:txBody>
        </p:sp>
        <p:pic>
          <p:nvPicPr>
            <p:cNvPr id="33" name="Picture 14">
              <a:extLst>
                <a:ext uri="{FF2B5EF4-FFF2-40B4-BE49-F238E27FC236}">
                  <a16:creationId xmlns:a16="http://schemas.microsoft.com/office/drawing/2014/main" id="{4911A018-A6E0-8F42-9DF3-D2C1BA89D37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08513" y="3462338"/>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5">
              <a:extLst>
                <a:ext uri="{FF2B5EF4-FFF2-40B4-BE49-F238E27FC236}">
                  <a16:creationId xmlns:a16="http://schemas.microsoft.com/office/drawing/2014/main" id="{759FCD10-B916-B343-ADA0-C906E2A4266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9988" y="3462338"/>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2250358"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444517096"/>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Coordination</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43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unthaak 22">
            <a:extLst>
              <a:ext uri="{FF2B5EF4-FFF2-40B4-BE49-F238E27FC236}">
                <a16:creationId xmlns:a16="http://schemas.microsoft.com/office/drawing/2014/main" id="{4D7410B2-A80D-1F44-BF1D-4579942D845F}"/>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1"/>
            <a:ext cx="7204074" cy="533401"/>
          </a:xfrm>
        </p:spPr>
        <p:txBody>
          <a:bodyPr/>
          <a:lstStyle/>
          <a:p>
            <a:r>
              <a:rPr lang="en-US" dirty="0"/>
              <a:t>Project Reporting</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597174" cy="1285689"/>
          </a:xfrm>
        </p:spPr>
        <p:txBody>
          <a:bodyPr/>
          <a:lstStyle/>
          <a:p>
            <a:r>
              <a:rPr lang="en-GB" sz="1600" dirty="0"/>
              <a:t>Communicates consolidated information concerning project performance to the appropriate stakeholders, enabling decision-making.</a:t>
            </a:r>
          </a:p>
          <a:p>
            <a:r>
              <a:rPr lang="en-GB" sz="1600" dirty="0"/>
              <a:t>Typically provides information on scope, schedule, effort/cost and quality, the status of risks, issues, project changes and outsourcing</a:t>
            </a:r>
            <a:r>
              <a:rPr lang="en-CA" sz="1600" dirty="0"/>
              <a:t>.</a:t>
            </a:r>
          </a:p>
          <a:p>
            <a:r>
              <a:rPr lang="en-GB" sz="1600" dirty="0"/>
              <a:t>May also contain agreed project indicators and metrics for evaluating progress.</a:t>
            </a:r>
            <a:endParaRPr lang="en-CA" sz="1600" dirty="0"/>
          </a:p>
          <a:p>
            <a:pPr marL="0" indent="0">
              <a:buNone/>
            </a:pPr>
            <a:endParaRPr lang="en-GB" sz="1600" dirty="0"/>
          </a:p>
        </p:txBody>
      </p:sp>
      <p:grpSp>
        <p:nvGrpSpPr>
          <p:cNvPr id="18" name="Groep 17" descr="Input: Communications Management Plan, Project Handbook, Project Logs &amp; Project Checklists, Project Work Plan&#10;Roles: PO, PM, BM&#10;Output: Project Reports">
            <a:extLst>
              <a:ext uri="{FF2B5EF4-FFF2-40B4-BE49-F238E27FC236}">
                <a16:creationId xmlns:a16="http://schemas.microsoft.com/office/drawing/2014/main" id="{07DDE406-F5E1-844F-9FB4-BEE3B7956FF6}"/>
              </a:ext>
            </a:extLst>
          </p:cNvPr>
          <p:cNvGrpSpPr/>
          <p:nvPr/>
        </p:nvGrpSpPr>
        <p:grpSpPr>
          <a:xfrm>
            <a:off x="2154820" y="2518962"/>
            <a:ext cx="5314701" cy="1250071"/>
            <a:chOff x="576263" y="2684463"/>
            <a:chExt cx="5983287" cy="1497263"/>
          </a:xfrm>
        </p:grpSpPr>
        <p:sp>
          <p:nvSpPr>
            <p:cNvPr id="19" name="Text Box 6">
              <a:extLst>
                <a:ext uri="{FF2B5EF4-FFF2-40B4-BE49-F238E27FC236}">
                  <a16:creationId xmlns:a16="http://schemas.microsoft.com/office/drawing/2014/main" id="{60906810-04F6-D34E-99BC-38BA667EB6B5}"/>
                </a:ext>
              </a:extLst>
            </p:cNvPr>
            <p:cNvSpPr txBox="1">
              <a:spLocks noChangeArrowheads="1"/>
            </p:cNvSpPr>
            <p:nvPr/>
          </p:nvSpPr>
          <p:spPr bwMode="auto">
            <a:xfrm>
              <a:off x="3067050" y="3155949"/>
              <a:ext cx="2160588" cy="27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20" name="Text Box 26">
              <a:extLst>
                <a:ext uri="{FF2B5EF4-FFF2-40B4-BE49-F238E27FC236}">
                  <a16:creationId xmlns:a16="http://schemas.microsoft.com/office/drawing/2014/main" id="{5673DE16-EA54-6D45-A14B-347D353D6648}"/>
                </a:ext>
              </a:extLst>
            </p:cNvPr>
            <p:cNvSpPr txBox="1">
              <a:spLocks noChangeArrowheads="1"/>
            </p:cNvSpPr>
            <p:nvPr/>
          </p:nvSpPr>
          <p:spPr bwMode="auto">
            <a:xfrm>
              <a:off x="3059112" y="3905249"/>
              <a:ext cx="2160587" cy="27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BM</a:t>
              </a:r>
            </a:p>
          </p:txBody>
        </p:sp>
        <p:sp>
          <p:nvSpPr>
            <p:cNvPr id="21" name="Flowchart: Document 8">
              <a:extLst>
                <a:ext uri="{FF2B5EF4-FFF2-40B4-BE49-F238E27FC236}">
                  <a16:creationId xmlns:a16="http://schemas.microsoft.com/office/drawing/2014/main" id="{608A7E51-D33A-8A48-AB11-8AADE482E6D1}"/>
                </a:ext>
              </a:extLst>
            </p:cNvPr>
            <p:cNvSpPr>
              <a:spLocks noChangeArrowheads="1"/>
            </p:cNvSpPr>
            <p:nvPr/>
          </p:nvSpPr>
          <p:spPr bwMode="auto">
            <a:xfrm>
              <a:off x="1908175" y="34972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22" name="Line 32">
              <a:extLst>
                <a:ext uri="{FF2B5EF4-FFF2-40B4-BE49-F238E27FC236}">
                  <a16:creationId xmlns:a16="http://schemas.microsoft.com/office/drawing/2014/main" id="{9D65ACFC-797E-8846-9879-8C7B8D97BCCD}"/>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35" name="Picture 16">
              <a:extLst>
                <a:ext uri="{FF2B5EF4-FFF2-40B4-BE49-F238E27FC236}">
                  <a16:creationId xmlns:a16="http://schemas.microsoft.com/office/drawing/2014/main" id="{0F60B506-1760-694F-B501-21FE1EC8B09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8138" y="2708275"/>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lowchart: Document 8">
              <a:extLst>
                <a:ext uri="{FF2B5EF4-FFF2-40B4-BE49-F238E27FC236}">
                  <a16:creationId xmlns:a16="http://schemas.microsoft.com/office/drawing/2014/main" id="{AA2F343C-2125-8540-BA7C-0C0B8D73D092}"/>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fr-BE"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Project Reports</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37" name="Flowchart: Document 8">
              <a:extLst>
                <a:ext uri="{FF2B5EF4-FFF2-40B4-BE49-F238E27FC236}">
                  <a16:creationId xmlns:a16="http://schemas.microsoft.com/office/drawing/2014/main" id="{BFB36B01-4F68-C648-B17D-778ADFD9FD30}"/>
                </a:ext>
              </a:extLst>
            </p:cNvPr>
            <p:cNvSpPr>
              <a:spLocks noChangeArrowheads="1"/>
            </p:cNvSpPr>
            <p:nvPr/>
          </p:nvSpPr>
          <p:spPr bwMode="auto">
            <a:xfrm>
              <a:off x="1908175" y="2684463"/>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Transition Plan &amp;</a:t>
              </a: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Implementation Plan</a:t>
              </a:r>
            </a:p>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38" name="Flowchart: Document 8">
              <a:extLst>
                <a:ext uri="{FF2B5EF4-FFF2-40B4-BE49-F238E27FC236}">
                  <a16:creationId xmlns:a16="http://schemas.microsoft.com/office/drawing/2014/main" id="{3914DD45-5FBE-1148-94E6-CF38D21F2532}"/>
                </a:ext>
              </a:extLst>
            </p:cNvPr>
            <p:cNvSpPr>
              <a:spLocks noChangeArrowheads="1"/>
            </p:cNvSpPr>
            <p:nvPr/>
          </p:nvSpPr>
          <p:spPr bwMode="auto">
            <a:xfrm>
              <a:off x="1905000"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39" name="Flowchart: Document 8">
              <a:extLst>
                <a:ext uri="{FF2B5EF4-FFF2-40B4-BE49-F238E27FC236}">
                  <a16:creationId xmlns:a16="http://schemas.microsoft.com/office/drawing/2014/main" id="{274DD617-44F9-DB46-87E4-BD14A1DA7E7B}"/>
                </a:ext>
              </a:extLst>
            </p:cNvPr>
            <p:cNvSpPr>
              <a:spLocks noChangeArrowheads="1"/>
            </p:cNvSpPr>
            <p:nvPr/>
          </p:nvSpPr>
          <p:spPr bwMode="auto">
            <a:xfrm>
              <a:off x="576263" y="2684463"/>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Communications Management Plan</a:t>
              </a:r>
            </a:p>
          </p:txBody>
        </p:sp>
        <p:sp>
          <p:nvSpPr>
            <p:cNvPr id="40" name="Flowchart: Document 8">
              <a:extLst>
                <a:ext uri="{FF2B5EF4-FFF2-40B4-BE49-F238E27FC236}">
                  <a16:creationId xmlns:a16="http://schemas.microsoft.com/office/drawing/2014/main" id="{3AEAFCC6-E3BE-F741-9D50-D9215033FFDF}"/>
                </a:ext>
              </a:extLst>
            </p:cNvPr>
            <p:cNvSpPr>
              <a:spLocks noChangeArrowheads="1"/>
            </p:cNvSpPr>
            <p:nvPr/>
          </p:nvSpPr>
          <p:spPr bwMode="auto">
            <a:xfrm>
              <a:off x="1905000" y="26876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p:txBody>
        </p:sp>
        <p:grpSp>
          <p:nvGrpSpPr>
            <p:cNvPr id="41" name="Group 29">
              <a:extLst>
                <a:ext uri="{FF2B5EF4-FFF2-40B4-BE49-F238E27FC236}">
                  <a16:creationId xmlns:a16="http://schemas.microsoft.com/office/drawing/2014/main" id="{D2469D94-5BBB-E04A-8221-B8D259047926}"/>
                </a:ext>
              </a:extLst>
            </p:cNvPr>
            <p:cNvGrpSpPr>
              <a:grpSpLocks/>
            </p:cNvGrpSpPr>
            <p:nvPr/>
          </p:nvGrpSpPr>
          <p:grpSpPr bwMode="auto">
            <a:xfrm>
              <a:off x="576263" y="3478213"/>
              <a:ext cx="1155700" cy="642937"/>
              <a:chOff x="1909763" y="2640012"/>
              <a:chExt cx="1155700" cy="642938"/>
            </a:xfrm>
          </p:grpSpPr>
          <p:sp>
            <p:nvSpPr>
              <p:cNvPr id="44" name="Flowchart: Document 8">
                <a:extLst>
                  <a:ext uri="{FF2B5EF4-FFF2-40B4-BE49-F238E27FC236}">
                    <a16:creationId xmlns:a16="http://schemas.microsoft.com/office/drawing/2014/main" id="{8AC8CB88-4EED-B246-9BB7-AEC6E5E506DC}"/>
                  </a:ext>
                </a:extLst>
              </p:cNvPr>
              <p:cNvSpPr>
                <a:spLocks noChangeArrowheads="1"/>
              </p:cNvSpPr>
              <p:nvPr/>
            </p:nvSpPr>
            <p:spPr bwMode="auto">
              <a:xfrm>
                <a:off x="1941513" y="264001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45" name="Flowchart: Document 8">
                <a:extLst>
                  <a:ext uri="{FF2B5EF4-FFF2-40B4-BE49-F238E27FC236}">
                    <a16:creationId xmlns:a16="http://schemas.microsoft.com/office/drawing/2014/main" id="{C9AD53FA-BEDD-344B-B7B0-4F593265F25F}"/>
                  </a:ext>
                </a:extLst>
              </p:cNvPr>
              <p:cNvSpPr>
                <a:spLocks noChangeArrowheads="1"/>
              </p:cNvSpPr>
              <p:nvPr/>
            </p:nvSpPr>
            <p:spPr bwMode="auto">
              <a:xfrm>
                <a:off x="1909763" y="268446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Checklists</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pic>
          <p:nvPicPr>
            <p:cNvPr id="42" name="Picture 14">
              <a:extLst>
                <a:ext uri="{FF2B5EF4-FFF2-40B4-BE49-F238E27FC236}">
                  <a16:creationId xmlns:a16="http://schemas.microsoft.com/office/drawing/2014/main" id="{A77FC9EE-6079-A146-AC23-E9FAF9A8E36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08513" y="3462338"/>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a:extLst>
                <a:ext uri="{FF2B5EF4-FFF2-40B4-BE49-F238E27FC236}">
                  <a16:creationId xmlns:a16="http://schemas.microsoft.com/office/drawing/2014/main" id="{6BA2679B-86B6-7B46-87BE-EDCA07ADC69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9988" y="3462338"/>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64118074"/>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Reporting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944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Contact the Methodology Office</a:t>
            </a:r>
          </a:p>
        </p:txBody>
      </p:sp>
      <p:pic>
        <p:nvPicPr>
          <p:cNvPr id="3" name="Picture 2" descr="PM²²Team photo">
            <a:extLst>
              <a:ext uri="{FF2B5EF4-FFF2-40B4-BE49-F238E27FC236}">
                <a16:creationId xmlns:a16="http://schemas.microsoft.com/office/drawing/2014/main" id="{4666B2C7-E5DA-A0C0-4ADD-EDC6088A2CCF}"/>
              </a:ext>
            </a:extLst>
          </p:cNvPr>
          <p:cNvPicPr>
            <a:picLocks noChangeAspect="1"/>
          </p:cNvPicPr>
          <p:nvPr/>
        </p:nvPicPr>
        <p:blipFill rotWithShape="1">
          <a:blip r:embed="rId3"/>
          <a:srcRect l="14963" t="32032" r="20920" b="18813"/>
          <a:stretch/>
        </p:blipFill>
        <p:spPr>
          <a:xfrm>
            <a:off x="1180877" y="1618541"/>
            <a:ext cx="3391123" cy="1949832"/>
          </a:xfrm>
          <a:prstGeom prst="rect">
            <a:avLst/>
          </a:prstGeom>
        </p:spPr>
      </p:pic>
      <p:pic>
        <p:nvPicPr>
          <p:cNvPr id="5" name="Picture 4">
            <a:extLst>
              <a:ext uri="{FF2B5EF4-FFF2-40B4-BE49-F238E27FC236}">
                <a16:creationId xmlns:a16="http://schemas.microsoft.com/office/drawing/2014/main" id="{93CE9926-4E5A-056F-56BF-0AC5F9C604D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720" y="1618541"/>
            <a:ext cx="1417921" cy="448337"/>
          </a:xfrm>
          <a:prstGeom prst="rect">
            <a:avLst/>
          </a:prstGeom>
        </p:spPr>
      </p:pic>
      <p:sp>
        <p:nvSpPr>
          <p:cNvPr id="6" name="Subtitle 4">
            <a:extLst>
              <a:ext uri="{FF2B5EF4-FFF2-40B4-BE49-F238E27FC236}">
                <a16:creationId xmlns:a16="http://schemas.microsoft.com/office/drawing/2014/main" id="{B5334985-D7F8-1872-09FC-BD39393B416A}"/>
              </a:ext>
            </a:extLst>
          </p:cNvPr>
          <p:cNvSpPr>
            <a:spLocks noGrp="1"/>
          </p:cNvSpPr>
          <p:nvPr/>
        </p:nvSpPr>
        <p:spPr>
          <a:xfrm>
            <a:off x="4974689" y="2176275"/>
            <a:ext cx="4014670" cy="139209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1800"/>
              </a:spcAft>
              <a:buClr>
                <a:schemeClr val="tx1"/>
              </a:buClr>
              <a:buFont typeface="Arial" panose="020B0604020202020204" pitchFamily="34" charset="0"/>
              <a:buNone/>
              <a:defRPr sz="1400" kern="1200">
                <a:solidFill>
                  <a:schemeClr val="bg1">
                    <a:lumMod val="50000"/>
                  </a:schemeClr>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en-GB" sz="1000" b="1"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European Commission</a:t>
            </a:r>
            <a:endParaRPr lang="en-IE" sz="10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0"/>
              </a:spcAft>
            </a:pPr>
            <a:r>
              <a:rPr lang="en-GB" sz="100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DG for Digital Services</a:t>
            </a:r>
            <a:endParaRPr lang="en-IE" sz="10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0"/>
              </a:spcAft>
            </a:pPr>
            <a:r>
              <a:rPr lang="en-GB" sz="100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DIGIT A</a:t>
            </a:r>
            <a:r>
              <a:rPr lang="en-GB" sz="1000"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2.001</a:t>
            </a:r>
            <a:r>
              <a:rPr lang="en-GB" sz="100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 Procurement &amp; Programme Management Solutions</a:t>
            </a:r>
            <a:endParaRPr lang="en-IE" sz="10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0"/>
              </a:spcAft>
            </a:pPr>
            <a:r>
              <a:rPr lang="en-GB" sz="100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Methodologies Office</a:t>
            </a:r>
          </a:p>
          <a:p>
            <a:pPr>
              <a:spcAft>
                <a:spcPts val="0"/>
              </a:spcAft>
            </a:pPr>
            <a:endParaRPr lang="en-GB" sz="100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spcAft>
                <a:spcPts val="0"/>
              </a:spcAft>
            </a:pPr>
            <a:r>
              <a:rPr lang="en-GB" sz="1000" b="1"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Contacts:</a:t>
            </a:r>
          </a:p>
          <a:p>
            <a:pPr>
              <a:spcAft>
                <a:spcPts val="0"/>
              </a:spcAft>
            </a:pPr>
            <a:r>
              <a:rPr lang="en-GB" sz="1000"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Email: </a:t>
            </a:r>
            <a:r>
              <a:rPr lang="en-GB" sz="1000" kern="0" dirty="0">
                <a:solidFill>
                  <a:schemeClr val="tx2"/>
                </a:solidFill>
                <a:latin typeface="Calibri Light" panose="020F0302020204030204" pitchFamily="34" charset="0"/>
                <a:ea typeface="Times New Roman" panose="02020603050405020304" pitchFamily="18" charset="0"/>
                <a:cs typeface="Calibri Light" panose="020F0302020204030204" pitchFamily="34" charset="0"/>
              </a:rPr>
              <a:t>EC-Methodologies@ec.europa.eu</a:t>
            </a:r>
            <a:endParaRPr lang="en-GB" sz="1000" u="sng" kern="0" dirty="0">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spcAft>
                <a:spcPts val="0"/>
              </a:spcAft>
            </a:pPr>
            <a:r>
              <a:rPr lang="en-IE" sz="1000" kern="0" dirty="0">
                <a:solidFill>
                  <a:srgbClr val="000000"/>
                </a:solidFill>
                <a:latin typeface="Calibri Light" panose="020F0302020204030204" pitchFamily="34" charset="0"/>
                <a:cs typeface="Calibri Light" panose="020F0302020204030204" pitchFamily="34" charset="0"/>
              </a:rPr>
              <a:t>Website: </a:t>
            </a:r>
            <a:r>
              <a:rPr lang="en-IE" sz="1000" u="sng" kern="0" dirty="0">
                <a:solidFill>
                  <a:schemeClr val="tx2"/>
                </a:solidFill>
                <a:latin typeface="Calibri Light" panose="020F0302020204030204" pitchFamily="34" charset="0"/>
                <a:cs typeface="Calibri Light" panose="020F0302020204030204" pitchFamily="34" charset="0"/>
              </a:rPr>
              <a:t>pm2.europa.eu</a:t>
            </a:r>
          </a:p>
          <a:p>
            <a:pPr>
              <a:spcAft>
                <a:spcPts val="0"/>
              </a:spcAft>
            </a:pPr>
            <a:r>
              <a:rPr lang="en-IE" sz="1000" kern="0" dirty="0" err="1">
                <a:solidFill>
                  <a:srgbClr val="000000"/>
                </a:solidFill>
                <a:latin typeface="Calibri Light" panose="020F0302020204030204" pitchFamily="34" charset="0"/>
                <a:cs typeface="Calibri Light" panose="020F0302020204030204" pitchFamily="34" charset="0"/>
              </a:rPr>
              <a:t>JoinUp</a:t>
            </a:r>
            <a:r>
              <a:rPr lang="en-IE" sz="1000" kern="0" dirty="0">
                <a:solidFill>
                  <a:srgbClr val="000000"/>
                </a:solidFill>
                <a:latin typeface="Calibri Light" panose="020F0302020204030204" pitchFamily="34" charset="0"/>
                <a:cs typeface="Calibri Light" panose="020F0302020204030204" pitchFamily="34" charset="0"/>
              </a:rPr>
              <a:t>: </a:t>
            </a:r>
            <a:r>
              <a:rPr lang="en-IE" sz="1000" u="sng" kern="0" dirty="0">
                <a:solidFill>
                  <a:schemeClr val="tx2"/>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joinup.ec.europa.eu</a:t>
            </a:r>
          </a:p>
        </p:txBody>
      </p:sp>
    </p:spTree>
    <p:extLst>
      <p:ext uri="{BB962C8B-B14F-4D97-AF65-F5344CB8AC3E}">
        <p14:creationId xmlns:p14="http://schemas.microsoft.com/office/powerpoint/2010/main" val="4599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C4D44-1A6F-424C-933B-C2A4318E53EA}"/>
              </a:ext>
            </a:extLst>
          </p:cNvPr>
          <p:cNvSpPr>
            <a:spLocks noGrp="1"/>
          </p:cNvSpPr>
          <p:nvPr>
            <p:ph type="title"/>
          </p:nvPr>
        </p:nvSpPr>
        <p:spPr/>
        <p:txBody>
          <a:bodyPr/>
          <a:lstStyle/>
          <a:p>
            <a:r>
              <a:rPr lang="en-US" dirty="0"/>
              <a:t>PM² Project Reports</a:t>
            </a:r>
            <a:endParaRPr lang="en-GB" dirty="0"/>
          </a:p>
        </p:txBody>
      </p:sp>
      <p:sp>
        <p:nvSpPr>
          <p:cNvPr id="7" name="Punthaak 6">
            <a:extLst>
              <a:ext uri="{FF2B5EF4-FFF2-40B4-BE49-F238E27FC236}">
                <a16:creationId xmlns:a16="http://schemas.microsoft.com/office/drawing/2014/main" id="{52A1A901-FFE9-2B43-8EE9-049C19893F0B}"/>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20623" y="1361459"/>
            <a:ext cx="3132454" cy="3412908"/>
          </a:xfrm>
          <a:prstGeom prst="rect">
            <a:avLst/>
          </a:prstGeom>
          <a:ln w="12700">
            <a:solidFill>
              <a:schemeClr val="tx1"/>
            </a:solidFill>
          </a:ln>
        </p:spPr>
      </p:pic>
      <p:grpSp>
        <p:nvGrpSpPr>
          <p:cNvPr id="4" name="Group 3" descr="Project Progress Report Table of contents:&#10;1. Project Overview:&#10;1.1 Executive Summary&#10;1.2 Project Stakeholders&#10;1.3 Milestones and Deliverables&#10;1.4 Project Plan (per Work Package)&#10;1.5 Budget and Costs&#10;2. Project Details:&#10;2.1 Scope Changes&#10;2.2 Major Risks and Actions Taken&#10;2.3 Major Issues and Actions Taken&#10;2.4 Other On-going and Planned Actions&#10;2.5 Achievements&#10;Appendix 1: References and Related Documents">
            <a:extLst>
              <a:ext uri="{FF2B5EF4-FFF2-40B4-BE49-F238E27FC236}">
                <a16:creationId xmlns:a16="http://schemas.microsoft.com/office/drawing/2014/main" id="{2B009E7F-C5F0-3D4A-D362-7F64E125B0C6}"/>
              </a:ext>
            </a:extLst>
          </p:cNvPr>
          <p:cNvGrpSpPr/>
          <p:nvPr/>
        </p:nvGrpSpPr>
        <p:grpSpPr>
          <a:xfrm>
            <a:off x="390618" y="757867"/>
            <a:ext cx="3761333" cy="3626314"/>
            <a:chOff x="390618" y="757867"/>
            <a:chExt cx="3761333" cy="3626314"/>
          </a:xfrm>
        </p:grpSpPr>
        <p:sp>
          <p:nvSpPr>
            <p:cNvPr id="6" name="Tijdelijke aanduiding voor inhoud 8">
              <a:extLst>
                <a:ext uri="{FF2B5EF4-FFF2-40B4-BE49-F238E27FC236}">
                  <a16:creationId xmlns:a16="http://schemas.microsoft.com/office/drawing/2014/main" id="{5AB311C1-C7C9-8224-B918-99DAC51C419C}"/>
                </a:ext>
              </a:extLst>
            </p:cNvPr>
            <p:cNvSpPr txBox="1">
              <a:spLocks/>
            </p:cNvSpPr>
            <p:nvPr/>
          </p:nvSpPr>
          <p:spPr>
            <a:xfrm>
              <a:off x="937818" y="757867"/>
              <a:ext cx="2186982" cy="522000"/>
            </a:xfrm>
            <a:prstGeom prst="rect">
              <a:avLst/>
            </a:prstGeom>
          </p:spPr>
          <p:txBody>
            <a:bodyPr/>
            <a:lst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600" dirty="0">
                  <a:solidFill>
                    <a:srgbClr val="002060"/>
                  </a:solidFill>
                  <a:latin typeface="Calibri Light" panose="020F0302020204030204" pitchFamily="34" charset="0"/>
                </a:rPr>
                <a:t>Project Progress Report</a:t>
              </a:r>
            </a:p>
          </p:txBody>
        </p:sp>
        <p:pic>
          <p:nvPicPr>
            <p:cNvPr id="5" name="Picture 4" descr="Table of contents">
              <a:extLst>
                <a:ext uri="{FF2B5EF4-FFF2-40B4-BE49-F238E27FC236}">
                  <a16:creationId xmlns:a16="http://schemas.microsoft.com/office/drawing/2014/main" id="{A9153219-2841-1709-47B0-F011AA39FEB1}"/>
                </a:ext>
              </a:extLst>
            </p:cNvPr>
            <p:cNvPicPr>
              <a:picLocks noChangeAspect="1"/>
            </p:cNvPicPr>
            <p:nvPr/>
          </p:nvPicPr>
          <p:blipFill>
            <a:blip r:embed="rId4"/>
            <a:stretch>
              <a:fillRect/>
            </a:stretch>
          </p:blipFill>
          <p:spPr>
            <a:xfrm>
              <a:off x="390618" y="1361459"/>
              <a:ext cx="3761333" cy="3022722"/>
            </a:xfrm>
            <a:prstGeom prst="rect">
              <a:avLst/>
            </a:prstGeom>
          </p:spPr>
        </p:pic>
      </p:grpSp>
      <p:sp>
        <p:nvSpPr>
          <p:cNvPr id="8" name="Tijdelijke aanduiding voor inhoud 8">
            <a:extLst>
              <a:ext uri="{FF2B5EF4-FFF2-40B4-BE49-F238E27FC236}">
                <a16:creationId xmlns:a16="http://schemas.microsoft.com/office/drawing/2014/main" id="{4D1BECDC-9D58-E0A0-12A1-78FDE8431BB3}"/>
              </a:ext>
            </a:extLst>
          </p:cNvPr>
          <p:cNvSpPr txBox="1">
            <a:spLocks/>
          </p:cNvSpPr>
          <p:nvPr/>
        </p:nvSpPr>
        <p:spPr>
          <a:xfrm>
            <a:off x="5393359" y="757867"/>
            <a:ext cx="2186982" cy="522000"/>
          </a:xfrm>
          <a:prstGeom prst="rect">
            <a:avLst/>
          </a:prstGeom>
        </p:spPr>
        <p:txBody>
          <a:bodyPr/>
          <a:lst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600" dirty="0">
                <a:solidFill>
                  <a:srgbClr val="002060"/>
                </a:solidFill>
                <a:latin typeface="Calibri Light" panose="020F0302020204030204" pitchFamily="34" charset="0"/>
              </a:rPr>
              <a:t>Project Status Report</a:t>
            </a:r>
          </a:p>
        </p:txBody>
      </p:sp>
    </p:spTree>
    <p:extLst>
      <p:ext uri="{BB962C8B-B14F-4D97-AF65-F5344CB8AC3E}">
        <p14:creationId xmlns:p14="http://schemas.microsoft.com/office/powerpoint/2010/main" val="36401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unthaak 22">
            <a:extLst>
              <a:ext uri="{FF2B5EF4-FFF2-40B4-BE49-F238E27FC236}">
                <a16:creationId xmlns:a16="http://schemas.microsoft.com/office/drawing/2014/main" id="{4D7410B2-A80D-1F44-BF1D-4579942D845F}"/>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1"/>
            <a:ext cx="7204074" cy="525300"/>
          </a:xfrm>
        </p:spPr>
        <p:txBody>
          <a:bodyPr/>
          <a:lstStyle/>
          <a:p>
            <a:r>
              <a:rPr lang="en-US" dirty="0"/>
              <a:t>Information Distribution</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532374" cy="1285689"/>
          </a:xfrm>
        </p:spPr>
        <p:txBody>
          <a:bodyPr/>
          <a:lstStyle/>
          <a:p>
            <a:pPr marL="0" indent="0" eaLnBrk="0" hangingPunct="0">
              <a:spcBef>
                <a:spcPts val="150"/>
              </a:spcBef>
              <a:spcAft>
                <a:spcPts val="375"/>
              </a:spcAft>
              <a:buSzPct val="80000"/>
              <a:buNone/>
            </a:pPr>
            <a:r>
              <a:rPr lang="en-GB" sz="1600" dirty="0"/>
              <a:t>Keeps project stakeholders informed about relevant project details through the regular distribution of project reports, as per the Communications Management Plan and project stakeholder needs</a:t>
            </a:r>
          </a:p>
        </p:txBody>
      </p:sp>
      <p:grpSp>
        <p:nvGrpSpPr>
          <p:cNvPr id="24" name="Groep 23" descr="Input: Project Reports &amp; Project Logs, Minutes of  Meeting (MoM), Communications Management Plan, Project Work Plan&#10;Roles: PO, PM&#10;Output: Information Distribution">
            <a:extLst>
              <a:ext uri="{FF2B5EF4-FFF2-40B4-BE49-F238E27FC236}">
                <a16:creationId xmlns:a16="http://schemas.microsoft.com/office/drawing/2014/main" id="{1FD295BC-47EB-4B4B-A32A-5446E5C596C0}"/>
              </a:ext>
            </a:extLst>
          </p:cNvPr>
          <p:cNvGrpSpPr/>
          <p:nvPr/>
        </p:nvGrpSpPr>
        <p:grpSpPr>
          <a:xfrm>
            <a:off x="2538843" y="2308946"/>
            <a:ext cx="4786313" cy="1182142"/>
            <a:chOff x="568325" y="2638425"/>
            <a:chExt cx="6381750" cy="1576189"/>
          </a:xfrm>
        </p:grpSpPr>
        <p:sp>
          <p:nvSpPr>
            <p:cNvPr id="25" name="Text Box 6">
              <a:extLst>
                <a:ext uri="{FF2B5EF4-FFF2-40B4-BE49-F238E27FC236}">
                  <a16:creationId xmlns:a16="http://schemas.microsoft.com/office/drawing/2014/main" id="{10967CB4-B6D7-744D-98E2-6932F6E8A555}"/>
                </a:ext>
              </a:extLst>
            </p:cNvPr>
            <p:cNvSpPr txBox="1">
              <a:spLocks noChangeArrowheads="1"/>
            </p:cNvSpPr>
            <p:nvPr/>
          </p:nvSpPr>
          <p:spPr bwMode="auto">
            <a:xfrm>
              <a:off x="3059113" y="3155950"/>
              <a:ext cx="2160586"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27" name="Text Box 33">
              <a:extLst>
                <a:ext uri="{FF2B5EF4-FFF2-40B4-BE49-F238E27FC236}">
                  <a16:creationId xmlns:a16="http://schemas.microsoft.com/office/drawing/2014/main" id="{9DA1CB7B-B7A5-E048-A656-D5095E22E30D}"/>
                </a:ext>
              </a:extLst>
            </p:cNvPr>
            <p:cNvSpPr txBox="1">
              <a:spLocks noChangeArrowheads="1"/>
            </p:cNvSpPr>
            <p:nvPr/>
          </p:nvSpPr>
          <p:spPr bwMode="auto">
            <a:xfrm>
              <a:off x="3065463" y="3906838"/>
              <a:ext cx="2160586"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900" dirty="0">
                  <a:solidFill>
                    <a:srgbClr val="000000"/>
                  </a:solidFill>
                  <a:latin typeface="Calibri Light" panose="020F0302020204030204" pitchFamily="34" charset="0"/>
                  <a:ea typeface="ＭＳ Ｐゴシック" charset="0"/>
                  <a:cs typeface="Calibri Light" panose="020F0302020204030204" pitchFamily="34" charset="0"/>
                </a:rPr>
                <a:t>R:    PM</a:t>
              </a:r>
            </a:p>
          </p:txBody>
        </p:sp>
        <p:sp>
          <p:nvSpPr>
            <p:cNvPr id="28" name="Line 32">
              <a:extLst>
                <a:ext uri="{FF2B5EF4-FFF2-40B4-BE49-F238E27FC236}">
                  <a16:creationId xmlns:a16="http://schemas.microsoft.com/office/drawing/2014/main" id="{0718AD31-6EF5-994A-B9C6-088AA0CE48C6}"/>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29" name="Flowchart: Document 8">
              <a:extLst>
                <a:ext uri="{FF2B5EF4-FFF2-40B4-BE49-F238E27FC236}">
                  <a16:creationId xmlns:a16="http://schemas.microsoft.com/office/drawing/2014/main" id="{003A8D86-263E-DC49-BA04-49A00A7D613E}"/>
                </a:ext>
              </a:extLst>
            </p:cNvPr>
            <p:cNvSpPr>
              <a:spLocks noChangeArrowheads="1"/>
            </p:cNvSpPr>
            <p:nvPr/>
          </p:nvSpPr>
          <p:spPr bwMode="auto">
            <a:xfrm>
              <a:off x="1908175" y="2686050"/>
              <a:ext cx="1123950"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en-GB" sz="750" spc="-30" dirty="0">
                  <a:solidFill>
                    <a:srgbClr val="000000"/>
                  </a:solidFill>
                  <a:latin typeface="Calibri Light" panose="020F0302020204030204" pitchFamily="34" charset="0"/>
                  <a:ea typeface="MS PGothic" pitchFamily="34" charset="-128"/>
                  <a:cs typeface="Calibri Light" panose="020F0302020204030204" pitchFamily="34" charset="0"/>
                </a:rPr>
                <a:t>Communications</a:t>
              </a:r>
            </a:p>
            <a:p>
              <a:pPr algn="ctr">
                <a:defRPr/>
              </a:pPr>
              <a:r>
                <a:rPr lang="en-GB" sz="750" dirty="0">
                  <a:solidFill>
                    <a:srgbClr val="000000"/>
                  </a:solidFill>
                  <a:latin typeface="Calibri Light" panose="020F0302020204030204" pitchFamily="34" charset="0"/>
                  <a:ea typeface="MS PGothic" pitchFamily="34" charset="-128"/>
                  <a:cs typeface="Calibri Light" panose="020F0302020204030204" pitchFamily="34" charset="0"/>
                </a:rPr>
                <a:t>Management</a:t>
              </a:r>
            </a:p>
            <a:p>
              <a:pPr algn="ctr">
                <a:defRPr/>
              </a:pPr>
              <a:r>
                <a:rPr lang="en-GB" sz="750" dirty="0">
                  <a:solidFill>
                    <a:srgbClr val="000000"/>
                  </a:solidFill>
                  <a:latin typeface="Calibri Light" panose="020F0302020204030204" pitchFamily="34" charset="0"/>
                  <a:ea typeface="MS PGothic" pitchFamily="34" charset="-128"/>
                  <a:cs typeface="Calibri Light" panose="020F0302020204030204" pitchFamily="34" charset="0"/>
                </a:rPr>
                <a:t>Plan</a:t>
              </a:r>
            </a:p>
          </p:txBody>
        </p:sp>
        <p:sp>
          <p:nvSpPr>
            <p:cNvPr id="30" name="Flowchart: Document 8">
              <a:extLst>
                <a:ext uri="{FF2B5EF4-FFF2-40B4-BE49-F238E27FC236}">
                  <a16:creationId xmlns:a16="http://schemas.microsoft.com/office/drawing/2014/main" id="{F52B2242-586B-5F4D-A44D-C371BBE9B7B8}"/>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pic>
          <p:nvPicPr>
            <p:cNvPr id="31" name="Picture 15">
              <a:extLst>
                <a:ext uri="{FF2B5EF4-FFF2-40B4-BE49-F238E27FC236}">
                  <a16:creationId xmlns:a16="http://schemas.microsoft.com/office/drawing/2014/main" id="{2EF55343-4419-3643-895F-C852929D486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87813" y="3479800"/>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a:extLst>
                <a:ext uri="{FF2B5EF4-FFF2-40B4-BE49-F238E27FC236}">
                  <a16:creationId xmlns:a16="http://schemas.microsoft.com/office/drawing/2014/main" id="{013F54D7-E7E9-044E-927E-D9A0126D567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87813" y="2690813"/>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Flowchart: Document 8">
              <a:extLst>
                <a:ext uri="{FF2B5EF4-FFF2-40B4-BE49-F238E27FC236}">
                  <a16:creationId xmlns:a16="http://schemas.microsoft.com/office/drawing/2014/main" id="{243A7325-96E2-3444-9905-4C47A7930271}"/>
                </a:ext>
              </a:extLst>
            </p:cNvPr>
            <p:cNvSpPr>
              <a:spLocks noChangeArrowheads="1"/>
            </p:cNvSpPr>
            <p:nvPr/>
          </p:nvSpPr>
          <p:spPr bwMode="auto">
            <a:xfrm>
              <a:off x="56832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Minutes of  Meeting</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(MoM)</a:t>
              </a:r>
            </a:p>
          </p:txBody>
        </p:sp>
        <p:pic>
          <p:nvPicPr>
            <p:cNvPr id="34" name="Picture 27">
              <a:extLst>
                <a:ext uri="{FF2B5EF4-FFF2-40B4-BE49-F238E27FC236}">
                  <a16:creationId xmlns:a16="http://schemas.microsoft.com/office/drawing/2014/main" id="{AAA7C882-A365-DF47-A437-813573C0106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07063" y="2940050"/>
              <a:ext cx="852487"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1">
              <a:extLst>
                <a:ext uri="{FF2B5EF4-FFF2-40B4-BE49-F238E27FC236}">
                  <a16:creationId xmlns:a16="http://schemas.microsoft.com/office/drawing/2014/main" id="{F8157BD2-CD54-ED4E-9F3C-F613AFF35ED7}"/>
                </a:ext>
              </a:extLst>
            </p:cNvPr>
            <p:cNvGrpSpPr>
              <a:grpSpLocks/>
            </p:cNvGrpSpPr>
            <p:nvPr/>
          </p:nvGrpSpPr>
          <p:grpSpPr bwMode="auto">
            <a:xfrm>
              <a:off x="568325" y="2638425"/>
              <a:ext cx="1155700" cy="642938"/>
              <a:chOff x="1909763" y="2640012"/>
              <a:chExt cx="1155700" cy="642938"/>
            </a:xfrm>
          </p:grpSpPr>
          <p:sp>
            <p:nvSpPr>
              <p:cNvPr id="48" name="Flowchart: Document 8">
                <a:extLst>
                  <a:ext uri="{FF2B5EF4-FFF2-40B4-BE49-F238E27FC236}">
                    <a16:creationId xmlns:a16="http://schemas.microsoft.com/office/drawing/2014/main" id="{3F207A3C-5DDA-524B-AB88-216A8865BAE3}"/>
                  </a:ext>
                </a:extLst>
              </p:cNvPr>
              <p:cNvSpPr>
                <a:spLocks noChangeArrowheads="1"/>
              </p:cNvSpPr>
              <p:nvPr/>
            </p:nvSpPr>
            <p:spPr bwMode="auto">
              <a:xfrm>
                <a:off x="1941513" y="264001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49" name="Flowchart: Document 8">
                <a:extLst>
                  <a:ext uri="{FF2B5EF4-FFF2-40B4-BE49-F238E27FC236}">
                    <a16:creationId xmlns:a16="http://schemas.microsoft.com/office/drawing/2014/main" id="{014E9A05-32B7-5342-BA1B-D07B3FE91CC6}"/>
                  </a:ext>
                </a:extLst>
              </p:cNvPr>
              <p:cNvSpPr>
                <a:spLocks noChangeArrowheads="1"/>
              </p:cNvSpPr>
              <p:nvPr/>
            </p:nvSpPr>
            <p:spPr bwMode="auto">
              <a:xfrm>
                <a:off x="1909763" y="268446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Reports </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 </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Logs</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47" name="TextBox 1">
              <a:extLst>
                <a:ext uri="{FF2B5EF4-FFF2-40B4-BE49-F238E27FC236}">
                  <a16:creationId xmlns:a16="http://schemas.microsoft.com/office/drawing/2014/main" id="{09CD1C79-C6B9-EE4C-8FED-EF9E6E8D8DBB}"/>
                </a:ext>
              </a:extLst>
            </p:cNvPr>
            <p:cNvSpPr txBox="1">
              <a:spLocks noChangeArrowheads="1"/>
            </p:cNvSpPr>
            <p:nvPr/>
          </p:nvSpPr>
          <p:spPr bwMode="auto">
            <a:xfrm>
              <a:off x="5316538" y="3852863"/>
              <a:ext cx="1633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Information Distribution</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18972133"/>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Project Reporting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63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unthaak 22">
            <a:extLst>
              <a:ext uri="{FF2B5EF4-FFF2-40B4-BE49-F238E27FC236}">
                <a16:creationId xmlns:a16="http://schemas.microsoft.com/office/drawing/2014/main" id="{4D7410B2-A80D-1F44-BF1D-4579942D845F}"/>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 Phase</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50825" y="-1"/>
            <a:ext cx="7204074" cy="539720"/>
          </a:xfrm>
        </p:spPr>
        <p:txBody>
          <a:bodyPr/>
          <a:lstStyle/>
          <a:p>
            <a:r>
              <a:rPr lang="en-US" dirty="0"/>
              <a:t>Quality Assurance</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978774" cy="1285689"/>
          </a:xfrm>
        </p:spPr>
        <p:txBody>
          <a:bodyPr/>
          <a:lstStyle/>
          <a:p>
            <a:pPr eaLnBrk="0" hangingPunct="0">
              <a:spcBef>
                <a:spcPts val="150"/>
              </a:spcBef>
              <a:spcAft>
                <a:spcPts val="375"/>
              </a:spcAft>
              <a:buSzPct val="80000"/>
            </a:pPr>
            <a:r>
              <a:rPr lang="en-GB" sz="1600" dirty="0"/>
              <a:t>Gathers evidence that proves the project work is following high-quality standards, methodologies and best practices.</a:t>
            </a:r>
          </a:p>
          <a:p>
            <a:pPr eaLnBrk="0" hangingPunct="0">
              <a:spcBef>
                <a:spcPts val="150"/>
              </a:spcBef>
              <a:spcAft>
                <a:spcPts val="375"/>
              </a:spcAft>
              <a:buSzPct val="80000"/>
            </a:pPr>
            <a:r>
              <a:rPr lang="en-US" sz="1600" dirty="0"/>
              <a:t>Describes in the Quality Management Plan and executes the relevant activities.</a:t>
            </a:r>
          </a:p>
          <a:p>
            <a:pPr eaLnBrk="0" hangingPunct="0">
              <a:spcBef>
                <a:spcPts val="150"/>
              </a:spcBef>
              <a:spcAft>
                <a:spcPts val="375"/>
              </a:spcAft>
              <a:buSzPct val="80000"/>
            </a:pPr>
            <a:r>
              <a:rPr lang="en-GB" sz="1600" dirty="0"/>
              <a:t>Includes determining whether appropriate project controls are in place, confirming that they are being implemented and assessing their effectiveness.</a:t>
            </a:r>
          </a:p>
        </p:txBody>
      </p:sp>
      <p:grpSp>
        <p:nvGrpSpPr>
          <p:cNvPr id="22" name="Group 24" descr="Input: Quality Management Plan, Project Work Plan&#10;Roles: PM, PCT, BM&#10;Output: Audit Reports, Project Logs (updated)">
            <a:extLst>
              <a:ext uri="{FF2B5EF4-FFF2-40B4-BE49-F238E27FC236}">
                <a16:creationId xmlns:a16="http://schemas.microsoft.com/office/drawing/2014/main" id="{6399C073-1441-4B41-9B8B-673D5C674A92}"/>
              </a:ext>
            </a:extLst>
          </p:cNvPr>
          <p:cNvGrpSpPr/>
          <p:nvPr/>
        </p:nvGrpSpPr>
        <p:grpSpPr>
          <a:xfrm>
            <a:off x="1844444" y="2402855"/>
            <a:ext cx="5616178" cy="1403747"/>
            <a:chOff x="468313" y="2420938"/>
            <a:chExt cx="7488237" cy="1871662"/>
          </a:xfrm>
        </p:grpSpPr>
        <p:sp>
          <p:nvSpPr>
            <p:cNvPr id="35" name="Text Box 6">
              <a:extLst>
                <a:ext uri="{FF2B5EF4-FFF2-40B4-BE49-F238E27FC236}">
                  <a16:creationId xmlns:a16="http://schemas.microsoft.com/office/drawing/2014/main" id="{EA225E82-77CD-2741-BF6D-0C26A40D4398}"/>
                </a:ext>
              </a:extLst>
            </p:cNvPr>
            <p:cNvSpPr txBox="1">
              <a:spLocks noChangeArrowheads="1"/>
            </p:cNvSpPr>
            <p:nvPr/>
          </p:nvSpPr>
          <p:spPr bwMode="auto">
            <a:xfrm>
              <a:off x="3060700" y="3155950"/>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A</a:t>
              </a:r>
              <a:r>
                <a:rPr lang="en-GB" sz="900" b="0" kern="0" dirty="0">
                  <a:solidFill>
                    <a:srgbClr val="000000"/>
                  </a:solidFill>
                  <a:latin typeface="Calibri Light" panose="020F0302020204030204" pitchFamily="34" charset="0"/>
                  <a:cs typeface="Calibri Light" panose="020F0302020204030204" pitchFamily="34" charset="0"/>
                </a:rPr>
                <a:t>:    PM</a:t>
              </a:r>
            </a:p>
          </p:txBody>
        </p:sp>
        <p:sp>
          <p:nvSpPr>
            <p:cNvPr id="36" name="Text Box 26">
              <a:extLst>
                <a:ext uri="{FF2B5EF4-FFF2-40B4-BE49-F238E27FC236}">
                  <a16:creationId xmlns:a16="http://schemas.microsoft.com/office/drawing/2014/main" id="{C0363846-56CA-884C-873B-1721BF6F392D}"/>
                </a:ext>
              </a:extLst>
            </p:cNvPr>
            <p:cNvSpPr txBox="1">
              <a:spLocks noChangeArrowheads="1"/>
            </p:cNvSpPr>
            <p:nvPr/>
          </p:nvSpPr>
          <p:spPr bwMode="auto">
            <a:xfrm>
              <a:off x="3059113" y="3905249"/>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685800" eaLnBrk="1" fontAlgn="auto" hangingPunct="1">
                <a:spcBef>
                  <a:spcPts val="0"/>
                </a:spcBef>
                <a:spcAft>
                  <a:spcPts val="0"/>
                </a:spcAft>
                <a:defRPr/>
              </a:pPr>
              <a:r>
                <a:rPr lang="en-GB" sz="900" kern="0" dirty="0">
                  <a:solidFill>
                    <a:srgbClr val="000000"/>
                  </a:solidFill>
                  <a:latin typeface="Calibri Light" panose="020F0302020204030204" pitchFamily="34" charset="0"/>
                  <a:cs typeface="Calibri Light" panose="020F0302020204030204" pitchFamily="34" charset="0"/>
                </a:rPr>
                <a:t>   R:</a:t>
              </a:r>
              <a:r>
                <a:rPr lang="en-GB" sz="900" b="0" kern="0" dirty="0">
                  <a:solidFill>
                    <a:srgbClr val="000000"/>
                  </a:solidFill>
                  <a:latin typeface="Calibri Light" panose="020F0302020204030204" pitchFamily="34" charset="0"/>
                  <a:cs typeface="Calibri Light" panose="020F0302020204030204" pitchFamily="34" charset="0"/>
                </a:rPr>
                <a:t>    PCT             </a:t>
              </a:r>
              <a:r>
                <a:rPr lang="en-GB" sz="900" kern="0" dirty="0">
                  <a:solidFill>
                    <a:srgbClr val="000000"/>
                  </a:solidFill>
                  <a:latin typeface="Calibri Light" panose="020F0302020204030204" pitchFamily="34" charset="0"/>
                  <a:cs typeface="Calibri Light" panose="020F0302020204030204" pitchFamily="34" charset="0"/>
                </a:rPr>
                <a:t>S:    </a:t>
              </a:r>
              <a:r>
                <a:rPr lang="en-GB" sz="900" b="0" kern="0" dirty="0">
                  <a:solidFill>
                    <a:srgbClr val="000000"/>
                  </a:solidFill>
                  <a:latin typeface="Calibri Light" panose="020F0302020204030204" pitchFamily="34" charset="0"/>
                  <a:cs typeface="Calibri Light" panose="020F0302020204030204" pitchFamily="34" charset="0"/>
                </a:rPr>
                <a:t>BM</a:t>
              </a:r>
            </a:p>
          </p:txBody>
        </p:sp>
        <p:sp>
          <p:nvSpPr>
            <p:cNvPr id="37" name="Flowchart: Document 8">
              <a:extLst>
                <a:ext uri="{FF2B5EF4-FFF2-40B4-BE49-F238E27FC236}">
                  <a16:creationId xmlns:a16="http://schemas.microsoft.com/office/drawing/2014/main" id="{9C879692-6D58-5946-B7AC-9E06B1319180}"/>
                </a:ext>
              </a:extLst>
            </p:cNvPr>
            <p:cNvSpPr>
              <a:spLocks noChangeArrowheads="1"/>
            </p:cNvSpPr>
            <p:nvPr/>
          </p:nvSpPr>
          <p:spPr bwMode="auto">
            <a:xfrm>
              <a:off x="5430838" y="3506788"/>
              <a:ext cx="1123950" cy="598487"/>
            </a:xfrm>
            <a:prstGeom prst="flowChartDocument">
              <a:avLst/>
            </a:prstGeom>
            <a:solidFill>
              <a:srgbClr val="F2F2F2">
                <a:alpha val="98822"/>
              </a:srgbClr>
            </a:solidFill>
            <a:ln w="9525" algn="ctr">
              <a:solidFill>
                <a:srgbClr val="000000"/>
              </a:solidFill>
              <a:round/>
              <a:headEnd/>
              <a:tailEnd/>
            </a:ln>
          </p:spPr>
          <p:txBody>
            <a:bodyPr anchor="ct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Logs</a:t>
              </a:r>
              <a:br>
                <a:rPr lang="en-GB" sz="750" kern="0" dirty="0">
                  <a:solidFill>
                    <a:sysClr val="windowText" lastClr="000000"/>
                  </a:solidFill>
                  <a:latin typeface="Calibri Light" panose="020F0302020204030204" pitchFamily="34" charset="0"/>
                  <a:cs typeface="Calibri Light" panose="020F0302020204030204" pitchFamily="34" charset="0"/>
                </a:rPr>
              </a:br>
              <a:r>
                <a:rPr lang="en-GB" sz="750" kern="0" dirty="0">
                  <a:solidFill>
                    <a:sysClr val="windowText" lastClr="000000"/>
                  </a:solidFill>
                  <a:latin typeface="Calibri Light" panose="020F0302020204030204" pitchFamily="34" charset="0"/>
                  <a:cs typeface="Calibri Light" panose="020F0302020204030204" pitchFamily="34" charset="0"/>
                </a:rPr>
                <a:t>(updated)</a:t>
              </a:r>
            </a:p>
          </p:txBody>
        </p:sp>
        <p:sp>
          <p:nvSpPr>
            <p:cNvPr id="38" name="Flowchart: Document 8">
              <a:extLst>
                <a:ext uri="{FF2B5EF4-FFF2-40B4-BE49-F238E27FC236}">
                  <a16:creationId xmlns:a16="http://schemas.microsoft.com/office/drawing/2014/main" id="{72851CFE-E289-AE41-AEE3-C7A3AACB9475}"/>
                </a:ext>
              </a:extLst>
            </p:cNvPr>
            <p:cNvSpPr>
              <a:spLocks noChangeArrowheads="1"/>
            </p:cNvSpPr>
            <p:nvPr/>
          </p:nvSpPr>
          <p:spPr bwMode="auto">
            <a:xfrm>
              <a:off x="1908175" y="2679700"/>
              <a:ext cx="1123950" cy="600075"/>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Quality Management Plan</a:t>
              </a:r>
            </a:p>
          </p:txBody>
        </p:sp>
        <p:sp>
          <p:nvSpPr>
            <p:cNvPr id="39" name="Flowchart: Document 8">
              <a:extLst>
                <a:ext uri="{FF2B5EF4-FFF2-40B4-BE49-F238E27FC236}">
                  <a16:creationId xmlns:a16="http://schemas.microsoft.com/office/drawing/2014/main" id="{48FFBF4A-F89B-4B45-A2F6-128774E6AA41}"/>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rgbClr val="000000"/>
              </a:solidFill>
              <a:round/>
              <a:headEnd/>
              <a:tailEnd/>
            </a:ln>
          </p:spPr>
          <p:txBody>
            <a:bodyPr anchor="ct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Work Plan</a:t>
              </a:r>
            </a:p>
          </p:txBody>
        </p:sp>
        <p:grpSp>
          <p:nvGrpSpPr>
            <p:cNvPr id="40" name="Group 16">
              <a:extLst>
                <a:ext uri="{FF2B5EF4-FFF2-40B4-BE49-F238E27FC236}">
                  <a16:creationId xmlns:a16="http://schemas.microsoft.com/office/drawing/2014/main" id="{FDAD3A53-5230-D344-9B1D-DE3A1ACD3F74}"/>
                </a:ext>
              </a:extLst>
            </p:cNvPr>
            <p:cNvGrpSpPr>
              <a:grpSpLocks/>
            </p:cNvGrpSpPr>
            <p:nvPr/>
          </p:nvGrpSpPr>
          <p:grpSpPr bwMode="auto">
            <a:xfrm>
              <a:off x="5446713" y="2665413"/>
              <a:ext cx="1160462" cy="628650"/>
              <a:chOff x="4967288" y="4191000"/>
              <a:chExt cx="1160710" cy="628575"/>
            </a:xfrm>
          </p:grpSpPr>
          <p:sp>
            <p:nvSpPr>
              <p:cNvPr id="50" name="Flowchart: Document 8">
                <a:extLst>
                  <a:ext uri="{FF2B5EF4-FFF2-40B4-BE49-F238E27FC236}">
                    <a16:creationId xmlns:a16="http://schemas.microsoft.com/office/drawing/2014/main" id="{F4010433-4195-5D44-ACFF-D4E9DDE5E624}"/>
                  </a:ext>
                </a:extLst>
              </p:cNvPr>
              <p:cNvSpPr>
                <a:spLocks noChangeArrowheads="1"/>
              </p:cNvSpPr>
              <p:nvPr/>
            </p:nvSpPr>
            <p:spPr bwMode="auto">
              <a:xfrm>
                <a:off x="5004048" y="4191000"/>
                <a:ext cx="1123950" cy="598488"/>
              </a:xfrm>
              <a:prstGeom prst="flowChartDocument">
                <a:avLst/>
              </a:prstGeom>
              <a:solidFill>
                <a:srgbClr val="F2F2F2">
                  <a:alpha val="98822"/>
                </a:srgbClr>
              </a:solidFill>
              <a:ln w="9525" algn="ctr">
                <a:solidFill>
                  <a:srgbClr val="000000"/>
                </a:solidFill>
                <a:round/>
                <a:headEnd/>
                <a:tailEnd/>
              </a:ln>
            </p:spPr>
            <p:txBody>
              <a:bodyPr/>
              <a:lstStyle/>
              <a:p>
                <a:pPr algn="ctr" defTabSz="685800" fontAlgn="auto">
                  <a:spcBef>
                    <a:spcPts val="0"/>
                  </a:spcBef>
                  <a:spcAft>
                    <a:spcPts val="0"/>
                  </a:spcAft>
                  <a:defRPr/>
                </a:pPr>
                <a:endParaRPr lang="en-GB" sz="750" kern="0" dirty="0">
                  <a:solidFill>
                    <a:sysClr val="windowText" lastClr="000000"/>
                  </a:solidFill>
                  <a:latin typeface="Calibri Light" panose="020F0302020204030204" pitchFamily="34" charset="0"/>
                  <a:cs typeface="Calibri Light" panose="020F0302020204030204" pitchFamily="34" charset="0"/>
                </a:endParaRPr>
              </a:p>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Project Outline</a:t>
                </a:r>
              </a:p>
            </p:txBody>
          </p:sp>
          <p:sp>
            <p:nvSpPr>
              <p:cNvPr id="51" name="Flowchart: Document 8">
                <a:extLst>
                  <a:ext uri="{FF2B5EF4-FFF2-40B4-BE49-F238E27FC236}">
                    <a16:creationId xmlns:a16="http://schemas.microsoft.com/office/drawing/2014/main" id="{B0C988B0-92A6-7449-BCAC-2C3BA35721CC}"/>
                  </a:ext>
                </a:extLst>
              </p:cNvPr>
              <p:cNvSpPr>
                <a:spLocks noChangeArrowheads="1"/>
              </p:cNvSpPr>
              <p:nvPr/>
            </p:nvSpPr>
            <p:spPr bwMode="auto">
              <a:xfrm>
                <a:off x="4967288" y="4221088"/>
                <a:ext cx="1123950" cy="598487"/>
              </a:xfrm>
              <a:prstGeom prst="flowChartDocument">
                <a:avLst/>
              </a:prstGeom>
              <a:solidFill>
                <a:srgbClr val="F2F2F2">
                  <a:alpha val="98822"/>
                </a:srgbClr>
              </a:solidFill>
              <a:ln w="9525" algn="ctr">
                <a:solidFill>
                  <a:srgbClr val="000000"/>
                </a:solidFill>
                <a:round/>
                <a:headEnd/>
                <a:tailEnd/>
              </a:ln>
            </p:spPr>
            <p:txBody>
              <a:bodyPr anchor="ctr"/>
              <a:lstStyle/>
              <a:p>
                <a:pPr algn="ctr" defTabSz="685800" fontAlgn="auto">
                  <a:spcBef>
                    <a:spcPts val="0"/>
                  </a:spcBef>
                  <a:spcAft>
                    <a:spcPts val="0"/>
                  </a:spcAft>
                  <a:defRPr/>
                </a:pPr>
                <a:r>
                  <a:rPr lang="en-GB" sz="750" kern="0" dirty="0">
                    <a:solidFill>
                      <a:sysClr val="windowText" lastClr="000000"/>
                    </a:solidFill>
                    <a:latin typeface="Calibri Light" panose="020F0302020204030204" pitchFamily="34" charset="0"/>
                    <a:cs typeface="Calibri Light" panose="020F0302020204030204" pitchFamily="34" charset="0"/>
                  </a:rPr>
                  <a:t>Audit Reports</a:t>
                </a:r>
              </a:p>
            </p:txBody>
          </p:sp>
        </p:grpSp>
        <p:sp>
          <p:nvSpPr>
            <p:cNvPr id="41" name="Line 32">
              <a:extLst>
                <a:ext uri="{FF2B5EF4-FFF2-40B4-BE49-F238E27FC236}">
                  <a16:creationId xmlns:a16="http://schemas.microsoft.com/office/drawing/2014/main" id="{71664E07-8417-BD40-B607-E849738C196C}"/>
                </a:ext>
              </a:extLst>
            </p:cNvPr>
            <p:cNvSpPr>
              <a:spLocks noChangeShapeType="1"/>
            </p:cNvSpPr>
            <p:nvPr/>
          </p:nvSpPr>
          <p:spPr bwMode="auto">
            <a:xfrm>
              <a:off x="3240088" y="4149725"/>
              <a:ext cx="1962150" cy="0"/>
            </a:xfrm>
            <a:prstGeom prst="line">
              <a:avLst/>
            </a:prstGeom>
            <a:noFill/>
            <a:ln w="19050">
              <a:solidFill>
                <a:srgbClr val="000000">
                  <a:lumMod val="50000"/>
                  <a:lumOff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defRPr/>
              </a:pPr>
              <a:endParaRPr lang="en-GB" sz="1350" kern="0" dirty="0">
                <a:solidFill>
                  <a:sysClr val="windowText" lastClr="000000"/>
                </a:solidFill>
                <a:latin typeface="Calibri Light" panose="020F0302020204030204" pitchFamily="34" charset="0"/>
                <a:ea typeface="MS PGothic" pitchFamily="34" charset="-128"/>
                <a:cs typeface="Calibri Light" panose="020F0302020204030204" pitchFamily="34" charset="0"/>
              </a:endParaRPr>
            </a:p>
          </p:txBody>
        </p:sp>
        <p:pic>
          <p:nvPicPr>
            <p:cNvPr id="42" name="Picture 14">
              <a:extLst>
                <a:ext uri="{FF2B5EF4-FFF2-40B4-BE49-F238E27FC236}">
                  <a16:creationId xmlns:a16="http://schemas.microsoft.com/office/drawing/2014/main" id="{2EF49B8B-31B4-4B4B-B3D5-4D89B0213E5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33913" y="3463925"/>
              <a:ext cx="35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a:extLst>
                <a:ext uri="{FF2B5EF4-FFF2-40B4-BE49-F238E27FC236}">
                  <a16:creationId xmlns:a16="http://schemas.microsoft.com/office/drawing/2014/main" id="{9BD054E5-7A49-4E4C-B1BA-07F11A70DB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2575" y="2725738"/>
              <a:ext cx="355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8">
              <a:extLst>
                <a:ext uri="{FF2B5EF4-FFF2-40B4-BE49-F238E27FC236}">
                  <a16:creationId xmlns:a16="http://schemas.microsoft.com/office/drawing/2014/main" id="{5BBE751A-4808-F341-B76B-F3783237D9B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4100" y="3506788"/>
              <a:ext cx="53816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20">
              <a:extLst>
                <a:ext uri="{FF2B5EF4-FFF2-40B4-BE49-F238E27FC236}">
                  <a16:creationId xmlns:a16="http://schemas.microsoft.com/office/drawing/2014/main" id="{6E4ACDC7-7E24-A14E-845B-3F0A5E20AD5A}"/>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p>
              <a:pPr algn="ctr" defTabSz="685800" fontAlgn="auto">
                <a:spcBef>
                  <a:spcPts val="0"/>
                </a:spcBef>
                <a:spcAft>
                  <a:spcPts val="0"/>
                </a:spcAft>
                <a:defRPr/>
              </a:pPr>
              <a:r>
                <a:rPr lang="en-US" sz="1350" kern="0" dirty="0">
                  <a:solidFill>
                    <a:sysClr val="windowText" lastClr="000000"/>
                  </a:solidFill>
                  <a:latin typeface="Calibri Light" panose="020F0302020204030204" pitchFamily="34" charset="0"/>
                  <a:cs typeface="Calibri Light" panose="020F0302020204030204" pitchFamily="34" charset="0"/>
                </a:rPr>
                <a:t> </a:t>
              </a: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1084854501"/>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Quality Assurance</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432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unthaak 9">
            <a:extLst>
              <a:ext uri="{FF2B5EF4-FFF2-40B4-BE49-F238E27FC236}">
                <a16:creationId xmlns:a16="http://schemas.microsoft.com/office/drawing/2014/main" id="{BB3B8866-2654-D144-B7B6-AD4BE1897297}"/>
              </a:ext>
              <a:ext uri="{C183D7F6-B498-43B3-948B-1728B52AA6E4}">
                <adec:decorative xmlns:adec="http://schemas.microsoft.com/office/drawing/2017/decorative" val="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9" name="Titel 8">
            <a:extLst>
              <a:ext uri="{FF2B5EF4-FFF2-40B4-BE49-F238E27FC236}">
                <a16:creationId xmlns:a16="http://schemas.microsoft.com/office/drawing/2014/main" id="{BA49D9C8-E63D-E546-8F6C-322092F0B536}"/>
              </a:ext>
            </a:extLst>
          </p:cNvPr>
          <p:cNvSpPr>
            <a:spLocks noGrp="1"/>
          </p:cNvSpPr>
          <p:nvPr>
            <p:ph type="title"/>
          </p:nvPr>
        </p:nvSpPr>
        <p:spPr/>
        <p:txBody>
          <a:bodyPr>
            <a:normAutofit/>
          </a:bodyPr>
          <a:lstStyle/>
          <a:p>
            <a:r>
              <a:rPr lang="en-GB"/>
              <a:t>Monitor &amp; Control</a:t>
            </a:r>
          </a:p>
        </p:txBody>
      </p:sp>
      <p:pic>
        <p:nvPicPr>
          <p:cNvPr id="49" name="Picture 2" descr="Outline of key activities involved in the Monitor &amp; Control phase of a project: &#10;&#10;- Monitor Performance&#10;- Control Schedule&#10;- Deliverables Acceptance&#10;- Manage Risks&#10;- Manage Project Change&#10;- Manage Stakeholders&#10;- Manage Outsourcing&#10;- Manage Issues &amp; Decisions&#10;- Manage Quality&#10;- Control Cost&#10;- Manage Transition">
            <a:extLst>
              <a:ext uri="{FF2B5EF4-FFF2-40B4-BE49-F238E27FC236}">
                <a16:creationId xmlns:a16="http://schemas.microsoft.com/office/drawing/2014/main" id="{815008C8-B81F-D84E-BE2F-158A035D8CD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91228" y="584829"/>
            <a:ext cx="2961545" cy="264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descr="Activities:&#10;- Monitor Project Performance&#10;- Control Schedule&#10;- Control Cost&#10;- Manage Quality:&#10;- Manage Project Change&#10;- Manage Risks&#10;- Manage Requirements&#10;- Manage Issues and Decisions&#10;- Manage Stakeholders&#10;- Manage Deliverables Acceptance:&#10;- Manage Transition&#10;- Manage Business Implementation&#10;- Manage Outsourcing&#10;Regularly Updated Artefacts:&#10;- Risk Log&#10;- Issue Log&#10;- Decision Log&#10;- Change Log&#10;- Project Work Plan&#10;- Checklists&#10;Checklists:&#10;- Phase-exit Review Checklist&#10;- Quality Review Checklist&#10;- Deliverables Acceptance Checklist&#10;- Transition Checklist&#10;- Business Implementation Checklist&#10;- Stakeholder Checklist">
            <a:extLst>
              <a:ext uri="{FF2B5EF4-FFF2-40B4-BE49-F238E27FC236}">
                <a16:creationId xmlns:a16="http://schemas.microsoft.com/office/drawing/2014/main" id="{3A07920F-822B-DD4C-9D76-359FBC26B797}"/>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1230368" y="3237932"/>
            <a:ext cx="6694432" cy="1569232"/>
          </a:xfrm>
          <a:prstGeom prst="rect">
            <a:avLst/>
          </a:prstGeom>
        </p:spPr>
      </p:pic>
    </p:spTree>
    <p:extLst>
      <p:ext uri="{BB962C8B-B14F-4D97-AF65-F5344CB8AC3E}">
        <p14:creationId xmlns:p14="http://schemas.microsoft.com/office/powerpoint/2010/main" val="12383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unthaak 7">
            <a:extLst>
              <a:ext uri="{FF2B5EF4-FFF2-40B4-BE49-F238E27FC236}">
                <a16:creationId xmlns:a16="http://schemas.microsoft.com/office/drawing/2014/main" id="{4295D8CC-E27E-534E-83FB-667F4E6E3818}"/>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41314" name="Rectangle 2"/>
          <p:cNvSpPr>
            <a:spLocks noGrp="1" noChangeArrowheads="1"/>
          </p:cNvSpPr>
          <p:nvPr>
            <p:ph type="title"/>
          </p:nvPr>
        </p:nvSpPr>
        <p:spPr>
          <a:xfrm>
            <a:off x="279400" y="-1"/>
            <a:ext cx="7175499" cy="524190"/>
          </a:xfrm>
        </p:spPr>
        <p:txBody>
          <a:bodyPr/>
          <a:lstStyle/>
          <a:p>
            <a:r>
              <a:rPr lang="en-US"/>
              <a:t>What happens during Monitor &amp; Control </a:t>
            </a:r>
          </a:p>
        </p:txBody>
      </p:sp>
      <p:pic>
        <p:nvPicPr>
          <p:cNvPr id="7"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53572" y="3672389"/>
            <a:ext cx="1449156" cy="108686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EABF3642-CF42-BB4D-8F5E-BBF813710F93}"/>
              </a:ext>
            </a:extLst>
          </p:cNvPr>
          <p:cNvSpPr>
            <a:spLocks noGrp="1"/>
          </p:cNvSpPr>
          <p:nvPr>
            <p:ph idx="1"/>
          </p:nvPr>
        </p:nvSpPr>
        <p:spPr>
          <a:xfrm>
            <a:off x="301864" y="825602"/>
            <a:ext cx="8229600" cy="3610254"/>
          </a:xfrm>
        </p:spPr>
        <p:txBody>
          <a:bodyPr/>
          <a:lstStyle/>
          <a:p>
            <a:pPr marL="0" lvl="1" indent="0">
              <a:buNone/>
            </a:pPr>
            <a:r>
              <a:rPr lang="en-GB" sz="1600" dirty="0">
                <a:latin typeface="Calibri Light" panose="020F0302020204030204" pitchFamily="34" charset="0"/>
              </a:rPr>
              <a:t>All work is observed from the point of view of the Project Manager. The key activities:</a:t>
            </a:r>
          </a:p>
          <a:p>
            <a:pPr marL="0" indent="0">
              <a:spcBef>
                <a:spcPts val="600"/>
              </a:spcBef>
              <a:buNone/>
            </a:pPr>
            <a:r>
              <a:rPr lang="en-GB" sz="1600" b="1" dirty="0">
                <a:effectLst/>
                <a:ea typeface="PMingLiU" panose="02020500000000000000" pitchFamily="18" charset="-120"/>
              </a:rPr>
              <a:t>Manage:</a:t>
            </a:r>
            <a:endParaRPr lang="en-IE" sz="1600" b="1" dirty="0">
              <a:effectLst/>
              <a:ea typeface="PMingLiU" panose="02020500000000000000" pitchFamily="18" charset="-120"/>
            </a:endParaRPr>
          </a:p>
          <a:p>
            <a:pPr marL="539750" lvl="0" indent="-273050">
              <a:buFont typeface="Symbol" panose="05050102010706020507" pitchFamily="18" charset="2"/>
              <a:buChar char=""/>
            </a:pPr>
            <a:r>
              <a:rPr lang="en-GB" sz="1600" dirty="0"/>
              <a:t>Execute all management processes defined in the Project Management Plans, and manage the outsourcing, transition, business implementation and deliverables acceptance activities as per the relevant Project Specific Plans.</a:t>
            </a:r>
            <a:endParaRPr lang="en-IE" sz="1600" dirty="0"/>
          </a:p>
          <a:p>
            <a:pPr marL="0" indent="0">
              <a:spcBef>
                <a:spcPts val="600"/>
              </a:spcBef>
              <a:buNone/>
            </a:pPr>
            <a:r>
              <a:rPr lang="en-GB" sz="1600" b="1" dirty="0">
                <a:effectLst/>
                <a:ea typeface="PMingLiU" panose="02020500000000000000" pitchFamily="18" charset="-120"/>
              </a:rPr>
              <a:t>Monitor:</a:t>
            </a:r>
            <a:endParaRPr lang="en-IE" sz="1600" b="1" dirty="0">
              <a:effectLst/>
              <a:ea typeface="PMingLiU" panose="02020500000000000000" pitchFamily="18" charset="-120"/>
            </a:endParaRPr>
          </a:p>
          <a:p>
            <a:pPr marL="539750" lvl="0" indent="-273050">
              <a:buFont typeface="Symbol" panose="05050102010706020507" pitchFamily="18" charset="2"/>
              <a:buChar char=""/>
            </a:pPr>
            <a:r>
              <a:rPr lang="en-GB" sz="1600" dirty="0"/>
              <a:t>Monitor project activities and overall project performance.</a:t>
            </a:r>
            <a:endParaRPr lang="en-IE" sz="1600" dirty="0"/>
          </a:p>
          <a:p>
            <a:pPr marL="539750" lvl="0" indent="-273050">
              <a:buFont typeface="Symbol" panose="05050102010706020507" pitchFamily="18" charset="2"/>
              <a:buChar char=""/>
            </a:pPr>
            <a:r>
              <a:rPr lang="en-GB" sz="1600" dirty="0"/>
              <a:t>Track the project performance against the baseline to facilitate reporting and controlling.</a:t>
            </a:r>
            <a:endParaRPr lang="en-IE" sz="1600" dirty="0"/>
          </a:p>
          <a:p>
            <a:pPr marL="0" indent="0">
              <a:spcBef>
                <a:spcPts val="600"/>
              </a:spcBef>
              <a:buNone/>
            </a:pPr>
            <a:r>
              <a:rPr lang="en-GB" sz="1600" b="1" dirty="0">
                <a:effectLst/>
                <a:ea typeface="PMingLiU" panose="02020500000000000000" pitchFamily="18" charset="-120"/>
              </a:rPr>
              <a:t>Control:</a:t>
            </a:r>
            <a:endParaRPr lang="en-IE" sz="1600" b="1" dirty="0">
              <a:effectLst/>
              <a:ea typeface="PMingLiU" panose="02020500000000000000" pitchFamily="18" charset="-120"/>
            </a:endParaRPr>
          </a:p>
          <a:p>
            <a:pPr marL="539750" indent="-273050">
              <a:buFont typeface="Symbol" panose="05050102010706020507" pitchFamily="18" charset="2"/>
              <a:buChar char=""/>
            </a:pPr>
            <a:r>
              <a:rPr lang="en-GB" sz="1600" dirty="0"/>
              <a:t>Devise, plan, propose and implement corrective actions to address existing or potential performance risks or issues, while updating the relevant project plans and logs.</a:t>
            </a:r>
            <a:endParaRPr lang="en-IE" sz="1600" dirty="0"/>
          </a:p>
          <a:p>
            <a:endParaRPr lang="en-GB" sz="1800" dirty="0"/>
          </a:p>
        </p:txBody>
      </p:sp>
    </p:spTree>
    <p:extLst>
      <p:ext uri="{BB962C8B-B14F-4D97-AF65-F5344CB8AC3E}">
        <p14:creationId xmlns:p14="http://schemas.microsoft.com/office/powerpoint/2010/main" val="194526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unthaak 10">
            <a:extLst>
              <a:ext uri="{FF2B5EF4-FFF2-40B4-BE49-F238E27FC236}">
                <a16:creationId xmlns:a16="http://schemas.microsoft.com/office/drawing/2014/main" id="{8F6FB5D9-9400-364F-99BD-E44607E1C1CB}"/>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3" name="Titel 2">
            <a:extLst>
              <a:ext uri="{FF2B5EF4-FFF2-40B4-BE49-F238E27FC236}">
                <a16:creationId xmlns:a16="http://schemas.microsoft.com/office/drawing/2014/main" id="{9A3F41C6-83E3-EC42-85DC-FC3A0B0B423C}"/>
              </a:ext>
            </a:extLst>
          </p:cNvPr>
          <p:cNvSpPr>
            <a:spLocks noGrp="1"/>
          </p:cNvSpPr>
          <p:nvPr>
            <p:ph type="title"/>
          </p:nvPr>
        </p:nvSpPr>
        <p:spPr/>
        <p:txBody>
          <a:bodyPr/>
          <a:lstStyle/>
          <a:p>
            <a:r>
              <a:rPr lang="en-US"/>
              <a:t>Monitor &amp; Control Activities</a:t>
            </a:r>
            <a:endParaRPr lang="en-GB"/>
          </a:p>
        </p:txBody>
      </p:sp>
      <p:sp>
        <p:nvSpPr>
          <p:cNvPr id="9" name="Tijdelijke aanduiding voor inhoud 8">
            <a:extLst>
              <a:ext uri="{FF2B5EF4-FFF2-40B4-BE49-F238E27FC236}">
                <a16:creationId xmlns:a16="http://schemas.microsoft.com/office/drawing/2014/main" id="{C63C911D-0AE6-C247-BA38-C13FDDF710E7}"/>
              </a:ext>
            </a:extLst>
          </p:cNvPr>
          <p:cNvSpPr>
            <a:spLocks noGrp="1"/>
          </p:cNvSpPr>
          <p:nvPr>
            <p:ph idx="1"/>
          </p:nvPr>
        </p:nvSpPr>
        <p:spPr>
          <a:xfrm>
            <a:off x="435600" y="828223"/>
            <a:ext cx="3797300" cy="3809249"/>
          </a:xfrm>
        </p:spPr>
        <p:txBody>
          <a:bodyPr/>
          <a:lstStyle/>
          <a:p>
            <a:pPr lvl="1"/>
            <a:r>
              <a:rPr lang="en-GB" sz="1600" dirty="0">
                <a:latin typeface="Calibri Light" panose="020F0302020204030204" pitchFamily="34" charset="0"/>
              </a:rPr>
              <a:t>Monitor Project Performance </a:t>
            </a:r>
          </a:p>
          <a:p>
            <a:pPr lvl="1"/>
            <a:r>
              <a:rPr lang="en-GB" sz="1600" dirty="0">
                <a:latin typeface="Calibri Light" panose="020F0302020204030204" pitchFamily="34" charset="0"/>
              </a:rPr>
              <a:t>Control Schedule</a:t>
            </a:r>
          </a:p>
          <a:p>
            <a:pPr lvl="1"/>
            <a:r>
              <a:rPr lang="en-GB" sz="1600" dirty="0">
                <a:latin typeface="Calibri Light" panose="020F0302020204030204" pitchFamily="34" charset="0"/>
              </a:rPr>
              <a:t>Control Cost</a:t>
            </a:r>
          </a:p>
          <a:p>
            <a:pPr lvl="1"/>
            <a:r>
              <a:rPr lang="en-GB" sz="1600" dirty="0">
                <a:latin typeface="Calibri Light" panose="020F0302020204030204" pitchFamily="34" charset="0"/>
              </a:rPr>
              <a:t>Manage Stakeholders  </a:t>
            </a:r>
          </a:p>
          <a:p>
            <a:pPr lvl="1"/>
            <a:r>
              <a:rPr lang="fr-BE" sz="1600" dirty="0">
                <a:latin typeface="Calibri Light" panose="020F0302020204030204" pitchFamily="34" charset="0"/>
              </a:rPr>
              <a:t>Manage </a:t>
            </a:r>
            <a:r>
              <a:rPr lang="en-US" sz="1600" dirty="0">
                <a:latin typeface="Calibri Light" panose="020F0302020204030204" pitchFamily="34" charset="0"/>
              </a:rPr>
              <a:t>Requirements</a:t>
            </a:r>
            <a:endParaRPr lang="en-GB" sz="1600" dirty="0">
              <a:latin typeface="Calibri Light" panose="020F0302020204030204" pitchFamily="34" charset="0"/>
            </a:endParaRPr>
          </a:p>
          <a:p>
            <a:pPr lvl="1"/>
            <a:r>
              <a:rPr lang="en-GB" sz="1600" dirty="0">
                <a:latin typeface="Calibri Light" panose="020F0302020204030204" pitchFamily="34" charset="0"/>
              </a:rPr>
              <a:t>Manage Project Change </a:t>
            </a:r>
          </a:p>
          <a:p>
            <a:pPr lvl="1"/>
            <a:r>
              <a:rPr lang="en-GB" sz="1600" dirty="0">
                <a:latin typeface="Calibri Light" panose="020F0302020204030204" pitchFamily="34" charset="0"/>
              </a:rPr>
              <a:t>Manage Risks </a:t>
            </a:r>
          </a:p>
          <a:p>
            <a:pPr lvl="1"/>
            <a:r>
              <a:rPr lang="en-GB" sz="1600" dirty="0">
                <a:latin typeface="Calibri Light" panose="020F0302020204030204" pitchFamily="34" charset="0"/>
              </a:rPr>
              <a:t>Manage Issues and Decisions </a:t>
            </a:r>
          </a:p>
          <a:p>
            <a:pPr lvl="1"/>
            <a:r>
              <a:rPr lang="en-GB" sz="1600" dirty="0">
                <a:latin typeface="Calibri Light" panose="020F0302020204030204" pitchFamily="34" charset="0"/>
              </a:rPr>
              <a:t>Manage Quality</a:t>
            </a:r>
          </a:p>
          <a:p>
            <a:pPr lvl="1"/>
            <a:r>
              <a:rPr lang="en-GB" sz="1600" dirty="0">
                <a:latin typeface="Calibri Light" panose="020F0302020204030204" pitchFamily="34" charset="0"/>
              </a:rPr>
              <a:t>Manage Deliverables Acceptance</a:t>
            </a:r>
          </a:p>
          <a:p>
            <a:pPr lvl="1"/>
            <a:r>
              <a:rPr lang="en-GB" sz="1600" dirty="0">
                <a:latin typeface="Calibri Light" panose="020F0302020204030204" pitchFamily="34" charset="0"/>
              </a:rPr>
              <a:t>Manage Transition</a:t>
            </a:r>
          </a:p>
          <a:p>
            <a:pPr lvl="1"/>
            <a:r>
              <a:rPr lang="en-GB" sz="1600" dirty="0">
                <a:latin typeface="Calibri Light" panose="020F0302020204030204" pitchFamily="34" charset="0"/>
              </a:rPr>
              <a:t>Manage Business Implementation </a:t>
            </a:r>
          </a:p>
          <a:p>
            <a:pPr lvl="1"/>
            <a:r>
              <a:rPr lang="en-GB" sz="1600" dirty="0">
                <a:latin typeface="Calibri Light" panose="020F0302020204030204" pitchFamily="34" charset="0"/>
              </a:rPr>
              <a:t>Manage Outsourcing</a:t>
            </a:r>
          </a:p>
          <a:p>
            <a:endParaRPr lang="en-GB" sz="1600" dirty="0"/>
          </a:p>
        </p:txBody>
      </p:sp>
      <p:sp>
        <p:nvSpPr>
          <p:cNvPr id="2" name="Rectangle 1">
            <a:extLst>
              <a:ext uri="{C183D7F6-B498-43B3-948B-1728B52AA6E4}">
                <adec:decorative xmlns:adec="http://schemas.microsoft.com/office/drawing/2017/decorative" val="1"/>
              </a:ext>
            </a:extLst>
          </p:cNvPr>
          <p:cNvSpPr/>
          <p:nvPr/>
        </p:nvSpPr>
        <p:spPr bwMode="auto">
          <a:xfrm>
            <a:off x="648707" y="2084888"/>
            <a:ext cx="3577695" cy="1729408"/>
          </a:xfrm>
          <a:prstGeom prst="rect">
            <a:avLst/>
          </a:prstGeom>
          <a:noFill/>
          <a:ln>
            <a:prstDash val="sysDot"/>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rtlCol="0" anchor="b" anchorCtr="0" compatLnSpc="1">
            <a:prstTxWarp prst="textNoShape">
              <a:avLst/>
            </a:prstTxWarp>
            <a:noAutofit/>
          </a:bodyPr>
          <a:lstStyle/>
          <a:p>
            <a:pPr defTabSz="685800" eaLnBrk="0" hangingPunct="0">
              <a:spcBef>
                <a:spcPct val="50000"/>
              </a:spcBef>
            </a:pPr>
            <a:endParaRPr lang="en-GB" sz="1050" dirty="0">
              <a:solidFill>
                <a:srgbClr val="000000"/>
              </a:solidFill>
              <a:latin typeface="Calibri Light" panose="020F0302020204030204" pitchFamily="34" charset="0"/>
              <a:ea typeface="ＭＳ Ｐゴシック" charset="0"/>
            </a:endParaRPr>
          </a:p>
        </p:txBody>
      </p:sp>
    </p:spTree>
    <p:extLst>
      <p:ext uri="{BB962C8B-B14F-4D97-AF65-F5344CB8AC3E}">
        <p14:creationId xmlns:p14="http://schemas.microsoft.com/office/powerpoint/2010/main" val="22425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978774" cy="1285689"/>
          </a:xfrm>
        </p:spPr>
        <p:txBody>
          <a:bodyPr/>
          <a:lstStyle/>
          <a:p>
            <a:pPr>
              <a:spcBef>
                <a:spcPts val="450"/>
              </a:spcBef>
            </a:pPr>
            <a:r>
              <a:rPr lang="en-GB" sz="1600" dirty="0">
                <a:cs typeface="Calibri Light" panose="020F0302020204030204" pitchFamily="34" charset="0"/>
              </a:rPr>
              <a:t>Collects information about the state of the project’s progress and overall health.</a:t>
            </a:r>
          </a:p>
          <a:p>
            <a:pPr>
              <a:spcBef>
                <a:spcPts val="450"/>
              </a:spcBef>
            </a:pPr>
            <a:r>
              <a:rPr lang="en-GB" sz="1600" dirty="0">
                <a:cs typeface="Calibri Light" panose="020F0302020204030204" pitchFamily="34" charset="0"/>
              </a:rPr>
              <a:t>Tracks the project dimensions of scope, schedule, cost and quality, monitors risks, issues and project change, and forecasts their evolution for the purpose of reporting the overall project progress to relevant stakeholders as per the Communications Management Plan.</a:t>
            </a:r>
          </a:p>
        </p:txBody>
      </p:sp>
      <p:grpSp>
        <p:nvGrpSpPr>
          <p:cNvPr id="25" name="Groep 24" descr="Input: Quality Checklist, Project Handbook, Project Logs &amp; MoMs, Project Work Plan (baselined)Checklists, Project Work Plan&#10;Roles: PO, PM&#10;Output: Project Work Plan (tracked)">
            <a:extLst>
              <a:ext uri="{FF2B5EF4-FFF2-40B4-BE49-F238E27FC236}">
                <a16:creationId xmlns:a16="http://schemas.microsoft.com/office/drawing/2014/main" id="{4F36F3E5-7321-B948-A12F-F49AB91216F8}"/>
              </a:ext>
            </a:extLst>
          </p:cNvPr>
          <p:cNvGrpSpPr/>
          <p:nvPr/>
        </p:nvGrpSpPr>
        <p:grpSpPr>
          <a:xfrm>
            <a:off x="2156297" y="2580409"/>
            <a:ext cx="4831407" cy="1129754"/>
            <a:chOff x="576263" y="2706688"/>
            <a:chExt cx="5983287" cy="1506338"/>
          </a:xfrm>
        </p:grpSpPr>
        <p:sp>
          <p:nvSpPr>
            <p:cNvPr id="27" name="Text Box 6">
              <a:extLst>
                <a:ext uri="{FF2B5EF4-FFF2-40B4-BE49-F238E27FC236}">
                  <a16:creationId xmlns:a16="http://schemas.microsoft.com/office/drawing/2014/main" id="{48FDF7D5-5C50-E54A-A988-2887A9574040}"/>
                </a:ext>
              </a:extLst>
            </p:cNvPr>
            <p:cNvSpPr txBox="1">
              <a:spLocks noChangeArrowheads="1"/>
            </p:cNvSpPr>
            <p:nvPr/>
          </p:nvSpPr>
          <p:spPr bwMode="auto">
            <a:xfrm>
              <a:off x="3067050" y="3155951"/>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28" name="Text Box 26">
              <a:extLst>
                <a:ext uri="{FF2B5EF4-FFF2-40B4-BE49-F238E27FC236}">
                  <a16:creationId xmlns:a16="http://schemas.microsoft.com/office/drawing/2014/main" id="{578D8E88-1718-D643-A209-EB036EE08D64}"/>
                </a:ext>
              </a:extLst>
            </p:cNvPr>
            <p:cNvSpPr txBox="1">
              <a:spLocks noChangeArrowheads="1"/>
            </p:cNvSpPr>
            <p:nvPr/>
          </p:nvSpPr>
          <p:spPr bwMode="auto">
            <a:xfrm>
              <a:off x="3059112" y="3905250"/>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a:t>
              </a:r>
            </a:p>
          </p:txBody>
        </p:sp>
        <p:sp>
          <p:nvSpPr>
            <p:cNvPr id="29" name="Flowchart: Document 8">
              <a:extLst>
                <a:ext uri="{FF2B5EF4-FFF2-40B4-BE49-F238E27FC236}">
                  <a16:creationId xmlns:a16="http://schemas.microsoft.com/office/drawing/2014/main" id="{A17AF5AE-2C6F-FB44-B4A7-353BB6BE5997}"/>
                </a:ext>
              </a:extLst>
            </p:cNvPr>
            <p:cNvSpPr>
              <a:spLocks noChangeArrowheads="1"/>
            </p:cNvSpPr>
            <p:nvPr/>
          </p:nvSpPr>
          <p:spPr bwMode="auto">
            <a:xfrm>
              <a:off x="1908175" y="34972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30" name="Line 32">
              <a:extLst>
                <a:ext uri="{FF2B5EF4-FFF2-40B4-BE49-F238E27FC236}">
                  <a16:creationId xmlns:a16="http://schemas.microsoft.com/office/drawing/2014/main" id="{03B71062-1A5D-3449-B93D-4E5D80EE33CC}"/>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31" name="Picture 15">
              <a:extLst>
                <a:ext uri="{FF2B5EF4-FFF2-40B4-BE49-F238E27FC236}">
                  <a16:creationId xmlns:a16="http://schemas.microsoft.com/office/drawing/2014/main" id="{74429C0C-5836-834B-B550-5D5A601207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4488" y="3473450"/>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a:extLst>
                <a:ext uri="{FF2B5EF4-FFF2-40B4-BE49-F238E27FC236}">
                  <a16:creationId xmlns:a16="http://schemas.microsoft.com/office/drawing/2014/main" id="{6898DFA7-D920-1F49-8247-142A1E53562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8613" y="2708275"/>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Flowchart: Document 8">
              <a:extLst>
                <a:ext uri="{FF2B5EF4-FFF2-40B4-BE49-F238E27FC236}">
                  <a16:creationId xmlns:a16="http://schemas.microsoft.com/office/drawing/2014/main" id="{8BFC47A1-2B8E-844B-A560-9D3FEB052287}"/>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chemeClr val="tx1"/>
              </a:solidFill>
              <a:round/>
              <a:headEnd/>
              <a:tailEnd/>
            </a:ln>
          </p:spPr>
          <p:txBody>
            <a:bodyPr anchor="b"/>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en-GB" altLang="en-US" sz="750" dirty="0">
                  <a:solidFill>
                    <a:srgbClr val="000000"/>
                  </a:solidFill>
                  <a:latin typeface="Calibri Light" panose="020F0302020204030204" pitchFamily="34" charset="0"/>
                  <a:cs typeface="Calibri Light" panose="020F0302020204030204" pitchFamily="34" charset="0"/>
                </a:rPr>
                <a:t>tracked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34" name="Flowchart: Document 8">
              <a:extLst>
                <a:ext uri="{FF2B5EF4-FFF2-40B4-BE49-F238E27FC236}">
                  <a16:creationId xmlns:a16="http://schemas.microsoft.com/office/drawing/2014/main" id="{1E2D2C7F-D4EC-9745-8E8C-1984F2F2A768}"/>
                </a:ext>
              </a:extLst>
            </p:cNvPr>
            <p:cNvSpPr>
              <a:spLocks noChangeArrowheads="1"/>
            </p:cNvSpPr>
            <p:nvPr/>
          </p:nvSpPr>
          <p:spPr bwMode="auto">
            <a:xfrm>
              <a:off x="1905000" y="3500438"/>
              <a:ext cx="1123950" cy="598487"/>
            </a:xfrm>
            <a:prstGeom prst="flowChartDocument">
              <a:avLst/>
            </a:prstGeom>
            <a:solidFill>
              <a:srgbClr val="F2F2F2">
                <a:alpha val="98822"/>
              </a:srgbClr>
            </a:solidFill>
            <a:ln w="9525" algn="ctr">
              <a:solidFill>
                <a:schemeClr val="tx1"/>
              </a:solidFill>
              <a:round/>
              <a:headEnd/>
              <a:tailEnd/>
            </a:ln>
          </p:spPr>
          <p:txBody>
            <a:bodyPr anchor="b"/>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en-GB" altLang="en-US" sz="750" dirty="0">
                  <a:solidFill>
                    <a:srgbClr val="000000"/>
                  </a:solidFill>
                  <a:latin typeface="Calibri Light" panose="020F0302020204030204" pitchFamily="34" charset="0"/>
                  <a:cs typeface="Calibri Light" panose="020F0302020204030204" pitchFamily="34" charset="0"/>
                </a:rPr>
                <a:t>baselined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6" name="Flowchart: Document 8">
              <a:extLst>
                <a:ext uri="{FF2B5EF4-FFF2-40B4-BE49-F238E27FC236}">
                  <a16:creationId xmlns:a16="http://schemas.microsoft.com/office/drawing/2014/main" id="{6D2AB5E3-9DAA-8F4A-9B92-1C3BBF83EECC}"/>
                </a:ext>
              </a:extLst>
            </p:cNvPr>
            <p:cNvSpPr>
              <a:spLocks noChangeArrowheads="1"/>
            </p:cNvSpPr>
            <p:nvPr/>
          </p:nvSpPr>
          <p:spPr bwMode="auto">
            <a:xfrm>
              <a:off x="576263" y="270668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fr-BE"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Quality</a:t>
              </a:r>
              <a:r>
                <a:rPr lang="fr-BE" altLang="en-US" sz="750" dirty="0">
                  <a:solidFill>
                    <a:srgbClr val="000000"/>
                  </a:solidFill>
                  <a:latin typeface="Calibri Light" panose="020F0302020204030204" pitchFamily="34" charset="0"/>
                  <a:cs typeface="Calibri Light" panose="020F0302020204030204" pitchFamily="34" charset="0"/>
                </a:rPr>
                <a:t> Checklist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7" name="Flowchart: Document 8">
              <a:extLst>
                <a:ext uri="{FF2B5EF4-FFF2-40B4-BE49-F238E27FC236}">
                  <a16:creationId xmlns:a16="http://schemas.microsoft.com/office/drawing/2014/main" id="{C62AE88C-225E-6644-858A-FAA604789C3E}"/>
                </a:ext>
              </a:extLst>
            </p:cNvPr>
            <p:cNvSpPr>
              <a:spLocks noChangeArrowheads="1"/>
            </p:cNvSpPr>
            <p:nvPr/>
          </p:nvSpPr>
          <p:spPr bwMode="auto">
            <a:xfrm>
              <a:off x="1905000" y="270827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p:txBody>
        </p:sp>
        <p:grpSp>
          <p:nvGrpSpPr>
            <p:cNvPr id="48" name="Group 29">
              <a:extLst>
                <a:ext uri="{FF2B5EF4-FFF2-40B4-BE49-F238E27FC236}">
                  <a16:creationId xmlns:a16="http://schemas.microsoft.com/office/drawing/2014/main" id="{2A857671-715E-3841-A67F-8EC0F1126CB8}"/>
                </a:ext>
              </a:extLst>
            </p:cNvPr>
            <p:cNvGrpSpPr>
              <a:grpSpLocks/>
            </p:cNvGrpSpPr>
            <p:nvPr/>
          </p:nvGrpSpPr>
          <p:grpSpPr bwMode="auto">
            <a:xfrm>
              <a:off x="576263" y="3478213"/>
              <a:ext cx="1155700" cy="642937"/>
              <a:chOff x="1909763" y="2640012"/>
              <a:chExt cx="1155700" cy="642938"/>
            </a:xfrm>
          </p:grpSpPr>
          <p:sp>
            <p:nvSpPr>
              <p:cNvPr id="49" name="Flowchart: Document 8">
                <a:extLst>
                  <a:ext uri="{FF2B5EF4-FFF2-40B4-BE49-F238E27FC236}">
                    <a16:creationId xmlns:a16="http://schemas.microsoft.com/office/drawing/2014/main" id="{81877BC6-E1BD-D94F-BC68-06A0E9154BAC}"/>
                  </a:ext>
                </a:extLst>
              </p:cNvPr>
              <p:cNvSpPr>
                <a:spLocks noChangeArrowheads="1"/>
              </p:cNvSpPr>
              <p:nvPr/>
            </p:nvSpPr>
            <p:spPr bwMode="auto">
              <a:xfrm>
                <a:off x="1941513" y="264001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52" name="Flowchart: Document 8">
                <a:extLst>
                  <a:ext uri="{FF2B5EF4-FFF2-40B4-BE49-F238E27FC236}">
                    <a16:creationId xmlns:a16="http://schemas.microsoft.com/office/drawing/2014/main" id="{6FBB9C7A-0426-7D48-B630-86DC4B6D25DA}"/>
                  </a:ext>
                </a:extLst>
              </p:cNvPr>
              <p:cNvSpPr>
                <a:spLocks noChangeArrowheads="1"/>
              </p:cNvSpPr>
              <p:nvPr/>
            </p:nvSpPr>
            <p:spPr bwMode="auto">
              <a:xfrm>
                <a:off x="1909763" y="2684462"/>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MoMs</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1788822"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280137610"/>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Monitor Project Performance</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EE204363-52F1-CE18-9F99-FAC348BBC021}"/>
              </a:ext>
            </a:extLst>
          </p:cNvPr>
          <p:cNvSpPr>
            <a:spLocks noGrp="1"/>
          </p:cNvSpPr>
          <p:nvPr>
            <p:ph type="title"/>
          </p:nvPr>
        </p:nvSpPr>
        <p:spPr/>
        <p:txBody>
          <a:bodyPr/>
          <a:lstStyle/>
          <a:p>
            <a:r>
              <a:rPr lang="en-US" dirty="0"/>
              <a:t>Monitor Project Performance</a:t>
            </a:r>
            <a:endParaRPr lang="el-GR" dirty="0"/>
          </a:p>
        </p:txBody>
      </p:sp>
    </p:spTree>
    <p:extLst>
      <p:ext uri="{BB962C8B-B14F-4D97-AF65-F5344CB8AC3E}">
        <p14:creationId xmlns:p14="http://schemas.microsoft.com/office/powerpoint/2010/main" val="73256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588500"/>
          </a:xfrm>
        </p:spPr>
        <p:txBody>
          <a:bodyPr/>
          <a:lstStyle/>
          <a:p>
            <a:pPr eaLnBrk="0" hangingPunct="0">
              <a:spcBef>
                <a:spcPts val="150"/>
              </a:spcBef>
              <a:spcAft>
                <a:spcPts val="375"/>
              </a:spcAft>
              <a:buSzPct val="80000"/>
            </a:pPr>
            <a:r>
              <a:rPr lang="en-GB" sz="1600" dirty="0"/>
              <a:t>Ensures that project tasks are carried out as scheduled and that project deadlines are met.</a:t>
            </a:r>
          </a:p>
          <a:p>
            <a:pPr eaLnBrk="0" hangingPunct="0">
              <a:spcBef>
                <a:spcPts val="150"/>
              </a:spcBef>
              <a:spcAft>
                <a:spcPts val="375"/>
              </a:spcAft>
              <a:buSzPct val="80000"/>
            </a:pPr>
            <a:r>
              <a:rPr lang="en-GB" sz="1600" dirty="0">
                <a:ea typeface="PMingLiU" panose="02020500000000000000" pitchFamily="18" charset="-120"/>
                <a:cs typeface="Times New Roman" panose="02020603050405020304" pitchFamily="18" charset="0"/>
              </a:rPr>
              <a:t>R</a:t>
            </a:r>
            <a:r>
              <a:rPr lang="en-GB" sz="1600" dirty="0">
                <a:effectLst/>
                <a:ea typeface="PMingLiU" panose="02020500000000000000" pitchFamily="18" charset="-120"/>
                <a:cs typeface="Times New Roman" panose="02020603050405020304" pitchFamily="18" charset="0"/>
              </a:rPr>
              <a:t>egularly monitors the schedule and tracks the difference between planned, actual and forecast activities/deadlines.</a:t>
            </a:r>
          </a:p>
          <a:p>
            <a:pPr eaLnBrk="0" hangingPunct="0">
              <a:spcBef>
                <a:spcPts val="150"/>
              </a:spcBef>
              <a:spcAft>
                <a:spcPts val="375"/>
              </a:spcAft>
              <a:buSzPct val="80000"/>
            </a:pPr>
            <a:r>
              <a:rPr lang="en-GB" sz="1600" dirty="0">
                <a:ea typeface="PMingLiU" panose="02020500000000000000" pitchFamily="18" charset="-120"/>
                <a:cs typeface="Times New Roman" panose="02020603050405020304" pitchFamily="18" charset="0"/>
              </a:rPr>
              <a:t>Informs the Project Steering Committee (PSC) about any risks for the schedule for the informed decision-making.</a:t>
            </a:r>
          </a:p>
          <a:p>
            <a:pPr eaLnBrk="0" hangingPunct="0">
              <a:spcBef>
                <a:spcPts val="150"/>
              </a:spcBef>
              <a:spcAft>
                <a:spcPts val="375"/>
              </a:spcAft>
              <a:buSzPct val="80000"/>
            </a:pPr>
            <a:endParaRPr lang="en-GB" sz="1600" dirty="0"/>
          </a:p>
        </p:txBody>
      </p:sp>
      <p:grpSp>
        <p:nvGrpSpPr>
          <p:cNvPr id="22" name="Group 1" descr="Input: Change Log, Project Handbook, MoMs &amp; Project Reports, Project Work Plan&#10;Roles: PO, PM&#10;Output: Project Work Plan (updated), Project Logs (updated)">
            <a:extLst>
              <a:ext uri="{FF2B5EF4-FFF2-40B4-BE49-F238E27FC236}">
                <a16:creationId xmlns:a16="http://schemas.microsoft.com/office/drawing/2014/main" id="{B3D94A51-A6B1-6248-ACE0-A95F9EEFEF8D}"/>
              </a:ext>
            </a:extLst>
          </p:cNvPr>
          <p:cNvGrpSpPr>
            <a:grpSpLocks/>
          </p:cNvGrpSpPr>
          <p:nvPr/>
        </p:nvGrpSpPr>
        <p:grpSpPr bwMode="auto">
          <a:xfrm>
            <a:off x="1444472" y="2349734"/>
            <a:ext cx="6338728" cy="1432322"/>
            <a:chOff x="468313" y="2382565"/>
            <a:chExt cx="7927132" cy="1910035"/>
          </a:xfrm>
        </p:grpSpPr>
        <p:sp>
          <p:nvSpPr>
            <p:cNvPr id="23" name="Rounded Rectangle 20">
              <a:extLst>
                <a:ext uri="{FF2B5EF4-FFF2-40B4-BE49-F238E27FC236}">
                  <a16:creationId xmlns:a16="http://schemas.microsoft.com/office/drawing/2014/main" id="{BD14E4B4-0322-3749-87EC-C2D95ABAB138}"/>
                </a:ext>
              </a:extLst>
            </p:cNvPr>
            <p:cNvSpPr>
              <a:spLocks noChangeArrowheads="1"/>
            </p:cNvSpPr>
            <p:nvPr/>
          </p:nvSpPr>
          <p:spPr bwMode="auto">
            <a:xfrm>
              <a:off x="468313" y="2420670"/>
              <a:ext cx="7488941" cy="18719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35" name="Text Box 6">
              <a:extLst>
                <a:ext uri="{FF2B5EF4-FFF2-40B4-BE49-F238E27FC236}">
                  <a16:creationId xmlns:a16="http://schemas.microsoft.com/office/drawing/2014/main" id="{D6C70D5E-6B33-5342-B58D-2B6469B4C7A1}"/>
                </a:ext>
              </a:extLst>
            </p:cNvPr>
            <p:cNvSpPr txBox="1">
              <a:spLocks noChangeArrowheads="1"/>
            </p:cNvSpPr>
            <p:nvPr/>
          </p:nvSpPr>
          <p:spPr bwMode="auto">
            <a:xfrm>
              <a:off x="3505485" y="3117682"/>
              <a:ext cx="2160791" cy="30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36" name="Text Box 26">
              <a:extLst>
                <a:ext uri="{FF2B5EF4-FFF2-40B4-BE49-F238E27FC236}">
                  <a16:creationId xmlns:a16="http://schemas.microsoft.com/office/drawing/2014/main" id="{148CF901-4C56-E24C-8ADE-F8A1AA95485C}"/>
                </a:ext>
              </a:extLst>
            </p:cNvPr>
            <p:cNvSpPr txBox="1">
              <a:spLocks noChangeArrowheads="1"/>
            </p:cNvSpPr>
            <p:nvPr/>
          </p:nvSpPr>
          <p:spPr bwMode="auto">
            <a:xfrm>
              <a:off x="3497548" y="3867089"/>
              <a:ext cx="2160790" cy="30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a:t>
              </a:r>
            </a:p>
          </p:txBody>
        </p:sp>
        <p:sp>
          <p:nvSpPr>
            <p:cNvPr id="37" name="Flowchart: Document 8">
              <a:extLst>
                <a:ext uri="{FF2B5EF4-FFF2-40B4-BE49-F238E27FC236}">
                  <a16:creationId xmlns:a16="http://schemas.microsoft.com/office/drawing/2014/main" id="{B5F33677-6465-B644-9C03-77287EB78F69}"/>
                </a:ext>
              </a:extLst>
            </p:cNvPr>
            <p:cNvSpPr>
              <a:spLocks noChangeArrowheads="1"/>
            </p:cNvSpPr>
            <p:nvPr/>
          </p:nvSpPr>
          <p:spPr bwMode="auto">
            <a:xfrm>
              <a:off x="2346502" y="3459044"/>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38" name="Line 32">
              <a:extLst>
                <a:ext uri="{FF2B5EF4-FFF2-40B4-BE49-F238E27FC236}">
                  <a16:creationId xmlns:a16="http://schemas.microsoft.com/office/drawing/2014/main" id="{7DB47DB5-2105-7944-9E36-4CEEE77B8952}"/>
                </a:ext>
              </a:extLst>
            </p:cNvPr>
            <p:cNvSpPr>
              <a:spLocks noChangeShapeType="1"/>
            </p:cNvSpPr>
            <p:nvPr/>
          </p:nvSpPr>
          <p:spPr bwMode="auto">
            <a:xfrm>
              <a:off x="3678540" y="4111599"/>
              <a:ext cx="1962334"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39" name="Picture 15">
              <a:extLst>
                <a:ext uri="{FF2B5EF4-FFF2-40B4-BE49-F238E27FC236}">
                  <a16:creationId xmlns:a16="http://schemas.microsoft.com/office/drawing/2014/main" id="{8D7BD39B-C969-974B-A846-DEAE68640B6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3383" y="3435077"/>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6">
              <a:extLst>
                <a:ext uri="{FF2B5EF4-FFF2-40B4-BE49-F238E27FC236}">
                  <a16:creationId xmlns:a16="http://schemas.microsoft.com/office/drawing/2014/main" id="{5F49F66A-7C59-F44F-A46B-8D8E45EDFCA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7345" y="2669902"/>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Flowchart: Document 8">
              <a:extLst>
                <a:ext uri="{FF2B5EF4-FFF2-40B4-BE49-F238E27FC236}">
                  <a16:creationId xmlns:a16="http://schemas.microsoft.com/office/drawing/2014/main" id="{EBEE98C5-F7A6-3146-ADD7-806D3D080230}"/>
                </a:ext>
              </a:extLst>
            </p:cNvPr>
            <p:cNvSpPr>
              <a:spLocks noChangeArrowheads="1"/>
            </p:cNvSpPr>
            <p:nvPr/>
          </p:nvSpPr>
          <p:spPr bwMode="auto">
            <a:xfrm>
              <a:off x="5874258" y="3462219"/>
              <a:ext cx="1124056" cy="598573"/>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2" name="Flowchart: Document 8">
              <a:extLst>
                <a:ext uri="{FF2B5EF4-FFF2-40B4-BE49-F238E27FC236}">
                  <a16:creationId xmlns:a16="http://schemas.microsoft.com/office/drawing/2014/main" id="{90BA35F4-E9BA-6342-9643-8FB65BB36FDF}"/>
                </a:ext>
              </a:extLst>
            </p:cNvPr>
            <p:cNvSpPr>
              <a:spLocks noChangeArrowheads="1"/>
            </p:cNvSpPr>
            <p:nvPr/>
          </p:nvSpPr>
          <p:spPr bwMode="auto">
            <a:xfrm>
              <a:off x="2346502" y="2646128"/>
              <a:ext cx="1124056" cy="600161"/>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Transition Plan &amp;</a:t>
              </a: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Implementation Plan</a:t>
              </a:r>
            </a:p>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3" name="Flowchart: Document 8">
              <a:extLst>
                <a:ext uri="{FF2B5EF4-FFF2-40B4-BE49-F238E27FC236}">
                  <a16:creationId xmlns:a16="http://schemas.microsoft.com/office/drawing/2014/main" id="{774FC212-7AF4-1740-B0E1-BD4992968285}"/>
                </a:ext>
              </a:extLst>
            </p:cNvPr>
            <p:cNvSpPr>
              <a:spLocks noChangeArrowheads="1"/>
            </p:cNvSpPr>
            <p:nvPr/>
          </p:nvSpPr>
          <p:spPr bwMode="auto">
            <a:xfrm>
              <a:off x="2343326" y="3462219"/>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44" name="Flowchart: Document 8">
              <a:extLst>
                <a:ext uri="{FF2B5EF4-FFF2-40B4-BE49-F238E27FC236}">
                  <a16:creationId xmlns:a16="http://schemas.microsoft.com/office/drawing/2014/main" id="{40FD05B9-9758-C24B-9E53-2CE52F1C5E90}"/>
                </a:ext>
              </a:extLst>
            </p:cNvPr>
            <p:cNvSpPr>
              <a:spLocks noChangeArrowheads="1"/>
            </p:cNvSpPr>
            <p:nvPr/>
          </p:nvSpPr>
          <p:spPr bwMode="auto">
            <a:xfrm>
              <a:off x="1014464" y="2668356"/>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fr-BE"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Change Log</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5" name="Flowchart: Document 8">
              <a:extLst>
                <a:ext uri="{FF2B5EF4-FFF2-40B4-BE49-F238E27FC236}">
                  <a16:creationId xmlns:a16="http://schemas.microsoft.com/office/drawing/2014/main" id="{A276E62C-BED7-B847-BE40-A305D2847CB8}"/>
                </a:ext>
              </a:extLst>
            </p:cNvPr>
            <p:cNvSpPr>
              <a:spLocks noChangeArrowheads="1"/>
            </p:cNvSpPr>
            <p:nvPr/>
          </p:nvSpPr>
          <p:spPr bwMode="auto">
            <a:xfrm>
              <a:off x="2343326" y="2649303"/>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p:txBody>
        </p:sp>
        <p:grpSp>
          <p:nvGrpSpPr>
            <p:cNvPr id="50" name="Group 29">
              <a:extLst>
                <a:ext uri="{FF2B5EF4-FFF2-40B4-BE49-F238E27FC236}">
                  <a16:creationId xmlns:a16="http://schemas.microsoft.com/office/drawing/2014/main" id="{75D96436-FFF4-9744-A3E5-397EA5E5BFC3}"/>
                </a:ext>
              </a:extLst>
            </p:cNvPr>
            <p:cNvGrpSpPr>
              <a:grpSpLocks/>
            </p:cNvGrpSpPr>
            <p:nvPr/>
          </p:nvGrpSpPr>
          <p:grpSpPr bwMode="auto">
            <a:xfrm>
              <a:off x="1015158" y="3439840"/>
              <a:ext cx="1155700" cy="642937"/>
              <a:chOff x="1909763" y="2640012"/>
              <a:chExt cx="1155700" cy="642938"/>
            </a:xfrm>
          </p:grpSpPr>
          <p:sp>
            <p:nvSpPr>
              <p:cNvPr id="54" name="Flowchart: Document 8">
                <a:extLst>
                  <a:ext uri="{FF2B5EF4-FFF2-40B4-BE49-F238E27FC236}">
                    <a16:creationId xmlns:a16="http://schemas.microsoft.com/office/drawing/2014/main" id="{5E0AB6CF-60FD-AB44-B1B9-B1B648938DAD}"/>
                  </a:ext>
                </a:extLst>
              </p:cNvPr>
              <p:cNvSpPr>
                <a:spLocks noChangeArrowheads="1"/>
              </p:cNvSpPr>
              <p:nvPr/>
            </p:nvSpPr>
            <p:spPr bwMode="auto">
              <a:xfrm>
                <a:off x="1940822" y="2640163"/>
                <a:ext cx="1124056" cy="598574"/>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55" name="Flowchart: Document 8">
                <a:extLst>
                  <a:ext uri="{FF2B5EF4-FFF2-40B4-BE49-F238E27FC236}">
                    <a16:creationId xmlns:a16="http://schemas.microsoft.com/office/drawing/2014/main" id="{7A258F6A-7F88-AD47-987D-A8EBAB5E32AC}"/>
                  </a:ext>
                </a:extLst>
              </p:cNvPr>
              <p:cNvSpPr>
                <a:spLocks noChangeArrowheads="1"/>
              </p:cNvSpPr>
              <p:nvPr/>
            </p:nvSpPr>
            <p:spPr bwMode="auto">
              <a:xfrm>
                <a:off x="1909069" y="2684619"/>
                <a:ext cx="1124056" cy="598574"/>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MoMs</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 </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Reports</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51" name="Rounded Rectangle 20">
              <a:extLst>
                <a:ext uri="{FF2B5EF4-FFF2-40B4-BE49-F238E27FC236}">
                  <a16:creationId xmlns:a16="http://schemas.microsoft.com/office/drawing/2014/main" id="{FC4B3E9F-A6E3-6146-A0C2-773F2550710D}"/>
                </a:ext>
              </a:extLst>
            </p:cNvPr>
            <p:cNvSpPr>
              <a:spLocks noChangeArrowheads="1"/>
            </p:cNvSpPr>
            <p:nvPr/>
          </p:nvSpPr>
          <p:spPr bwMode="auto">
            <a:xfrm>
              <a:off x="906504" y="2382565"/>
              <a:ext cx="7488941" cy="18719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53" name="Flowchart: Document 8">
              <a:extLst>
                <a:ext uri="{FF2B5EF4-FFF2-40B4-BE49-F238E27FC236}">
                  <a16:creationId xmlns:a16="http://schemas.microsoft.com/office/drawing/2014/main" id="{8A34BE45-5205-B64E-B92D-BAE05EFE1735}"/>
                </a:ext>
              </a:extLst>
            </p:cNvPr>
            <p:cNvSpPr>
              <a:spLocks noChangeArrowheads="1"/>
            </p:cNvSpPr>
            <p:nvPr/>
          </p:nvSpPr>
          <p:spPr bwMode="auto">
            <a:xfrm>
              <a:off x="5874258" y="2647715"/>
              <a:ext cx="1124056" cy="598574"/>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269882432"/>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Control Schedule</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A8A197FC-D852-3873-C67F-7E4A4A1D3330}"/>
              </a:ext>
            </a:extLst>
          </p:cNvPr>
          <p:cNvSpPr>
            <a:spLocks noGrp="1"/>
          </p:cNvSpPr>
          <p:nvPr>
            <p:ph type="title"/>
          </p:nvPr>
        </p:nvSpPr>
        <p:spPr/>
        <p:txBody>
          <a:bodyPr/>
          <a:lstStyle/>
          <a:p>
            <a:r>
              <a:rPr lang="en-US" dirty="0"/>
              <a:t>Control Schedule</a:t>
            </a:r>
            <a:endParaRPr lang="el-GR" dirty="0"/>
          </a:p>
        </p:txBody>
      </p:sp>
    </p:spTree>
    <p:extLst>
      <p:ext uri="{BB962C8B-B14F-4D97-AF65-F5344CB8AC3E}">
        <p14:creationId xmlns:p14="http://schemas.microsoft.com/office/powerpoint/2010/main" val="76461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 uri="{C183D7F6-B498-43B3-948B-1728B52AA6E4}">
                <adec:decorative xmlns:adec="http://schemas.microsoft.com/office/drawing/2017/decorative" val="0"/>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7654774" cy="1285689"/>
          </a:xfrm>
        </p:spPr>
        <p:txBody>
          <a:bodyPr/>
          <a:lstStyle/>
          <a:p>
            <a:pPr eaLnBrk="0" hangingPunct="0">
              <a:spcBef>
                <a:spcPts val="150"/>
              </a:spcBef>
              <a:spcAft>
                <a:spcPts val="375"/>
              </a:spcAft>
              <a:buSzPct val="80000"/>
            </a:pPr>
            <a:r>
              <a:rPr lang="en-GB" sz="1600" dirty="0"/>
              <a:t>Manages the project costs so that they conform to the cost/effort baseline and overall project budget constraints.</a:t>
            </a:r>
          </a:p>
          <a:p>
            <a:pPr eaLnBrk="0" hangingPunct="0">
              <a:spcBef>
                <a:spcPts val="150"/>
              </a:spcBef>
              <a:spcAft>
                <a:spcPts val="375"/>
              </a:spcAft>
              <a:buSzPct val="80000"/>
            </a:pPr>
            <a:r>
              <a:rPr lang="en-GB" sz="1600" dirty="0"/>
              <a:t>Regularly monitors the budget and tracks the difference between budgeted, actual and expected costs. </a:t>
            </a:r>
          </a:p>
          <a:p>
            <a:pPr eaLnBrk="0" hangingPunct="0">
              <a:spcBef>
                <a:spcPts val="150"/>
              </a:spcBef>
              <a:spcAft>
                <a:spcPts val="375"/>
              </a:spcAft>
              <a:buSzPct val="80000"/>
            </a:pPr>
            <a:r>
              <a:rPr lang="en-GB" sz="1600" dirty="0">
                <a:ea typeface="PMingLiU" panose="02020500000000000000" pitchFamily="18" charset="-120"/>
                <a:cs typeface="Times New Roman" panose="02020603050405020304" pitchFamily="18" charset="0"/>
              </a:rPr>
              <a:t>Informs the Project Steering Committee (PSC) about any risks for the schedule for the informed decision-making.</a:t>
            </a:r>
          </a:p>
          <a:p>
            <a:pPr eaLnBrk="0" hangingPunct="0">
              <a:spcBef>
                <a:spcPts val="150"/>
              </a:spcBef>
              <a:spcAft>
                <a:spcPts val="375"/>
              </a:spcAft>
              <a:buSzPct val="80000"/>
            </a:pPr>
            <a:endParaRPr lang="en-GB" sz="1600" dirty="0"/>
          </a:p>
        </p:txBody>
      </p:sp>
      <p:grpSp>
        <p:nvGrpSpPr>
          <p:cNvPr id="27" name="Group 1" descr="Input: Outsourcing Plan &amp; Change Log, Project Handbook, MoMs &amp; Project Reports, Project Work Plan&#10;Roles: PO, PM&#10;Output: Project Work Plan (updated), Project Logs (updated)">
            <a:extLst>
              <a:ext uri="{FF2B5EF4-FFF2-40B4-BE49-F238E27FC236}">
                <a16:creationId xmlns:a16="http://schemas.microsoft.com/office/drawing/2014/main" id="{9CE91062-0C51-5C45-B837-CC0AFF08469E}"/>
              </a:ext>
            </a:extLst>
          </p:cNvPr>
          <p:cNvGrpSpPr>
            <a:grpSpLocks/>
          </p:cNvGrpSpPr>
          <p:nvPr/>
        </p:nvGrpSpPr>
        <p:grpSpPr bwMode="auto">
          <a:xfrm>
            <a:off x="2598522" y="2349734"/>
            <a:ext cx="6423757" cy="1432322"/>
            <a:chOff x="468313" y="2382565"/>
            <a:chExt cx="7927132" cy="1910035"/>
          </a:xfrm>
        </p:grpSpPr>
        <p:sp>
          <p:nvSpPr>
            <p:cNvPr id="28" name="Rounded Rectangle 20">
              <a:extLst>
                <a:ext uri="{FF2B5EF4-FFF2-40B4-BE49-F238E27FC236}">
                  <a16:creationId xmlns:a16="http://schemas.microsoft.com/office/drawing/2014/main" id="{371FE4D2-5BA3-BB49-BDB3-036EE96B26B9}"/>
                </a:ext>
              </a:extLst>
            </p:cNvPr>
            <p:cNvSpPr>
              <a:spLocks noChangeArrowheads="1"/>
            </p:cNvSpPr>
            <p:nvPr/>
          </p:nvSpPr>
          <p:spPr bwMode="auto">
            <a:xfrm>
              <a:off x="468313" y="2420670"/>
              <a:ext cx="7488941" cy="18719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29" name="Text Box 6">
              <a:extLst>
                <a:ext uri="{FF2B5EF4-FFF2-40B4-BE49-F238E27FC236}">
                  <a16:creationId xmlns:a16="http://schemas.microsoft.com/office/drawing/2014/main" id="{AE8B097D-3D71-994E-AE20-77A1E275C74C}"/>
                </a:ext>
              </a:extLst>
            </p:cNvPr>
            <p:cNvSpPr txBox="1">
              <a:spLocks noChangeArrowheads="1"/>
            </p:cNvSpPr>
            <p:nvPr/>
          </p:nvSpPr>
          <p:spPr bwMode="auto">
            <a:xfrm>
              <a:off x="3505485" y="3117682"/>
              <a:ext cx="2160791" cy="30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30" name="Text Box 26">
              <a:extLst>
                <a:ext uri="{FF2B5EF4-FFF2-40B4-BE49-F238E27FC236}">
                  <a16:creationId xmlns:a16="http://schemas.microsoft.com/office/drawing/2014/main" id="{AF321447-A851-4A4F-83E2-F4EB67B34CD8}"/>
                </a:ext>
              </a:extLst>
            </p:cNvPr>
            <p:cNvSpPr txBox="1">
              <a:spLocks noChangeArrowheads="1"/>
            </p:cNvSpPr>
            <p:nvPr/>
          </p:nvSpPr>
          <p:spPr bwMode="auto">
            <a:xfrm>
              <a:off x="3497548" y="3867089"/>
              <a:ext cx="2160790" cy="30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a:t>
              </a:r>
            </a:p>
          </p:txBody>
        </p:sp>
        <p:sp>
          <p:nvSpPr>
            <p:cNvPr id="31" name="Flowchart: Document 8">
              <a:extLst>
                <a:ext uri="{FF2B5EF4-FFF2-40B4-BE49-F238E27FC236}">
                  <a16:creationId xmlns:a16="http://schemas.microsoft.com/office/drawing/2014/main" id="{69EB1AEB-565A-E646-85E8-11F1494BA77F}"/>
                </a:ext>
              </a:extLst>
            </p:cNvPr>
            <p:cNvSpPr>
              <a:spLocks noChangeArrowheads="1"/>
            </p:cNvSpPr>
            <p:nvPr/>
          </p:nvSpPr>
          <p:spPr bwMode="auto">
            <a:xfrm>
              <a:off x="2346502" y="3459044"/>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32" name="Line 32">
              <a:extLst>
                <a:ext uri="{FF2B5EF4-FFF2-40B4-BE49-F238E27FC236}">
                  <a16:creationId xmlns:a16="http://schemas.microsoft.com/office/drawing/2014/main" id="{71868F45-E142-6B48-9DDA-6B82B985F6C4}"/>
                </a:ext>
              </a:extLst>
            </p:cNvPr>
            <p:cNvSpPr>
              <a:spLocks noChangeShapeType="1"/>
            </p:cNvSpPr>
            <p:nvPr/>
          </p:nvSpPr>
          <p:spPr bwMode="auto">
            <a:xfrm>
              <a:off x="3678540" y="4111599"/>
              <a:ext cx="1962334"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33" name="Picture 15">
              <a:extLst>
                <a:ext uri="{FF2B5EF4-FFF2-40B4-BE49-F238E27FC236}">
                  <a16:creationId xmlns:a16="http://schemas.microsoft.com/office/drawing/2014/main" id="{1109402B-1935-C841-AF39-E730470D74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3383" y="3435077"/>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6">
              <a:extLst>
                <a:ext uri="{FF2B5EF4-FFF2-40B4-BE49-F238E27FC236}">
                  <a16:creationId xmlns:a16="http://schemas.microsoft.com/office/drawing/2014/main" id="{4F6D2F32-7295-F04F-A703-1AA4EAC8645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7345" y="2669902"/>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Flowchart: Document 8">
              <a:extLst>
                <a:ext uri="{FF2B5EF4-FFF2-40B4-BE49-F238E27FC236}">
                  <a16:creationId xmlns:a16="http://schemas.microsoft.com/office/drawing/2014/main" id="{6317C4C7-687B-544C-8105-832D2ED70E70}"/>
                </a:ext>
              </a:extLst>
            </p:cNvPr>
            <p:cNvSpPr>
              <a:spLocks noChangeArrowheads="1"/>
            </p:cNvSpPr>
            <p:nvPr/>
          </p:nvSpPr>
          <p:spPr bwMode="auto">
            <a:xfrm>
              <a:off x="5874258" y="3462219"/>
              <a:ext cx="1124056" cy="598573"/>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7" name="Flowchart: Document 8">
              <a:extLst>
                <a:ext uri="{FF2B5EF4-FFF2-40B4-BE49-F238E27FC236}">
                  <a16:creationId xmlns:a16="http://schemas.microsoft.com/office/drawing/2014/main" id="{D372F952-656F-AF4C-A9C8-2EEA75DA232A}"/>
                </a:ext>
              </a:extLst>
            </p:cNvPr>
            <p:cNvSpPr>
              <a:spLocks noChangeArrowheads="1"/>
            </p:cNvSpPr>
            <p:nvPr/>
          </p:nvSpPr>
          <p:spPr bwMode="auto">
            <a:xfrm>
              <a:off x="2346502" y="2646128"/>
              <a:ext cx="1124056" cy="600161"/>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Transition Plan &amp;</a:t>
              </a: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Implementation Plan</a:t>
              </a:r>
            </a:p>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8" name="Flowchart: Document 8">
              <a:extLst>
                <a:ext uri="{FF2B5EF4-FFF2-40B4-BE49-F238E27FC236}">
                  <a16:creationId xmlns:a16="http://schemas.microsoft.com/office/drawing/2014/main" id="{F8169B63-9C4E-7541-864C-5AA4C07D76B5}"/>
                </a:ext>
              </a:extLst>
            </p:cNvPr>
            <p:cNvSpPr>
              <a:spLocks noChangeArrowheads="1"/>
            </p:cNvSpPr>
            <p:nvPr/>
          </p:nvSpPr>
          <p:spPr bwMode="auto">
            <a:xfrm>
              <a:off x="2343326" y="3462219"/>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p:txBody>
        </p:sp>
        <p:sp>
          <p:nvSpPr>
            <p:cNvPr id="49" name="Flowchart: Document 8">
              <a:extLst>
                <a:ext uri="{FF2B5EF4-FFF2-40B4-BE49-F238E27FC236}">
                  <a16:creationId xmlns:a16="http://schemas.microsoft.com/office/drawing/2014/main" id="{4A7094A7-CD51-D44E-8313-828CE20564F3}"/>
                </a:ext>
              </a:extLst>
            </p:cNvPr>
            <p:cNvSpPr>
              <a:spLocks noChangeArrowheads="1"/>
            </p:cNvSpPr>
            <p:nvPr/>
          </p:nvSpPr>
          <p:spPr bwMode="auto">
            <a:xfrm>
              <a:off x="1014464" y="2668356"/>
              <a:ext cx="1124056" cy="598573"/>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Outsourcing Plan &amp; Change Log</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52" name="Flowchart: Document 8">
              <a:extLst>
                <a:ext uri="{FF2B5EF4-FFF2-40B4-BE49-F238E27FC236}">
                  <a16:creationId xmlns:a16="http://schemas.microsoft.com/office/drawing/2014/main" id="{44DE3072-4DBB-E84E-8DF6-8BA57A478994}"/>
                </a:ext>
              </a:extLst>
            </p:cNvPr>
            <p:cNvSpPr>
              <a:spLocks noChangeArrowheads="1"/>
            </p:cNvSpPr>
            <p:nvPr/>
          </p:nvSpPr>
          <p:spPr bwMode="auto">
            <a:xfrm>
              <a:off x="2343326" y="2649303"/>
              <a:ext cx="1124056" cy="598573"/>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Handbook</a:t>
              </a:r>
            </a:p>
          </p:txBody>
        </p:sp>
        <p:grpSp>
          <p:nvGrpSpPr>
            <p:cNvPr id="56" name="Group 29">
              <a:extLst>
                <a:ext uri="{FF2B5EF4-FFF2-40B4-BE49-F238E27FC236}">
                  <a16:creationId xmlns:a16="http://schemas.microsoft.com/office/drawing/2014/main" id="{55E65040-CB88-6B40-A7CF-0D247C83BB39}"/>
                </a:ext>
              </a:extLst>
            </p:cNvPr>
            <p:cNvGrpSpPr>
              <a:grpSpLocks/>
            </p:cNvGrpSpPr>
            <p:nvPr/>
          </p:nvGrpSpPr>
          <p:grpSpPr bwMode="auto">
            <a:xfrm>
              <a:off x="1015158" y="3439840"/>
              <a:ext cx="1155700" cy="642937"/>
              <a:chOff x="1909763" y="2640012"/>
              <a:chExt cx="1155700" cy="642938"/>
            </a:xfrm>
          </p:grpSpPr>
          <p:sp>
            <p:nvSpPr>
              <p:cNvPr id="59" name="Flowchart: Document 8">
                <a:extLst>
                  <a:ext uri="{FF2B5EF4-FFF2-40B4-BE49-F238E27FC236}">
                    <a16:creationId xmlns:a16="http://schemas.microsoft.com/office/drawing/2014/main" id="{6212D6AB-9AEC-9E45-B8DD-D3DE48D40449}"/>
                  </a:ext>
                </a:extLst>
              </p:cNvPr>
              <p:cNvSpPr>
                <a:spLocks noChangeArrowheads="1"/>
              </p:cNvSpPr>
              <p:nvPr/>
            </p:nvSpPr>
            <p:spPr bwMode="auto">
              <a:xfrm>
                <a:off x="1940822" y="2640163"/>
                <a:ext cx="1124056" cy="598574"/>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Project Charter</a:t>
                </a:r>
              </a:p>
              <a:p>
                <a:pPr algn="ctr" eaLnBrk="1" hangingPunct="1">
                  <a:lnSpc>
                    <a:spcPts val="750"/>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lnSpc>
                    <a:spcPts val="750"/>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Business Case  </a:t>
                </a:r>
              </a:p>
            </p:txBody>
          </p:sp>
          <p:sp>
            <p:nvSpPr>
              <p:cNvPr id="60" name="Flowchart: Document 8">
                <a:extLst>
                  <a:ext uri="{FF2B5EF4-FFF2-40B4-BE49-F238E27FC236}">
                    <a16:creationId xmlns:a16="http://schemas.microsoft.com/office/drawing/2014/main" id="{E11B9D67-C368-FF43-BCDE-BFA57E357E17}"/>
                  </a:ext>
                </a:extLst>
              </p:cNvPr>
              <p:cNvSpPr>
                <a:spLocks noChangeArrowheads="1"/>
              </p:cNvSpPr>
              <p:nvPr/>
            </p:nvSpPr>
            <p:spPr bwMode="auto">
              <a:xfrm>
                <a:off x="1909069" y="2684619"/>
                <a:ext cx="1124056" cy="598574"/>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en-GB" altLang="en-US" sz="750" dirty="0">
                    <a:solidFill>
                      <a:srgbClr val="000000"/>
                    </a:solidFill>
                    <a:latin typeface="Calibri Light" panose="020F0302020204030204" pitchFamily="34" charset="0"/>
                    <a:cs typeface="Calibri Light" panose="020F0302020204030204" pitchFamily="34" charset="0"/>
                  </a:rPr>
                  <a:t>MoMs</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 </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Reports</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57" name="Rounded Rectangle 20">
              <a:extLst>
                <a:ext uri="{FF2B5EF4-FFF2-40B4-BE49-F238E27FC236}">
                  <a16:creationId xmlns:a16="http://schemas.microsoft.com/office/drawing/2014/main" id="{E35E7A88-1FB0-6C4F-A22B-D67F973735F4}"/>
                </a:ext>
              </a:extLst>
            </p:cNvPr>
            <p:cNvSpPr>
              <a:spLocks noChangeArrowheads="1"/>
            </p:cNvSpPr>
            <p:nvPr/>
          </p:nvSpPr>
          <p:spPr bwMode="auto">
            <a:xfrm>
              <a:off x="906504" y="2382565"/>
              <a:ext cx="7488941" cy="18719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58" name="Flowchart: Document 8">
              <a:extLst>
                <a:ext uri="{FF2B5EF4-FFF2-40B4-BE49-F238E27FC236}">
                  <a16:creationId xmlns:a16="http://schemas.microsoft.com/office/drawing/2014/main" id="{249739C7-0F67-764E-BC4F-B1C47D2D3446}"/>
                </a:ext>
              </a:extLst>
            </p:cNvPr>
            <p:cNvSpPr>
              <a:spLocks noChangeArrowheads="1"/>
            </p:cNvSpPr>
            <p:nvPr/>
          </p:nvSpPr>
          <p:spPr bwMode="auto">
            <a:xfrm>
              <a:off x="5874258" y="2647715"/>
              <a:ext cx="1124056" cy="598574"/>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1383152445"/>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Control Cost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5DD6B9B6-57D9-F31B-80E6-94C06A884C6D}"/>
              </a:ext>
            </a:extLst>
          </p:cNvPr>
          <p:cNvSpPr>
            <a:spLocks noGrp="1"/>
          </p:cNvSpPr>
          <p:nvPr>
            <p:ph type="title"/>
          </p:nvPr>
        </p:nvSpPr>
        <p:spPr/>
        <p:txBody>
          <a:bodyPr/>
          <a:lstStyle/>
          <a:p>
            <a:r>
              <a:rPr lang="en-US" dirty="0"/>
              <a:t>Cost Control</a:t>
            </a:r>
            <a:endParaRPr lang="el-GR" dirty="0"/>
          </a:p>
        </p:txBody>
      </p:sp>
    </p:spTree>
    <p:extLst>
      <p:ext uri="{BB962C8B-B14F-4D97-AF65-F5344CB8AC3E}">
        <p14:creationId xmlns:p14="http://schemas.microsoft.com/office/powerpoint/2010/main" val="15744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2" name="Tekstvak 1">
            <a:extLst>
              <a:ext uri="{FF2B5EF4-FFF2-40B4-BE49-F238E27FC236}">
                <a16:creationId xmlns:a16="http://schemas.microsoft.com/office/drawing/2014/main" id="{28CF82BD-A6A8-E14F-B28C-8A2F2CE0749B}"/>
              </a:ext>
            </a:extLst>
          </p:cNvPr>
          <p:cNvSpPr txBox="1"/>
          <p:nvPr/>
        </p:nvSpPr>
        <p:spPr>
          <a:xfrm rot="351292">
            <a:off x="7011401" y="1656705"/>
            <a:ext cx="1956199" cy="1223412"/>
          </a:xfrm>
          <a:prstGeom prst="rect">
            <a:avLst/>
          </a:prstGeom>
          <a:solidFill>
            <a:schemeClr val="accent6">
              <a:lumMod val="40000"/>
              <a:lumOff val="60000"/>
            </a:schemeClr>
          </a:solidFill>
        </p:spPr>
        <p:txBody>
          <a:bodyPr wrap="square" rtlCol="0">
            <a:spAutoFit/>
          </a:bodyPr>
          <a:lstStyle/>
          <a:p>
            <a:r>
              <a:rPr lang="en-GB" sz="1050" b="1" dirty="0">
                <a:solidFill>
                  <a:schemeClr val="tx2"/>
                </a:solidFill>
                <a:latin typeface="Calibri Light" panose="020F0302020204030204" pitchFamily="34" charset="0"/>
                <a:cs typeface="Calibri Light" panose="020F0302020204030204" pitchFamily="34" charset="0"/>
              </a:rPr>
              <a:t>Project stakeholders </a:t>
            </a:r>
            <a:r>
              <a:rPr lang="en-GB" sz="1050" dirty="0">
                <a:solidFill>
                  <a:schemeClr val="tx2"/>
                </a:solidFill>
                <a:latin typeface="Calibri Light" panose="020F0302020204030204" pitchFamily="34" charset="0"/>
                <a:cs typeface="Calibri Light" panose="020F0302020204030204" pitchFamily="34" charset="0"/>
              </a:rPr>
              <a:t>are people (or groups) who can affect or can be affected by both the activities performed during the life of a project, or/and by the project’s output(s) and outcome(s). </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5" y="1039500"/>
            <a:ext cx="7204073" cy="1285689"/>
          </a:xfrm>
        </p:spPr>
        <p:txBody>
          <a:bodyPr/>
          <a:lstStyle/>
          <a:p>
            <a:r>
              <a:rPr lang="en-GB" sz="1400" dirty="0"/>
              <a:t>Identifies project stakeholders, captures their project expectations and requirements.</a:t>
            </a:r>
          </a:p>
          <a:p>
            <a:r>
              <a:rPr lang="en-GB" sz="1400" dirty="0"/>
              <a:t>Defines communication strategy and performs activities to communicate with stakeholders throughout project lifecycle and encourages them to get involved and contribute.</a:t>
            </a:r>
          </a:p>
          <a:p>
            <a:r>
              <a:rPr lang="en-GB" sz="1400" dirty="0"/>
              <a:t>Monitors and captures stakeholders' overall project experience and satisfaction.</a:t>
            </a:r>
            <a:endParaRPr lang="en-GB" sz="1200" b="1" dirty="0"/>
          </a:p>
        </p:txBody>
      </p:sp>
      <p:grpSp>
        <p:nvGrpSpPr>
          <p:cNvPr id="27" name="Group 22" descr="Input: Deliverable Acceptance &amp; Transitions Plans, Project Handbook &amp; Stakeholder Matrix, Communications Management Plan, Business Implementation Plan&#10;Roles: PO, PM, BM&#10;Output: Stakeholder Matrix (updated), Issue and Decision Logs, Stakeholder Checklist">
            <a:extLst>
              <a:ext uri="{FF2B5EF4-FFF2-40B4-BE49-F238E27FC236}">
                <a16:creationId xmlns:a16="http://schemas.microsoft.com/office/drawing/2014/main" id="{D6A45817-DE24-D144-B9DA-DEAF34D078B0}"/>
              </a:ext>
            </a:extLst>
          </p:cNvPr>
          <p:cNvGrpSpPr/>
          <p:nvPr/>
        </p:nvGrpSpPr>
        <p:grpSpPr>
          <a:xfrm>
            <a:off x="1321799" y="2213509"/>
            <a:ext cx="6723220" cy="1368000"/>
            <a:chOff x="577850" y="2711450"/>
            <a:chExt cx="7386638" cy="1497013"/>
          </a:xfrm>
        </p:grpSpPr>
        <p:sp>
          <p:nvSpPr>
            <p:cNvPr id="28" name="Flowchart: Document 8">
              <a:extLst>
                <a:ext uri="{FF2B5EF4-FFF2-40B4-BE49-F238E27FC236}">
                  <a16:creationId xmlns:a16="http://schemas.microsoft.com/office/drawing/2014/main" id="{8A40A68C-941D-014C-A8E5-C717A35A4D32}"/>
                </a:ext>
              </a:extLst>
            </p:cNvPr>
            <p:cNvSpPr>
              <a:spLocks noChangeArrowheads="1"/>
            </p:cNvSpPr>
            <p:nvPr/>
          </p:nvSpPr>
          <p:spPr bwMode="auto">
            <a:xfrm>
              <a:off x="5468938" y="353695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Issue and Decision Logs</a:t>
              </a:r>
            </a:p>
          </p:txBody>
        </p:sp>
        <p:sp>
          <p:nvSpPr>
            <p:cNvPr id="29" name="Flowchart: Document 8">
              <a:extLst>
                <a:ext uri="{FF2B5EF4-FFF2-40B4-BE49-F238E27FC236}">
                  <a16:creationId xmlns:a16="http://schemas.microsoft.com/office/drawing/2014/main" id="{A175817E-DF96-484F-B772-0DC7DAEF96E8}"/>
                </a:ext>
              </a:extLst>
            </p:cNvPr>
            <p:cNvSpPr>
              <a:spLocks noChangeArrowheads="1"/>
            </p:cNvSpPr>
            <p:nvPr/>
          </p:nvSpPr>
          <p:spPr bwMode="auto">
            <a:xfrm>
              <a:off x="1957388" y="271145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Project </a:t>
              </a:r>
              <a:r>
                <a:rPr lang="fr-BE" altLang="en-US" sz="800" b="0" dirty="0" err="1">
                  <a:solidFill>
                    <a:srgbClr val="000000"/>
                  </a:solidFill>
                  <a:latin typeface="Calibri Light" panose="020F0302020204030204" pitchFamily="34" charset="0"/>
                  <a:cs typeface="Calibri Light" panose="020F0302020204030204" pitchFamily="34" charset="0"/>
                </a:rPr>
                <a:t>Handbook</a:t>
              </a:r>
              <a:endParaRPr lang="fr-BE" altLang="en-US" sz="800" b="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&amp;  Stakeholder Matrix</a:t>
              </a:r>
              <a:endParaRPr lang="en-GB" altLang="en-US" sz="800" b="0" dirty="0">
                <a:solidFill>
                  <a:srgbClr val="000000"/>
                </a:solidFill>
                <a:latin typeface="Calibri Light" panose="020F0302020204030204" pitchFamily="34" charset="0"/>
                <a:cs typeface="Calibri Light" panose="020F0302020204030204" pitchFamily="34" charset="0"/>
              </a:endParaRPr>
            </a:p>
          </p:txBody>
        </p:sp>
        <p:sp>
          <p:nvSpPr>
            <p:cNvPr id="45" name="Flowchart: Document 8">
              <a:extLst>
                <a:ext uri="{FF2B5EF4-FFF2-40B4-BE49-F238E27FC236}">
                  <a16:creationId xmlns:a16="http://schemas.microsoft.com/office/drawing/2014/main" id="{34720F5B-4BCB-BE47-AB2C-98162AB14E77}"/>
                </a:ext>
              </a:extLst>
            </p:cNvPr>
            <p:cNvSpPr>
              <a:spLocks noChangeArrowheads="1"/>
            </p:cNvSpPr>
            <p:nvPr/>
          </p:nvSpPr>
          <p:spPr bwMode="auto">
            <a:xfrm>
              <a:off x="620713" y="271145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800" b="0" dirty="0" err="1">
                  <a:solidFill>
                    <a:srgbClr val="000000"/>
                  </a:solidFill>
                  <a:latin typeface="Calibri Light" panose="020F0302020204030204" pitchFamily="34" charset="0"/>
                  <a:cs typeface="Calibri Light" panose="020F0302020204030204" pitchFamily="34" charset="0"/>
                </a:rPr>
                <a:t>Deliverable</a:t>
              </a:r>
              <a:r>
                <a:rPr lang="fr-BE" altLang="en-US" sz="800" b="0" dirty="0">
                  <a:solidFill>
                    <a:srgbClr val="000000"/>
                  </a:solidFill>
                  <a:latin typeface="Calibri Light" panose="020F0302020204030204" pitchFamily="34" charset="0"/>
                  <a:cs typeface="Calibri Light" panose="020F0302020204030204" pitchFamily="34" charset="0"/>
                </a:rPr>
                <a:t> Acceptance &amp;</a:t>
              </a:r>
            </a:p>
            <a:p>
              <a:pPr algn="ctr" eaLnBrk="1" hangingPunct="1">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Transitions Plans</a:t>
              </a:r>
              <a:endParaRPr lang="en-GB" altLang="en-US" sz="800" b="0" dirty="0">
                <a:solidFill>
                  <a:srgbClr val="000000"/>
                </a:solidFill>
                <a:latin typeface="Calibri Light" panose="020F0302020204030204" pitchFamily="34" charset="0"/>
                <a:cs typeface="Calibri Light" panose="020F0302020204030204" pitchFamily="34" charset="0"/>
              </a:endParaRPr>
            </a:p>
          </p:txBody>
        </p:sp>
        <p:sp>
          <p:nvSpPr>
            <p:cNvPr id="46" name="Flowchart: Document 8">
              <a:extLst>
                <a:ext uri="{FF2B5EF4-FFF2-40B4-BE49-F238E27FC236}">
                  <a16:creationId xmlns:a16="http://schemas.microsoft.com/office/drawing/2014/main" id="{4F4BB277-D530-D84C-8F55-61CF6404F3B9}"/>
                </a:ext>
              </a:extLst>
            </p:cNvPr>
            <p:cNvSpPr>
              <a:spLocks noChangeArrowheads="1"/>
            </p:cNvSpPr>
            <p:nvPr/>
          </p:nvSpPr>
          <p:spPr bwMode="auto">
            <a:xfrm>
              <a:off x="5438775" y="3559175"/>
              <a:ext cx="1123950" cy="598488"/>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Issue and Decision Logs</a:t>
              </a:r>
            </a:p>
          </p:txBody>
        </p:sp>
        <p:sp>
          <p:nvSpPr>
            <p:cNvPr id="47" name="Flowchart: Document 8">
              <a:extLst>
                <a:ext uri="{FF2B5EF4-FFF2-40B4-BE49-F238E27FC236}">
                  <a16:creationId xmlns:a16="http://schemas.microsoft.com/office/drawing/2014/main" id="{E746662D-D27F-9A4D-8B55-38EB6E10FC52}"/>
                </a:ext>
              </a:extLst>
            </p:cNvPr>
            <p:cNvSpPr>
              <a:spLocks noChangeArrowheads="1"/>
            </p:cNvSpPr>
            <p:nvPr/>
          </p:nvSpPr>
          <p:spPr bwMode="auto">
            <a:xfrm>
              <a:off x="5438775" y="2744788"/>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Stakeholder Matrix </a:t>
              </a:r>
            </a:p>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(updated)</a:t>
              </a:r>
            </a:p>
          </p:txBody>
        </p:sp>
        <p:sp>
          <p:nvSpPr>
            <p:cNvPr id="48" name="Flowchart: Document 8">
              <a:extLst>
                <a:ext uri="{FF2B5EF4-FFF2-40B4-BE49-F238E27FC236}">
                  <a16:creationId xmlns:a16="http://schemas.microsoft.com/office/drawing/2014/main" id="{F14F610C-2D0B-554B-84CB-A99A80B75D72}"/>
                </a:ext>
              </a:extLst>
            </p:cNvPr>
            <p:cNvSpPr>
              <a:spLocks noChangeArrowheads="1"/>
            </p:cNvSpPr>
            <p:nvPr/>
          </p:nvSpPr>
          <p:spPr bwMode="auto">
            <a:xfrm>
              <a:off x="1917700" y="274637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Project </a:t>
              </a:r>
              <a:r>
                <a:rPr lang="fr-BE" altLang="en-US" sz="800" b="0" dirty="0" err="1">
                  <a:solidFill>
                    <a:srgbClr val="000000"/>
                  </a:solidFill>
                  <a:latin typeface="Calibri Light" panose="020F0302020204030204" pitchFamily="34" charset="0"/>
                  <a:cs typeface="Calibri Light" panose="020F0302020204030204" pitchFamily="34" charset="0"/>
                </a:rPr>
                <a:t>Handbook</a:t>
              </a:r>
              <a:endParaRPr lang="fr-BE" altLang="en-US" sz="800" b="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&amp;  </a:t>
              </a:r>
              <a:r>
                <a:rPr lang="en-US" altLang="en-US" sz="800" b="0" dirty="0">
                  <a:solidFill>
                    <a:srgbClr val="000000"/>
                  </a:solidFill>
                  <a:latin typeface="Calibri Light" panose="020F0302020204030204" pitchFamily="34" charset="0"/>
                  <a:cs typeface="Calibri Light" panose="020F0302020204030204" pitchFamily="34" charset="0"/>
                </a:rPr>
                <a:t>Stakeholder</a:t>
              </a:r>
              <a:r>
                <a:rPr lang="fr-BE" altLang="en-US" sz="800" b="0" dirty="0">
                  <a:solidFill>
                    <a:srgbClr val="000000"/>
                  </a:solidFill>
                  <a:latin typeface="Calibri Light" panose="020F0302020204030204" pitchFamily="34" charset="0"/>
                  <a:cs typeface="Calibri Light" panose="020F0302020204030204" pitchFamily="34" charset="0"/>
                </a:rPr>
                <a:t> Matrix</a:t>
              </a:r>
              <a:endParaRPr lang="en-GB" altLang="en-US" sz="800" b="0" dirty="0">
                <a:solidFill>
                  <a:srgbClr val="000000"/>
                </a:solidFill>
                <a:latin typeface="Calibri Light" panose="020F0302020204030204" pitchFamily="34" charset="0"/>
                <a:cs typeface="Calibri Light" panose="020F0302020204030204" pitchFamily="34" charset="0"/>
              </a:endParaRPr>
            </a:p>
          </p:txBody>
        </p:sp>
        <p:sp>
          <p:nvSpPr>
            <p:cNvPr id="49" name="Flowchart: Document 8">
              <a:extLst>
                <a:ext uri="{FF2B5EF4-FFF2-40B4-BE49-F238E27FC236}">
                  <a16:creationId xmlns:a16="http://schemas.microsoft.com/office/drawing/2014/main" id="{F1C2BE4F-2853-3543-BFBC-2F14BCBFA51E}"/>
                </a:ext>
              </a:extLst>
            </p:cNvPr>
            <p:cNvSpPr>
              <a:spLocks noChangeArrowheads="1"/>
            </p:cNvSpPr>
            <p:nvPr/>
          </p:nvSpPr>
          <p:spPr bwMode="auto">
            <a:xfrm>
              <a:off x="1917700" y="35639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800" b="0" dirty="0">
                <a:solidFill>
                  <a:srgbClr val="000000"/>
                </a:solidFill>
                <a:latin typeface="Calibri Light" panose="020F0302020204030204" pitchFamily="34" charset="0"/>
                <a:cs typeface="Calibri Light" panose="020F0302020204030204" pitchFamily="34" charset="0"/>
              </a:endParaRPr>
            </a:p>
          </p:txBody>
        </p:sp>
        <p:sp>
          <p:nvSpPr>
            <p:cNvPr id="50" name="Flowchart: Document 8">
              <a:extLst>
                <a:ext uri="{FF2B5EF4-FFF2-40B4-BE49-F238E27FC236}">
                  <a16:creationId xmlns:a16="http://schemas.microsoft.com/office/drawing/2014/main" id="{6A017A7E-2D37-9A46-AF88-10E448CB7930}"/>
                </a:ext>
              </a:extLst>
            </p:cNvPr>
            <p:cNvSpPr>
              <a:spLocks noChangeArrowheads="1"/>
            </p:cNvSpPr>
            <p:nvPr/>
          </p:nvSpPr>
          <p:spPr bwMode="auto">
            <a:xfrm>
              <a:off x="577850" y="274637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1100"/>
                </a:lnSpc>
                <a:spcBef>
                  <a:spcPct val="0"/>
                </a:spcBef>
                <a:buFontTx/>
                <a:buNone/>
              </a:pPr>
              <a:r>
                <a:rPr lang="en-US" altLang="en-US" sz="800" b="0" dirty="0">
                  <a:solidFill>
                    <a:srgbClr val="000000"/>
                  </a:solidFill>
                  <a:latin typeface="Calibri Light" panose="020F0302020204030204" pitchFamily="34" charset="0"/>
                  <a:cs typeface="Calibri Light" panose="020F0302020204030204" pitchFamily="34" charset="0"/>
                </a:rPr>
                <a:t>Deliverable</a:t>
              </a:r>
              <a:r>
                <a:rPr lang="fr-BE" altLang="en-US" sz="800" b="0" dirty="0">
                  <a:solidFill>
                    <a:srgbClr val="000000"/>
                  </a:solidFill>
                  <a:latin typeface="Calibri Light" panose="020F0302020204030204" pitchFamily="34" charset="0"/>
                  <a:cs typeface="Calibri Light" panose="020F0302020204030204" pitchFamily="34" charset="0"/>
                </a:rPr>
                <a:t> Acceptance &amp;</a:t>
              </a:r>
            </a:p>
            <a:p>
              <a:pPr algn="ctr" eaLnBrk="1" hangingPunct="1">
                <a:lnSpc>
                  <a:spcPts val="1100"/>
                </a:lnSpc>
                <a:spcBef>
                  <a:spcPct val="0"/>
                </a:spcBef>
                <a:buFontTx/>
                <a:buNone/>
              </a:pPr>
              <a:r>
                <a:rPr lang="fr-BE" altLang="en-US" sz="800" b="0" dirty="0">
                  <a:solidFill>
                    <a:srgbClr val="000000"/>
                  </a:solidFill>
                  <a:latin typeface="Calibri Light" panose="020F0302020204030204" pitchFamily="34" charset="0"/>
                  <a:cs typeface="Calibri Light" panose="020F0302020204030204" pitchFamily="34" charset="0"/>
                </a:rPr>
                <a:t>Transitions Plans</a:t>
              </a:r>
              <a:endParaRPr lang="en-GB" altLang="en-US" sz="800" b="0" dirty="0">
                <a:solidFill>
                  <a:srgbClr val="000000"/>
                </a:solidFill>
                <a:latin typeface="Calibri Light" panose="020F0302020204030204" pitchFamily="34" charset="0"/>
                <a:cs typeface="Calibri Light" panose="020F0302020204030204" pitchFamily="34" charset="0"/>
              </a:endParaRPr>
            </a:p>
          </p:txBody>
        </p:sp>
        <p:sp>
          <p:nvSpPr>
            <p:cNvPr id="51" name="Flowchart: Document 8">
              <a:extLst>
                <a:ext uri="{FF2B5EF4-FFF2-40B4-BE49-F238E27FC236}">
                  <a16:creationId xmlns:a16="http://schemas.microsoft.com/office/drawing/2014/main" id="{2CCFB26B-7443-1C4B-B69A-07FB25BD9A2D}"/>
                </a:ext>
              </a:extLst>
            </p:cNvPr>
            <p:cNvSpPr>
              <a:spLocks noChangeArrowheads="1"/>
            </p:cNvSpPr>
            <p:nvPr/>
          </p:nvSpPr>
          <p:spPr bwMode="auto">
            <a:xfrm>
              <a:off x="577850" y="3559175"/>
              <a:ext cx="1123950" cy="598488"/>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Communications Management Plan</a:t>
              </a:r>
            </a:p>
          </p:txBody>
        </p:sp>
        <p:sp>
          <p:nvSpPr>
            <p:cNvPr id="52" name="Line 32">
              <a:extLst>
                <a:ext uri="{FF2B5EF4-FFF2-40B4-BE49-F238E27FC236}">
                  <a16:creationId xmlns:a16="http://schemas.microsoft.com/office/drawing/2014/main" id="{1CFE12BD-0281-2941-BED3-0BDE0B4E3BB6}"/>
                </a:ext>
              </a:extLst>
            </p:cNvPr>
            <p:cNvSpPr>
              <a:spLocks noChangeShapeType="1"/>
            </p:cNvSpPr>
            <p:nvPr/>
          </p:nvSpPr>
          <p:spPr bwMode="auto">
            <a:xfrm>
              <a:off x="3249613" y="4208463"/>
              <a:ext cx="1960562"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53" name="TextBox 23">
              <a:extLst>
                <a:ext uri="{FF2B5EF4-FFF2-40B4-BE49-F238E27FC236}">
                  <a16:creationId xmlns:a16="http://schemas.microsoft.com/office/drawing/2014/main" id="{F590D498-182E-004E-A17D-E65F888BEE59}"/>
                </a:ext>
              </a:extLst>
            </p:cNvPr>
            <p:cNvSpPr txBox="1">
              <a:spLocks noChangeArrowheads="1"/>
            </p:cNvSpPr>
            <p:nvPr/>
          </p:nvSpPr>
          <p:spPr bwMode="auto">
            <a:xfrm>
              <a:off x="1831975" y="3632200"/>
              <a:ext cx="1295400" cy="40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lnSpc>
                  <a:spcPts val="1100"/>
                </a:lnSpc>
                <a:defRPr/>
              </a:pPr>
              <a:r>
                <a:rPr lang="en-GB" sz="800" b="0" dirty="0">
                  <a:solidFill>
                    <a:srgbClr val="000000"/>
                  </a:solidFill>
                  <a:latin typeface="Calibri Light" panose="020F0302020204030204" pitchFamily="34" charset="0"/>
                  <a:cs typeface="Calibri Light" panose="020F0302020204030204" pitchFamily="34" charset="0"/>
                </a:rPr>
                <a:t>Business </a:t>
              </a:r>
              <a:r>
                <a:rPr lang="en-GB" sz="800" b="0" spc="-40" dirty="0">
                  <a:solidFill>
                    <a:srgbClr val="000000"/>
                  </a:solidFill>
                  <a:latin typeface="Calibri Light" panose="020F0302020204030204" pitchFamily="34" charset="0"/>
                  <a:cs typeface="Calibri Light" panose="020F0302020204030204" pitchFamily="34" charset="0"/>
                </a:rPr>
                <a:t>Implementation Plan</a:t>
              </a:r>
            </a:p>
          </p:txBody>
        </p:sp>
        <p:sp>
          <p:nvSpPr>
            <p:cNvPr id="55" name="Text Box 6">
              <a:extLst>
                <a:ext uri="{FF2B5EF4-FFF2-40B4-BE49-F238E27FC236}">
                  <a16:creationId xmlns:a16="http://schemas.microsoft.com/office/drawing/2014/main" id="{B86170DD-5028-8E4D-A595-1EDD15F386C3}"/>
                </a:ext>
              </a:extLst>
            </p:cNvPr>
            <p:cNvSpPr txBox="1">
              <a:spLocks noChangeArrowheads="1"/>
            </p:cNvSpPr>
            <p:nvPr/>
          </p:nvSpPr>
          <p:spPr bwMode="auto">
            <a:xfrm>
              <a:off x="3076575" y="3216275"/>
              <a:ext cx="2159000" cy="2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1050" dirty="0">
                  <a:solidFill>
                    <a:srgbClr val="000000"/>
                  </a:solidFill>
                  <a:latin typeface="Calibri Light" panose="020F0302020204030204" pitchFamily="34" charset="0"/>
                  <a:cs typeface="Calibri Light" panose="020F0302020204030204" pitchFamily="34" charset="0"/>
                </a:rPr>
                <a:t>  A</a:t>
              </a:r>
              <a:r>
                <a:rPr lang="en-GB" sz="1050" b="0" dirty="0">
                  <a:solidFill>
                    <a:srgbClr val="000000"/>
                  </a:solidFill>
                  <a:latin typeface="Calibri Light" panose="020F0302020204030204" pitchFamily="34" charset="0"/>
                  <a:cs typeface="Calibri Light" panose="020F0302020204030204" pitchFamily="34" charset="0"/>
                </a:rPr>
                <a:t>:    PO</a:t>
              </a:r>
            </a:p>
          </p:txBody>
        </p:sp>
        <p:pic>
          <p:nvPicPr>
            <p:cNvPr id="56" name="Picture 16">
              <a:extLst>
                <a:ext uri="{FF2B5EF4-FFF2-40B4-BE49-F238E27FC236}">
                  <a16:creationId xmlns:a16="http://schemas.microsoft.com/office/drawing/2014/main" id="{9154C255-14EB-204C-8812-FC524D273BC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6249" y="2771529"/>
              <a:ext cx="355525" cy="50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 Box 26">
              <a:extLst>
                <a:ext uri="{FF2B5EF4-FFF2-40B4-BE49-F238E27FC236}">
                  <a16:creationId xmlns:a16="http://schemas.microsoft.com/office/drawing/2014/main" id="{F3D6FE4D-373E-2C4D-A964-74D3C79239AE}"/>
                </a:ext>
              </a:extLst>
            </p:cNvPr>
            <p:cNvSpPr txBox="1">
              <a:spLocks noChangeArrowheads="1"/>
            </p:cNvSpPr>
            <p:nvPr/>
          </p:nvSpPr>
          <p:spPr bwMode="auto">
            <a:xfrm>
              <a:off x="3059113" y="3905250"/>
              <a:ext cx="2160587" cy="2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1050" dirty="0">
                  <a:solidFill>
                    <a:srgbClr val="000000"/>
                  </a:solidFill>
                  <a:latin typeface="Calibri Light" panose="020F0302020204030204" pitchFamily="34" charset="0"/>
                  <a:cs typeface="Calibri Light" panose="020F0302020204030204" pitchFamily="34" charset="0"/>
                </a:rPr>
                <a:t>   R:   </a:t>
              </a:r>
              <a:r>
                <a:rPr lang="en-GB" altLang="en-US" sz="1050" b="0" dirty="0">
                  <a:solidFill>
                    <a:srgbClr val="000000"/>
                  </a:solidFill>
                  <a:latin typeface="Calibri Light" panose="020F0302020204030204" pitchFamily="34" charset="0"/>
                  <a:cs typeface="Calibri Light" panose="020F0302020204030204" pitchFamily="34" charset="0"/>
                </a:rPr>
                <a:t> PM             </a:t>
              </a:r>
              <a:r>
                <a:rPr lang="en-GB" altLang="en-US" sz="1050" dirty="0">
                  <a:solidFill>
                    <a:srgbClr val="000000"/>
                  </a:solidFill>
                  <a:latin typeface="Calibri Light" panose="020F0302020204030204" pitchFamily="34" charset="0"/>
                  <a:cs typeface="Calibri Light" panose="020F0302020204030204" pitchFamily="34" charset="0"/>
                </a:rPr>
                <a:t>S:    </a:t>
              </a:r>
              <a:r>
                <a:rPr lang="en-GB" altLang="en-US" sz="1050" b="0" dirty="0">
                  <a:solidFill>
                    <a:srgbClr val="000000"/>
                  </a:solidFill>
                  <a:latin typeface="Calibri Light" panose="020F0302020204030204" pitchFamily="34" charset="0"/>
                  <a:cs typeface="Calibri Light" panose="020F0302020204030204" pitchFamily="34" charset="0"/>
                </a:rPr>
                <a:t>BM</a:t>
              </a:r>
            </a:p>
          </p:txBody>
        </p:sp>
        <p:pic>
          <p:nvPicPr>
            <p:cNvPr id="61" name="Picture 14">
              <a:extLst>
                <a:ext uri="{FF2B5EF4-FFF2-40B4-BE49-F238E27FC236}">
                  <a16:creationId xmlns:a16="http://schemas.microsoft.com/office/drawing/2014/main" id="{52CC7C46-C5AC-9F40-AFAF-2AB727BAB17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03669" y="3471368"/>
              <a:ext cx="3555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5">
              <a:extLst>
                <a:ext uri="{FF2B5EF4-FFF2-40B4-BE49-F238E27FC236}">
                  <a16:creationId xmlns:a16="http://schemas.microsoft.com/office/drawing/2014/main" id="{0DAA4073-B405-BC40-8BC7-6CC31085BA1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10097" y="3471368"/>
              <a:ext cx="357111"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Flowchart: Document 8">
              <a:extLst>
                <a:ext uri="{FF2B5EF4-FFF2-40B4-BE49-F238E27FC236}">
                  <a16:creationId xmlns:a16="http://schemas.microsoft.com/office/drawing/2014/main" id="{5597C2EA-B4DB-4447-B06B-895A4436C411}"/>
                </a:ext>
              </a:extLst>
            </p:cNvPr>
            <p:cNvSpPr>
              <a:spLocks noChangeArrowheads="1"/>
            </p:cNvSpPr>
            <p:nvPr/>
          </p:nvSpPr>
          <p:spPr bwMode="auto">
            <a:xfrm>
              <a:off x="6840538" y="3535363"/>
              <a:ext cx="1123950" cy="60007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800" b="0" dirty="0">
                  <a:solidFill>
                    <a:srgbClr val="000000"/>
                  </a:solidFill>
                  <a:latin typeface="Calibri Light" panose="020F0302020204030204" pitchFamily="34" charset="0"/>
                  <a:cs typeface="Calibri Light" panose="020F0302020204030204" pitchFamily="34" charset="0"/>
                </a:rPr>
                <a:t>Stakeholder Checklist</a:t>
              </a: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192025087"/>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Stakeholders</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E72148A3-FE55-8089-B83D-DD3DD00A3A36}"/>
              </a:ext>
            </a:extLst>
          </p:cNvPr>
          <p:cNvSpPr>
            <a:spLocks noGrp="1"/>
          </p:cNvSpPr>
          <p:nvPr>
            <p:ph type="title"/>
          </p:nvPr>
        </p:nvSpPr>
        <p:spPr/>
        <p:txBody>
          <a:bodyPr/>
          <a:lstStyle/>
          <a:p>
            <a:r>
              <a:rPr lang="en-US" dirty="0"/>
              <a:t>Manage Stakeholders</a:t>
            </a:r>
            <a:endParaRPr lang="el-GR" dirty="0"/>
          </a:p>
        </p:txBody>
      </p:sp>
    </p:spTree>
    <p:extLst>
      <p:ext uri="{BB962C8B-B14F-4D97-AF65-F5344CB8AC3E}">
        <p14:creationId xmlns:p14="http://schemas.microsoft.com/office/powerpoint/2010/main" val="99584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0A1E2-E455-AD43-9D94-6BA2D406D5C8}"/>
              </a:ext>
            </a:extLst>
          </p:cNvPr>
          <p:cNvSpPr>
            <a:spLocks noGrp="1"/>
          </p:cNvSpPr>
          <p:nvPr>
            <p:ph type="title"/>
          </p:nvPr>
        </p:nvSpPr>
        <p:spPr/>
        <p:txBody>
          <a:bodyPr/>
          <a:lstStyle/>
          <a:p>
            <a:r>
              <a:rPr lang="en-GB">
                <a:solidFill>
                  <a:schemeClr val="bg1"/>
                </a:solidFill>
              </a:rPr>
              <a:t>Project (management) Basics</a:t>
            </a:r>
          </a:p>
        </p:txBody>
      </p:sp>
    </p:spTree>
    <p:extLst>
      <p:ext uri="{BB962C8B-B14F-4D97-AF65-F5344CB8AC3E}">
        <p14:creationId xmlns:p14="http://schemas.microsoft.com/office/powerpoint/2010/main" val="1754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pPr>
              <a:spcBef>
                <a:spcPts val="450"/>
              </a:spcBef>
              <a:spcAft>
                <a:spcPts val="450"/>
              </a:spcAft>
            </a:pPr>
            <a:r>
              <a:rPr lang="en-CA" sz="1600" dirty="0"/>
              <a:t>Gathers, documents and validates requirements, and manages their implementation and change. </a:t>
            </a:r>
          </a:p>
          <a:p>
            <a:pPr>
              <a:spcBef>
                <a:spcPts val="450"/>
              </a:spcBef>
              <a:spcAft>
                <a:spcPts val="450"/>
              </a:spcAft>
            </a:pPr>
            <a:r>
              <a:rPr lang="en-GB" sz="1600" dirty="0"/>
              <a:t>Runs throughout the project lifecycle and relates to other project management processes, such as quality and change management.</a:t>
            </a:r>
            <a:endParaRPr lang="en-CA" sz="1600" dirty="0"/>
          </a:p>
        </p:txBody>
      </p:sp>
      <p:grpSp>
        <p:nvGrpSpPr>
          <p:cNvPr id="5" name="Group 4" descr="Input: Requirements Management Plan, Business Case &amp; Project Charter, Project Stakeholder Matrix, &#10;Project Work Plan&#10;Roles: PO, PM, PCT&#10;Output: Requirements Document, Project Work Plan (updated), Project Logs (updated)"/>
          <p:cNvGrpSpPr/>
          <p:nvPr/>
        </p:nvGrpSpPr>
        <p:grpSpPr>
          <a:xfrm>
            <a:off x="2020020" y="1968427"/>
            <a:ext cx="5763180" cy="1660349"/>
            <a:chOff x="1838721" y="2068587"/>
            <a:chExt cx="5763180" cy="1660349"/>
          </a:xfrm>
        </p:grpSpPr>
        <p:sp>
          <p:nvSpPr>
            <p:cNvPr id="54" name="Rectangle 6">
              <a:extLst>
                <a:ext uri="{FF2B5EF4-FFF2-40B4-BE49-F238E27FC236}">
                  <a16:creationId xmlns:a16="http://schemas.microsoft.com/office/drawing/2014/main" id="{B06CA085-9B05-2A4E-8543-E867EC4F6DAD}"/>
                </a:ext>
              </a:extLst>
            </p:cNvPr>
            <p:cNvSpPr/>
            <p:nvPr/>
          </p:nvSpPr>
          <p:spPr>
            <a:xfrm>
              <a:off x="5318692" y="2068587"/>
              <a:ext cx="2283209" cy="12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00025" indent="-200025" eaLnBrk="0" hangingPunct="0">
                <a:spcBef>
                  <a:spcPts val="150"/>
                </a:spcBef>
                <a:spcAft>
                  <a:spcPts val="225"/>
                </a:spcAft>
                <a:buSzPct val="80000"/>
              </a:pPr>
              <a:endParaRPr lang="en-GB" sz="1200" dirty="0">
                <a:latin typeface="Calibri Light" panose="020F0302020204030204" pitchFamily="34" charset="0"/>
                <a:cs typeface="Calibri Light" panose="020F0302020204030204" pitchFamily="34" charset="0"/>
              </a:endParaRPr>
            </a:p>
          </p:txBody>
        </p:sp>
        <p:grpSp>
          <p:nvGrpSpPr>
            <p:cNvPr id="55" name="Group 3">
              <a:extLst>
                <a:ext uri="{FF2B5EF4-FFF2-40B4-BE49-F238E27FC236}">
                  <a16:creationId xmlns:a16="http://schemas.microsoft.com/office/drawing/2014/main" id="{41F9F64C-9E3E-3341-B4D1-A0A2F68B7109}"/>
                </a:ext>
              </a:extLst>
            </p:cNvPr>
            <p:cNvGrpSpPr>
              <a:grpSpLocks/>
            </p:cNvGrpSpPr>
            <p:nvPr/>
          </p:nvGrpSpPr>
          <p:grpSpPr bwMode="auto">
            <a:xfrm>
              <a:off x="1838721" y="2325189"/>
              <a:ext cx="5616178" cy="1403747"/>
              <a:chOff x="468313" y="2420938"/>
              <a:chExt cx="7488237" cy="1871662"/>
            </a:xfrm>
          </p:grpSpPr>
          <p:sp>
            <p:nvSpPr>
              <p:cNvPr id="61" name="Flowchart: Document 8">
                <a:extLst>
                  <a:ext uri="{FF2B5EF4-FFF2-40B4-BE49-F238E27FC236}">
                    <a16:creationId xmlns:a16="http://schemas.microsoft.com/office/drawing/2014/main" id="{E125AB88-8709-8946-91EA-F196B4A75E15}"/>
                  </a:ext>
                </a:extLst>
              </p:cNvPr>
              <p:cNvSpPr>
                <a:spLocks noChangeArrowheads="1"/>
              </p:cNvSpPr>
              <p:nvPr/>
            </p:nvSpPr>
            <p:spPr bwMode="auto">
              <a:xfrm>
                <a:off x="5430838"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62" name="Flowchart: Document 8">
                <a:extLst>
                  <a:ext uri="{FF2B5EF4-FFF2-40B4-BE49-F238E27FC236}">
                    <a16:creationId xmlns:a16="http://schemas.microsoft.com/office/drawing/2014/main" id="{9E2F9248-6ED5-4A47-A7B4-E48AD38DEFE0}"/>
                  </a:ext>
                </a:extLst>
              </p:cNvPr>
              <p:cNvSpPr>
                <a:spLocks noChangeArrowheads="1"/>
              </p:cNvSpPr>
              <p:nvPr/>
            </p:nvSpPr>
            <p:spPr bwMode="auto">
              <a:xfrm>
                <a:off x="568325" y="268605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Requirements</a:t>
                </a:r>
                <a:r>
                  <a:rPr lang="fr-BE" altLang="en-US" sz="750" dirty="0">
                    <a:solidFill>
                      <a:srgbClr val="000000"/>
                    </a:solidFill>
                    <a:latin typeface="Calibri Light" panose="020F0302020204030204" pitchFamily="34" charset="0"/>
                    <a:cs typeface="Calibri Light" panose="020F0302020204030204" pitchFamily="34" charset="0"/>
                  </a:rPr>
                  <a:t> Management Plan</a:t>
                </a:r>
              </a:p>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63" name="Flowchart: Document 8">
                <a:extLst>
                  <a:ext uri="{FF2B5EF4-FFF2-40B4-BE49-F238E27FC236}">
                    <a16:creationId xmlns:a16="http://schemas.microsoft.com/office/drawing/2014/main" id="{40AD408B-2127-5C4D-9DD1-48F12E79AE5F}"/>
                  </a:ext>
                </a:extLst>
              </p:cNvPr>
              <p:cNvSpPr>
                <a:spLocks noChangeArrowheads="1"/>
              </p:cNvSpPr>
              <p:nvPr/>
            </p:nvSpPr>
            <p:spPr bwMode="auto">
              <a:xfrm>
                <a:off x="1908175" y="350520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grpSp>
            <p:nvGrpSpPr>
              <p:cNvPr id="64" name="Group 1">
                <a:extLst>
                  <a:ext uri="{FF2B5EF4-FFF2-40B4-BE49-F238E27FC236}">
                    <a16:creationId xmlns:a16="http://schemas.microsoft.com/office/drawing/2014/main" id="{15EC5B5A-B63A-2B4E-B34F-FDA306531C4E}"/>
                  </a:ext>
                </a:extLst>
              </p:cNvPr>
              <p:cNvGrpSpPr>
                <a:grpSpLocks/>
              </p:cNvGrpSpPr>
              <p:nvPr/>
            </p:nvGrpSpPr>
            <p:grpSpPr bwMode="auto">
              <a:xfrm>
                <a:off x="1908175" y="2657475"/>
                <a:ext cx="1139825" cy="626492"/>
                <a:chOff x="568325" y="2657475"/>
                <a:chExt cx="1139825" cy="626492"/>
              </a:xfrm>
            </p:grpSpPr>
            <p:sp>
              <p:nvSpPr>
                <p:cNvPr id="72" name="Flowchart: Document 8">
                  <a:extLst>
                    <a:ext uri="{FF2B5EF4-FFF2-40B4-BE49-F238E27FC236}">
                      <a16:creationId xmlns:a16="http://schemas.microsoft.com/office/drawing/2014/main" id="{4B88FD71-DC5F-A84A-BB20-BF2EFE2D86CB}"/>
                    </a:ext>
                  </a:extLst>
                </p:cNvPr>
                <p:cNvSpPr>
                  <a:spLocks noChangeArrowheads="1"/>
                </p:cNvSpPr>
                <p:nvPr/>
              </p:nvSpPr>
              <p:spPr bwMode="auto">
                <a:xfrm>
                  <a:off x="584200" y="2657475"/>
                  <a:ext cx="1123950"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en-GB" sz="750" spc="-30" dirty="0">
                      <a:solidFill>
                        <a:srgbClr val="000000"/>
                      </a:solidFill>
                      <a:latin typeface="Calibri Light" panose="020F0302020204030204" pitchFamily="34" charset="0"/>
                      <a:ea typeface="MS PGothic" pitchFamily="34" charset="-128"/>
                      <a:cs typeface="Calibri Light" panose="020F0302020204030204" pitchFamily="34" charset="0"/>
                    </a:rPr>
                    <a:t>Project Charter</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&amp; </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Project </a:t>
                  </a:r>
                  <a:r>
                    <a:rPr lang="fr-BE" sz="750" spc="-30" dirty="0" err="1">
                      <a:solidFill>
                        <a:srgbClr val="000000"/>
                      </a:solidFill>
                      <a:latin typeface="Calibri Light" panose="020F0302020204030204" pitchFamily="34" charset="0"/>
                      <a:ea typeface="MS PGothic" pitchFamily="34" charset="-128"/>
                      <a:cs typeface="Calibri Light" panose="020F0302020204030204" pitchFamily="34" charset="0"/>
                    </a:rPr>
                    <a:t>Handbook</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73" name="Flowchart: Document 8">
                  <a:extLst>
                    <a:ext uri="{FF2B5EF4-FFF2-40B4-BE49-F238E27FC236}">
                      <a16:creationId xmlns:a16="http://schemas.microsoft.com/office/drawing/2014/main" id="{24B34D3D-BF82-7A4A-9B5A-78B793214026}"/>
                    </a:ext>
                  </a:extLst>
                </p:cNvPr>
                <p:cNvSpPr>
                  <a:spLocks noChangeArrowheads="1"/>
                </p:cNvSpPr>
                <p:nvPr/>
              </p:nvSpPr>
              <p:spPr bwMode="auto">
                <a:xfrm>
                  <a:off x="568325" y="2686050"/>
                  <a:ext cx="1123950" cy="598488"/>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Business Case &amp; </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Project Charter</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grpSp>
          <p:sp>
            <p:nvSpPr>
              <p:cNvPr id="65" name="Flowchart: Document 7">
                <a:extLst>
                  <a:ext uri="{FF2B5EF4-FFF2-40B4-BE49-F238E27FC236}">
                    <a16:creationId xmlns:a16="http://schemas.microsoft.com/office/drawing/2014/main" id="{6D2678CF-C277-BB45-9F9D-E62B60097D75}"/>
                  </a:ext>
                </a:extLst>
              </p:cNvPr>
              <p:cNvSpPr>
                <a:spLocks noChangeArrowheads="1"/>
              </p:cNvSpPr>
              <p:nvPr/>
            </p:nvSpPr>
            <p:spPr bwMode="auto">
              <a:xfrm>
                <a:off x="56832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Stakeholder Matrix</a:t>
                </a:r>
              </a:p>
            </p:txBody>
          </p:sp>
          <p:sp>
            <p:nvSpPr>
              <p:cNvPr id="66" name="Line 32">
                <a:extLst>
                  <a:ext uri="{FF2B5EF4-FFF2-40B4-BE49-F238E27FC236}">
                    <a16:creationId xmlns:a16="http://schemas.microsoft.com/office/drawing/2014/main" id="{776837CA-C49A-434C-B09F-BD3B8CCD373B}"/>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67" name="TextBox 9">
                <a:extLst>
                  <a:ext uri="{FF2B5EF4-FFF2-40B4-BE49-F238E27FC236}">
                    <a16:creationId xmlns:a16="http://schemas.microsoft.com/office/drawing/2014/main" id="{42DEF1E2-4533-8747-8544-A5A01F90DD68}"/>
                  </a:ext>
                </a:extLst>
              </p:cNvPr>
              <p:cNvSpPr txBox="1">
                <a:spLocks noChangeArrowheads="1"/>
              </p:cNvSpPr>
              <p:nvPr/>
            </p:nvSpPr>
            <p:spPr bwMode="auto">
              <a:xfrm>
                <a:off x="1822450" y="3500438"/>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 </a:t>
                </a:r>
              </a:p>
            </p:txBody>
          </p:sp>
          <p:sp>
            <p:nvSpPr>
              <p:cNvPr id="68" name="Text Box 6">
                <a:extLst>
                  <a:ext uri="{FF2B5EF4-FFF2-40B4-BE49-F238E27FC236}">
                    <a16:creationId xmlns:a16="http://schemas.microsoft.com/office/drawing/2014/main" id="{452546B3-4C07-6541-9ED7-D6CD664703E0}"/>
                  </a:ext>
                </a:extLst>
              </p:cNvPr>
              <p:cNvSpPr txBox="1">
                <a:spLocks noChangeArrowheads="1"/>
              </p:cNvSpPr>
              <p:nvPr/>
            </p:nvSpPr>
            <p:spPr bwMode="auto">
              <a:xfrm>
                <a:off x="3059113" y="3155950"/>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pic>
            <p:nvPicPr>
              <p:cNvPr id="69" name="Picture 16">
                <a:extLst>
                  <a:ext uri="{FF2B5EF4-FFF2-40B4-BE49-F238E27FC236}">
                    <a16:creationId xmlns:a16="http://schemas.microsoft.com/office/drawing/2014/main" id="{7F22D990-C641-CF49-87A5-DD367E4623A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0513" y="2705100"/>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Flowchart: Document 8">
                <a:extLst>
                  <a:ext uri="{FF2B5EF4-FFF2-40B4-BE49-F238E27FC236}">
                    <a16:creationId xmlns:a16="http://schemas.microsoft.com/office/drawing/2014/main" id="{7336B5BD-C579-3C42-8D2D-378C8A92A52A}"/>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71" name="Rounded Rectangle 20">
                <a:extLst>
                  <a:ext uri="{FF2B5EF4-FFF2-40B4-BE49-F238E27FC236}">
                    <a16:creationId xmlns:a16="http://schemas.microsoft.com/office/drawing/2014/main" id="{EB379B7D-3207-B54C-9545-73356D2C6A65}"/>
                  </a:ext>
                </a:extLst>
              </p:cNvPr>
              <p:cNvSpPr>
                <a:spLocks noChangeArrowheads="1"/>
              </p:cNvSpPr>
              <p:nvPr/>
            </p:nvSpPr>
            <p:spPr bwMode="auto">
              <a:xfrm>
                <a:off x="468313" y="2420938"/>
                <a:ext cx="7488237" cy="18716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grpSp>
        <p:sp>
          <p:nvSpPr>
            <p:cNvPr id="74" name="Text Box 26">
              <a:extLst>
                <a:ext uri="{FF2B5EF4-FFF2-40B4-BE49-F238E27FC236}">
                  <a16:creationId xmlns:a16="http://schemas.microsoft.com/office/drawing/2014/main" id="{CD3DA9E8-F5C2-4348-95DC-349B08FBA0A3}"/>
                </a:ext>
              </a:extLst>
            </p:cNvPr>
            <p:cNvSpPr txBox="1">
              <a:spLocks noChangeArrowheads="1"/>
            </p:cNvSpPr>
            <p:nvPr/>
          </p:nvSpPr>
          <p:spPr bwMode="auto">
            <a:xfrm>
              <a:off x="3781822" y="3438424"/>
              <a:ext cx="16204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PCT</a:t>
              </a:r>
            </a:p>
          </p:txBody>
        </p:sp>
        <p:pic>
          <p:nvPicPr>
            <p:cNvPr id="75" name="Picture 15">
              <a:extLst>
                <a:ext uri="{FF2B5EF4-FFF2-40B4-BE49-F238E27FC236}">
                  <a16:creationId xmlns:a16="http://schemas.microsoft.com/office/drawing/2014/main" id="{A8A20953-7C24-804F-A609-EE483E8B808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2822" y="3115765"/>
              <a:ext cx="267890"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Flowchart: Document 8">
              <a:extLst>
                <a:ext uri="{FF2B5EF4-FFF2-40B4-BE49-F238E27FC236}">
                  <a16:creationId xmlns:a16="http://schemas.microsoft.com/office/drawing/2014/main" id="{0EB0A861-7CC5-9E45-862C-B9808A3E1457}"/>
                </a:ext>
              </a:extLst>
            </p:cNvPr>
            <p:cNvSpPr>
              <a:spLocks noChangeArrowheads="1"/>
            </p:cNvSpPr>
            <p:nvPr/>
          </p:nvSpPr>
          <p:spPr bwMode="auto">
            <a:xfrm>
              <a:off x="5560488" y="2538311"/>
              <a:ext cx="842963" cy="44886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Requirements</a:t>
              </a:r>
              <a:r>
                <a:rPr lang="fr-BE" altLang="en-US" sz="750" dirty="0">
                  <a:solidFill>
                    <a:srgbClr val="000000"/>
                  </a:solidFill>
                  <a:latin typeface="Calibri Light" panose="020F0302020204030204" pitchFamily="34" charset="0"/>
                  <a:cs typeface="Calibri Light" panose="020F0302020204030204" pitchFamily="34" charset="0"/>
                </a:rPr>
                <a:t> Document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77" name="TextBox 2">
              <a:extLst>
                <a:ext uri="{FF2B5EF4-FFF2-40B4-BE49-F238E27FC236}">
                  <a16:creationId xmlns:a16="http://schemas.microsoft.com/office/drawing/2014/main" id="{398A530A-796D-6747-AC96-D2FDDCF27E68}"/>
                </a:ext>
              </a:extLst>
            </p:cNvPr>
            <p:cNvSpPr txBox="1">
              <a:spLocks noChangeArrowheads="1"/>
            </p:cNvSpPr>
            <p:nvPr/>
          </p:nvSpPr>
          <p:spPr bwMode="auto">
            <a:xfrm>
              <a:off x="5544422" y="3134815"/>
              <a:ext cx="91916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endParaRPr lang="en-GB" altLang="en-US" sz="1350" dirty="0">
                <a:solidFill>
                  <a:srgbClr val="000000"/>
                </a:solidFill>
                <a:latin typeface="Calibri Light" panose="020F0302020204030204" pitchFamily="34" charset="0"/>
                <a:cs typeface="Calibri Light" panose="020F0302020204030204" pitchFamily="34" charset="0"/>
              </a:endParaRPr>
            </a:p>
          </p:txBody>
        </p:sp>
        <p:pic>
          <p:nvPicPr>
            <p:cNvPr id="78" name="Picture 18">
              <a:extLst>
                <a:ext uri="{FF2B5EF4-FFF2-40B4-BE49-F238E27FC236}">
                  <a16:creationId xmlns:a16="http://schemas.microsoft.com/office/drawing/2014/main" id="{AD507DB3-C6E3-1C4E-A57B-8DAB9F7002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3137" y="3126480"/>
              <a:ext cx="403622" cy="3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Flowchart: Document 8">
              <a:extLst>
                <a:ext uri="{FF2B5EF4-FFF2-40B4-BE49-F238E27FC236}">
                  <a16:creationId xmlns:a16="http://schemas.microsoft.com/office/drawing/2014/main" id="{564EC1A0-65A9-9342-9EEF-A95031F4C39F}"/>
                </a:ext>
              </a:extLst>
            </p:cNvPr>
            <p:cNvSpPr>
              <a:spLocks noChangeArrowheads="1"/>
            </p:cNvSpPr>
            <p:nvPr/>
          </p:nvSpPr>
          <p:spPr bwMode="auto">
            <a:xfrm>
              <a:off x="6518454" y="3126480"/>
              <a:ext cx="842963" cy="44886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80" name="TextBox 2">
              <a:extLst>
                <a:ext uri="{FF2B5EF4-FFF2-40B4-BE49-F238E27FC236}">
                  <a16:creationId xmlns:a16="http://schemas.microsoft.com/office/drawing/2014/main" id="{80FD4147-E50A-2749-BC80-B14EBB4A8FAC}"/>
                </a:ext>
              </a:extLst>
            </p:cNvPr>
            <p:cNvSpPr txBox="1">
              <a:spLocks noChangeArrowheads="1"/>
            </p:cNvSpPr>
            <p:nvPr/>
          </p:nvSpPr>
          <p:spPr bwMode="auto">
            <a:xfrm>
              <a:off x="6482735" y="3138387"/>
              <a:ext cx="91916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endParaRPr lang="en-GB" altLang="en-US" sz="1350" dirty="0">
                <a:solidFill>
                  <a:srgbClr val="000000"/>
                </a:solidFill>
                <a:latin typeface="Calibri Light" panose="020F0302020204030204" pitchFamily="34" charset="0"/>
                <a:cs typeface="Calibri Light" panose="020F0302020204030204" pitchFamily="34" charset="0"/>
              </a:endParaRP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1542752033"/>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Manage Requirements</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874A27B5-A017-3706-4D3B-CF7727310750}"/>
              </a:ext>
            </a:extLst>
          </p:cNvPr>
          <p:cNvSpPr>
            <a:spLocks noGrp="1"/>
          </p:cNvSpPr>
          <p:nvPr>
            <p:ph type="title"/>
          </p:nvPr>
        </p:nvSpPr>
        <p:spPr/>
        <p:txBody>
          <a:bodyPr/>
          <a:lstStyle/>
          <a:p>
            <a:r>
              <a:rPr lang="en-US" dirty="0"/>
              <a:t>Manage Requirements</a:t>
            </a:r>
            <a:endParaRPr lang="el-GR" dirty="0"/>
          </a:p>
        </p:txBody>
      </p:sp>
    </p:spTree>
    <p:extLst>
      <p:ext uri="{BB962C8B-B14F-4D97-AF65-F5344CB8AC3E}">
        <p14:creationId xmlns:p14="http://schemas.microsoft.com/office/powerpoint/2010/main" val="5421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unthaak 8">
            <a:extLst>
              <a:ext uri="{FF2B5EF4-FFF2-40B4-BE49-F238E27FC236}">
                <a16:creationId xmlns:a16="http://schemas.microsoft.com/office/drawing/2014/main" id="{446AE9AD-23B8-6D45-BEDA-427356709E1D}"/>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pic>
        <p:nvPicPr>
          <p:cNvPr id="7" name="Picture 2" descr="- Project Initiation&#10;- Requirements Identification (Artefacts: Project Initiating Documents, Requirements Documents, Minutes of Meetings (MoM))&#10;- Requirements Specification &amp; Evaluation&#10;- Requirements Approval (Artefacts: Requirements Documents)&#10;- Requirements Implementation (Artefacts: Requirements Documents, Project Work Plan, Project Logs.&#10;- Requirements Control &amp; Validation: (Artefacts: Deliverables Acceptance Plan, Required Document(s))&#10;- Project Approval">
            <a:extLst>
              <a:ext uri="{FF2B5EF4-FFF2-40B4-BE49-F238E27FC236}">
                <a16:creationId xmlns:a16="http://schemas.microsoft.com/office/drawing/2014/main" id="{A95E8280-0F11-AD47-8E4E-A7F0C8F107F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31119" y="676275"/>
            <a:ext cx="4614455" cy="369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EB168F92-9D6C-9E1F-9043-4F03AA85765A}"/>
              </a:ext>
            </a:extLst>
          </p:cNvPr>
          <p:cNvSpPr>
            <a:spLocks noGrp="1"/>
          </p:cNvSpPr>
          <p:nvPr>
            <p:ph type="title"/>
          </p:nvPr>
        </p:nvSpPr>
        <p:spPr/>
        <p:txBody>
          <a:bodyPr/>
          <a:lstStyle/>
          <a:p>
            <a:r>
              <a:rPr lang="en-US" dirty="0"/>
              <a:t>Monitor &amp; Control: </a:t>
            </a:r>
            <a:r>
              <a:rPr lang="en-GB" dirty="0"/>
              <a:t>Manage Requirements</a:t>
            </a:r>
            <a:endParaRPr lang="el-GR" dirty="0"/>
          </a:p>
        </p:txBody>
      </p:sp>
    </p:spTree>
    <p:extLst>
      <p:ext uri="{BB962C8B-B14F-4D97-AF65-F5344CB8AC3E}">
        <p14:creationId xmlns:p14="http://schemas.microsoft.com/office/powerpoint/2010/main" val="15487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pPr marL="0" indent="0">
              <a:spcBef>
                <a:spcPts val="450"/>
              </a:spcBef>
              <a:buNone/>
            </a:pPr>
            <a:r>
              <a:rPr lang="en-CA" sz="1600" dirty="0"/>
              <a:t>Identifies, documents, assesses, prioritises, approves, plans and controls project changes, and </a:t>
            </a:r>
            <a:r>
              <a:rPr lang="en-CA" sz="1600" dirty="0" err="1"/>
              <a:t>communicats</a:t>
            </a:r>
            <a:r>
              <a:rPr lang="en-CA" sz="1600" dirty="0"/>
              <a:t> them to all relevant stakeholders.</a:t>
            </a:r>
          </a:p>
          <a:p>
            <a:pPr marL="0" indent="0">
              <a:spcBef>
                <a:spcPts val="450"/>
              </a:spcBef>
              <a:buNone/>
            </a:pPr>
            <a:r>
              <a:rPr lang="en-CA" sz="1400" b="1" dirty="0">
                <a:solidFill>
                  <a:schemeClr val="tx1">
                    <a:lumMod val="50000"/>
                    <a:lumOff val="50000"/>
                  </a:schemeClr>
                </a:solidFill>
              </a:rPr>
              <a:t>Changes</a:t>
            </a:r>
            <a:r>
              <a:rPr lang="en-CA" sz="1400" dirty="0">
                <a:solidFill>
                  <a:schemeClr val="tx1">
                    <a:lumMod val="50000"/>
                    <a:lumOff val="50000"/>
                  </a:schemeClr>
                </a:solidFill>
              </a:rPr>
              <a:t> can be requested (or identified and raised) throughout the project lifecycle by any project stakeholder and can be related to a change in the project scope, requirements, deliverables and features, or quality characteristics of the project.</a:t>
            </a:r>
            <a:endParaRPr lang="en-CA" sz="1600" dirty="0">
              <a:solidFill>
                <a:schemeClr val="tx1">
                  <a:lumMod val="50000"/>
                  <a:lumOff val="50000"/>
                </a:schemeClr>
              </a:solidFill>
            </a:endParaRPr>
          </a:p>
        </p:txBody>
      </p:sp>
      <p:grpSp>
        <p:nvGrpSpPr>
          <p:cNvPr id="94" name="Groep 93" descr="Input: Project Change Management Plan, Business Case &amp; Project Charter, Communications Management Plan, &#10;Project Work Plan. &#10;Roles: PO, PM, BM.&#10;Output: Change Log (updated), Change Request Form, Project Work Plan (updated).">
            <a:extLst>
              <a:ext uri="{FF2B5EF4-FFF2-40B4-BE49-F238E27FC236}">
                <a16:creationId xmlns:a16="http://schemas.microsoft.com/office/drawing/2014/main" id="{98D09014-54B9-F34B-989E-BB8D914887EF}"/>
              </a:ext>
            </a:extLst>
          </p:cNvPr>
          <p:cNvGrpSpPr/>
          <p:nvPr/>
        </p:nvGrpSpPr>
        <p:grpSpPr>
          <a:xfrm>
            <a:off x="1763911" y="2364022"/>
            <a:ext cx="5616178" cy="1403747"/>
            <a:chOff x="2384823" y="2495346"/>
            <a:chExt cx="5616178" cy="1403747"/>
          </a:xfrm>
        </p:grpSpPr>
        <p:sp>
          <p:nvSpPr>
            <p:cNvPr id="95" name="Flowchart: Document 8">
              <a:extLst>
                <a:ext uri="{FF2B5EF4-FFF2-40B4-BE49-F238E27FC236}">
                  <a16:creationId xmlns:a16="http://schemas.microsoft.com/office/drawing/2014/main" id="{DB1FCD40-BEFE-444E-BE2F-FFE6CD9313BF}"/>
                </a:ext>
              </a:extLst>
            </p:cNvPr>
            <p:cNvSpPr>
              <a:spLocks noChangeArrowheads="1"/>
            </p:cNvSpPr>
            <p:nvPr/>
          </p:nvSpPr>
          <p:spPr bwMode="auto">
            <a:xfrm>
              <a:off x="6106716" y="3304972"/>
              <a:ext cx="842963" cy="44886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96" name="Flowchart: Document 8">
              <a:extLst>
                <a:ext uri="{FF2B5EF4-FFF2-40B4-BE49-F238E27FC236}">
                  <a16:creationId xmlns:a16="http://schemas.microsoft.com/office/drawing/2014/main" id="{4B4986BC-CF0B-A545-B5D3-2536A7176C18}"/>
                </a:ext>
              </a:extLst>
            </p:cNvPr>
            <p:cNvSpPr>
              <a:spLocks noChangeArrowheads="1"/>
            </p:cNvSpPr>
            <p:nvPr/>
          </p:nvSpPr>
          <p:spPr bwMode="auto">
            <a:xfrm>
              <a:off x="2459831" y="2694180"/>
              <a:ext cx="842963" cy="44886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Project Change Management Plan</a:t>
              </a:r>
            </a:p>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97" name="Flowchart: Document 4">
              <a:extLst>
                <a:ext uri="{FF2B5EF4-FFF2-40B4-BE49-F238E27FC236}">
                  <a16:creationId xmlns:a16="http://schemas.microsoft.com/office/drawing/2014/main" id="{DD010938-59C9-C04C-BEBA-C45530D8D383}"/>
                </a:ext>
              </a:extLst>
            </p:cNvPr>
            <p:cNvSpPr>
              <a:spLocks noChangeArrowheads="1"/>
            </p:cNvSpPr>
            <p:nvPr/>
          </p:nvSpPr>
          <p:spPr bwMode="auto">
            <a:xfrm>
              <a:off x="3464719" y="3304972"/>
              <a:ext cx="842963" cy="448865"/>
            </a:xfrm>
            <a:prstGeom prst="flowChartDocument">
              <a:avLst/>
            </a:prstGeom>
            <a:solidFill>
              <a:srgbClr val="F2F2F2">
                <a:alpha val="98822"/>
              </a:srgbClr>
            </a:solidFill>
            <a:ln w="9525" algn="ctr">
              <a:solidFill>
                <a:schemeClr val="tx1"/>
              </a:solidFill>
              <a:round/>
              <a:headEnd/>
              <a:tailEnd/>
            </a:ln>
          </p:spPr>
          <p:txBody>
            <a:bodyPr/>
            <a:lstStyle/>
            <a:p>
              <a:pPr algn="ctr">
                <a:defRPr/>
              </a:pPr>
              <a:endParaRPr lang="fr-BE" sz="750" spc="-30" dirty="0">
                <a:solidFill>
                  <a:srgbClr val="000000"/>
                </a:solidFill>
                <a:latin typeface="Calibri Light" panose="020F0302020204030204" pitchFamily="34" charset="0"/>
                <a:ea typeface="MS PGothic" pitchFamily="34" charset="-128"/>
                <a:cs typeface="Calibri Light" panose="020F0302020204030204" pitchFamily="34" charset="0"/>
              </a:endParaRP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Project </a:t>
              </a:r>
              <a:r>
                <a:rPr lang="en-US" sz="750" spc="-30" dirty="0">
                  <a:solidFill>
                    <a:srgbClr val="000000"/>
                  </a:solidFill>
                  <a:latin typeface="Calibri Light" panose="020F0302020204030204" pitchFamily="34" charset="0"/>
                  <a:ea typeface="MS PGothic" pitchFamily="34" charset="-128"/>
                  <a:cs typeface="Calibri Light" panose="020F0302020204030204" pitchFamily="34" charset="0"/>
                </a:rPr>
                <a:t>Work</a:t>
              </a: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 Plan</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98" name="Flowchart: Document 7">
              <a:extLst>
                <a:ext uri="{FF2B5EF4-FFF2-40B4-BE49-F238E27FC236}">
                  <a16:creationId xmlns:a16="http://schemas.microsoft.com/office/drawing/2014/main" id="{0C9D6471-A077-4947-AE92-AA74DB12885C}"/>
                </a:ext>
              </a:extLst>
            </p:cNvPr>
            <p:cNvSpPr>
              <a:spLocks noChangeArrowheads="1"/>
            </p:cNvSpPr>
            <p:nvPr/>
          </p:nvSpPr>
          <p:spPr bwMode="auto">
            <a:xfrm>
              <a:off x="2459831" y="3304972"/>
              <a:ext cx="842963" cy="448865"/>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Communications Management Plan</a:t>
              </a:r>
            </a:p>
          </p:txBody>
        </p:sp>
        <p:sp>
          <p:nvSpPr>
            <p:cNvPr id="99" name="Line 32">
              <a:extLst>
                <a:ext uri="{FF2B5EF4-FFF2-40B4-BE49-F238E27FC236}">
                  <a16:creationId xmlns:a16="http://schemas.microsoft.com/office/drawing/2014/main" id="{732F72D4-004B-AD4E-954D-881CE157CC3D}"/>
                </a:ext>
              </a:extLst>
            </p:cNvPr>
            <p:cNvSpPr>
              <a:spLocks noChangeShapeType="1"/>
            </p:cNvSpPr>
            <p:nvPr/>
          </p:nvSpPr>
          <p:spPr bwMode="auto">
            <a:xfrm>
              <a:off x="4463653" y="3791936"/>
              <a:ext cx="1471613"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grpSp>
          <p:nvGrpSpPr>
            <p:cNvPr id="100" name="Group 4">
              <a:extLst>
                <a:ext uri="{FF2B5EF4-FFF2-40B4-BE49-F238E27FC236}">
                  <a16:creationId xmlns:a16="http://schemas.microsoft.com/office/drawing/2014/main" id="{36877864-BB33-BC41-A29A-DF685C95D14B}"/>
                </a:ext>
              </a:extLst>
            </p:cNvPr>
            <p:cNvGrpSpPr>
              <a:grpSpLocks/>
            </p:cNvGrpSpPr>
            <p:nvPr/>
          </p:nvGrpSpPr>
          <p:grpSpPr bwMode="auto">
            <a:xfrm>
              <a:off x="3400425" y="2669178"/>
              <a:ext cx="971550" cy="473869"/>
              <a:chOff x="1879600" y="1988840"/>
              <a:chExt cx="1295400" cy="631825"/>
            </a:xfrm>
          </p:grpSpPr>
          <p:grpSp>
            <p:nvGrpSpPr>
              <p:cNvPr id="111" name="Group 3">
                <a:extLst>
                  <a:ext uri="{FF2B5EF4-FFF2-40B4-BE49-F238E27FC236}">
                    <a16:creationId xmlns:a16="http://schemas.microsoft.com/office/drawing/2014/main" id="{7209CF4B-231C-264B-BFB0-B838E7F7964E}"/>
                  </a:ext>
                </a:extLst>
              </p:cNvPr>
              <p:cNvGrpSpPr>
                <a:grpSpLocks/>
              </p:cNvGrpSpPr>
              <p:nvPr/>
            </p:nvGrpSpPr>
            <p:grpSpPr bwMode="auto">
              <a:xfrm>
                <a:off x="1965325" y="1988840"/>
                <a:ext cx="1152525" cy="631825"/>
                <a:chOff x="1908175" y="3471863"/>
                <a:chExt cx="1152525" cy="631825"/>
              </a:xfrm>
            </p:grpSpPr>
            <p:sp>
              <p:nvSpPr>
                <p:cNvPr id="113" name="Flowchart: Document 8">
                  <a:extLst>
                    <a:ext uri="{FF2B5EF4-FFF2-40B4-BE49-F238E27FC236}">
                      <a16:creationId xmlns:a16="http://schemas.microsoft.com/office/drawing/2014/main" id="{D407AACE-6E66-3242-8861-6A4104C08E65}"/>
                    </a:ext>
                  </a:extLst>
                </p:cNvPr>
                <p:cNvSpPr>
                  <a:spLocks noChangeArrowheads="1"/>
                </p:cNvSpPr>
                <p:nvPr/>
              </p:nvSpPr>
              <p:spPr bwMode="auto">
                <a:xfrm>
                  <a:off x="1936750" y="3471863"/>
                  <a:ext cx="1123950" cy="598487"/>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en-GB" sz="750" spc="-30" dirty="0">
                      <a:solidFill>
                        <a:srgbClr val="000000"/>
                      </a:solidFill>
                      <a:latin typeface="Calibri Light" panose="020F0302020204030204" pitchFamily="34" charset="0"/>
                      <a:ea typeface="MS PGothic" pitchFamily="34" charset="-128"/>
                      <a:cs typeface="Calibri Light" panose="020F0302020204030204" pitchFamily="34" charset="0"/>
                    </a:rPr>
                    <a:t>Project Charter</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&amp; </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Project </a:t>
                  </a:r>
                  <a:r>
                    <a:rPr lang="fr-BE" sz="750" spc="-30" dirty="0" err="1">
                      <a:solidFill>
                        <a:srgbClr val="000000"/>
                      </a:solidFill>
                      <a:latin typeface="Calibri Light" panose="020F0302020204030204" pitchFamily="34" charset="0"/>
                      <a:ea typeface="MS PGothic" pitchFamily="34" charset="-128"/>
                      <a:cs typeface="Calibri Light" panose="020F0302020204030204" pitchFamily="34" charset="0"/>
                    </a:rPr>
                    <a:t>Handbook</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114" name="Flowchart: Document 8">
                  <a:extLst>
                    <a:ext uri="{FF2B5EF4-FFF2-40B4-BE49-F238E27FC236}">
                      <a16:creationId xmlns:a16="http://schemas.microsoft.com/office/drawing/2014/main" id="{553EC061-7DDC-D643-85CF-974554CB5D67}"/>
                    </a:ext>
                  </a:extLst>
                </p:cNvPr>
                <p:cNvSpPr>
                  <a:spLocks noChangeArrowheads="1"/>
                </p:cNvSpPr>
                <p:nvPr/>
              </p:nvSpPr>
              <p:spPr bwMode="auto">
                <a:xfrm>
                  <a:off x="1908175" y="350520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grpSp>
          <p:sp>
            <p:nvSpPr>
              <p:cNvPr id="112" name="TextBox 9">
                <a:extLst>
                  <a:ext uri="{FF2B5EF4-FFF2-40B4-BE49-F238E27FC236}">
                    <a16:creationId xmlns:a16="http://schemas.microsoft.com/office/drawing/2014/main" id="{FBC7F4EE-A20C-4F44-8B32-AA4D5BE131AD}"/>
                  </a:ext>
                </a:extLst>
              </p:cNvPr>
              <p:cNvSpPr txBox="1">
                <a:spLocks noChangeArrowheads="1"/>
              </p:cNvSpPr>
              <p:nvPr/>
            </p:nvSpPr>
            <p:spPr bwMode="auto">
              <a:xfrm>
                <a:off x="1879600" y="2011065"/>
                <a:ext cx="12954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Business Case</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Charter</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101" name="Text Box 6">
              <a:extLst>
                <a:ext uri="{FF2B5EF4-FFF2-40B4-BE49-F238E27FC236}">
                  <a16:creationId xmlns:a16="http://schemas.microsoft.com/office/drawing/2014/main" id="{EC3899E7-3AB9-B945-A91C-42FDF148EC83}"/>
                </a:ext>
              </a:extLst>
            </p:cNvPr>
            <p:cNvSpPr txBox="1">
              <a:spLocks noChangeArrowheads="1"/>
            </p:cNvSpPr>
            <p:nvPr/>
          </p:nvSpPr>
          <p:spPr bwMode="auto">
            <a:xfrm>
              <a:off x="4327923" y="3046605"/>
              <a:ext cx="16204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pic>
          <p:nvPicPr>
            <p:cNvPr id="102" name="Picture 16">
              <a:extLst>
                <a:ext uri="{FF2B5EF4-FFF2-40B4-BE49-F238E27FC236}">
                  <a16:creationId xmlns:a16="http://schemas.microsoft.com/office/drawing/2014/main" id="{5BFD6882-61FF-7C45-881B-FFB4B8B8687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08972" y="2708467"/>
              <a:ext cx="266700" cy="37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Flowchart: Document 8">
              <a:extLst>
                <a:ext uri="{FF2B5EF4-FFF2-40B4-BE49-F238E27FC236}">
                  <a16:creationId xmlns:a16="http://schemas.microsoft.com/office/drawing/2014/main" id="{B9264D5D-0A01-BF40-B0D2-99124627263B}"/>
                </a:ext>
              </a:extLst>
            </p:cNvPr>
            <p:cNvSpPr>
              <a:spLocks noChangeArrowheads="1"/>
            </p:cNvSpPr>
            <p:nvPr/>
          </p:nvSpPr>
          <p:spPr bwMode="auto">
            <a:xfrm>
              <a:off x="6110287" y="3304972"/>
              <a:ext cx="842963" cy="448865"/>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Change </a:t>
              </a:r>
              <a:r>
                <a:rPr lang="fr-BE" altLang="en-US" sz="750" dirty="0" err="1">
                  <a:solidFill>
                    <a:srgbClr val="000000"/>
                  </a:solidFill>
                  <a:latin typeface="Calibri Light" panose="020F0302020204030204" pitchFamily="34" charset="0"/>
                  <a:cs typeface="Calibri Light" panose="020F0302020204030204" pitchFamily="34" charset="0"/>
                </a:rPr>
                <a:t>Request</a:t>
              </a:r>
              <a:r>
                <a:rPr lang="fr-BE" altLang="en-US" sz="750" dirty="0">
                  <a:solidFill>
                    <a:srgbClr val="000000"/>
                  </a:solidFill>
                  <a:latin typeface="Calibri Light" panose="020F0302020204030204" pitchFamily="34" charset="0"/>
                  <a:cs typeface="Calibri Light" panose="020F0302020204030204" pitchFamily="34" charset="0"/>
                </a:rPr>
                <a:t> </a:t>
              </a:r>
              <a:r>
                <a:rPr lang="fr-BE" altLang="en-US" sz="750" dirty="0" err="1">
                  <a:solidFill>
                    <a:srgbClr val="000000"/>
                  </a:solidFill>
                  <a:latin typeface="Calibri Light" panose="020F0302020204030204" pitchFamily="34" charset="0"/>
                  <a:cs typeface="Calibri Light" panose="020F0302020204030204" pitchFamily="34" charset="0"/>
                </a:rPr>
                <a:t>Form</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104" name="Flowchart: Document 8">
              <a:extLst>
                <a:ext uri="{FF2B5EF4-FFF2-40B4-BE49-F238E27FC236}">
                  <a16:creationId xmlns:a16="http://schemas.microsoft.com/office/drawing/2014/main" id="{006DF8FB-9D61-914E-89DF-4DFD02157169}"/>
                </a:ext>
              </a:extLst>
            </p:cNvPr>
            <p:cNvSpPr>
              <a:spLocks noChangeArrowheads="1"/>
            </p:cNvSpPr>
            <p:nvPr/>
          </p:nvSpPr>
          <p:spPr bwMode="auto">
            <a:xfrm>
              <a:off x="6110287" y="2701324"/>
              <a:ext cx="842963" cy="448866"/>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105" name="TextBox 20">
              <a:extLst>
                <a:ext uri="{FF2B5EF4-FFF2-40B4-BE49-F238E27FC236}">
                  <a16:creationId xmlns:a16="http://schemas.microsoft.com/office/drawing/2014/main" id="{EC0FA49A-B433-8C43-A74E-D60A54664CDD}"/>
                </a:ext>
              </a:extLst>
            </p:cNvPr>
            <p:cNvSpPr txBox="1">
              <a:spLocks noChangeArrowheads="1"/>
            </p:cNvSpPr>
            <p:nvPr/>
          </p:nvSpPr>
          <p:spPr bwMode="auto">
            <a:xfrm>
              <a:off x="6070998" y="2740362"/>
              <a:ext cx="9739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Change Log (</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106" name="Rounded Rectangle 20">
              <a:extLst>
                <a:ext uri="{FF2B5EF4-FFF2-40B4-BE49-F238E27FC236}">
                  <a16:creationId xmlns:a16="http://schemas.microsoft.com/office/drawing/2014/main" id="{22C77B88-B12D-184A-927B-DB030883D0DA}"/>
                </a:ext>
              </a:extLst>
            </p:cNvPr>
            <p:cNvSpPr>
              <a:spLocks noChangeArrowheads="1"/>
            </p:cNvSpPr>
            <p:nvPr/>
          </p:nvSpPr>
          <p:spPr bwMode="auto">
            <a:xfrm>
              <a:off x="2384823" y="2495346"/>
              <a:ext cx="5616178" cy="140374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350" dirty="0">
                  <a:solidFill>
                    <a:srgbClr val="000000"/>
                  </a:solidFill>
                  <a:latin typeface="Calibri Light" panose="020F0302020204030204" pitchFamily="34" charset="0"/>
                  <a:cs typeface="Calibri Light" panose="020F0302020204030204" pitchFamily="34" charset="0"/>
                </a:rPr>
                <a:t> </a:t>
              </a:r>
            </a:p>
          </p:txBody>
        </p:sp>
        <p:sp>
          <p:nvSpPr>
            <p:cNvPr id="107" name="Flowchart: Document 8">
              <a:extLst>
                <a:ext uri="{FF2B5EF4-FFF2-40B4-BE49-F238E27FC236}">
                  <a16:creationId xmlns:a16="http://schemas.microsoft.com/office/drawing/2014/main" id="{40D3D891-8EC9-F146-AC83-D8C4D3973B30}"/>
                </a:ext>
              </a:extLst>
            </p:cNvPr>
            <p:cNvSpPr>
              <a:spLocks noChangeArrowheads="1"/>
            </p:cNvSpPr>
            <p:nvPr/>
          </p:nvSpPr>
          <p:spPr bwMode="auto">
            <a:xfrm>
              <a:off x="7083028" y="3299018"/>
              <a:ext cx="842963" cy="448866"/>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Work Plan (updated)</a:t>
              </a:r>
            </a:p>
          </p:txBody>
        </p:sp>
        <p:sp>
          <p:nvSpPr>
            <p:cNvPr id="108" name="Text Box 26">
              <a:extLst>
                <a:ext uri="{FF2B5EF4-FFF2-40B4-BE49-F238E27FC236}">
                  <a16:creationId xmlns:a16="http://schemas.microsoft.com/office/drawing/2014/main" id="{3D442CD2-5031-CD44-ABDA-BF335445AFCB}"/>
                </a:ext>
              </a:extLst>
            </p:cNvPr>
            <p:cNvSpPr txBox="1">
              <a:spLocks noChangeArrowheads="1"/>
            </p:cNvSpPr>
            <p:nvPr/>
          </p:nvSpPr>
          <p:spPr bwMode="auto">
            <a:xfrm>
              <a:off x="4327923" y="3608580"/>
              <a:ext cx="16204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R:    PM             S:    BM</a:t>
              </a:r>
            </a:p>
          </p:txBody>
        </p:sp>
        <p:pic>
          <p:nvPicPr>
            <p:cNvPr id="109" name="Picture 14">
              <a:extLst>
                <a:ext uri="{FF2B5EF4-FFF2-40B4-BE49-F238E27FC236}">
                  <a16:creationId xmlns:a16="http://schemas.microsoft.com/office/drawing/2014/main" id="{F5A20ACD-FAB0-1A49-9F69-21312C98AE2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35204" y="3276396"/>
              <a:ext cx="266700" cy="37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5">
              <a:extLst>
                <a:ext uri="{FF2B5EF4-FFF2-40B4-BE49-F238E27FC236}">
                  <a16:creationId xmlns:a16="http://schemas.microsoft.com/office/drawing/2014/main" id="{FEB863E8-17DE-DB45-87DA-7A017C58791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119" y="3276396"/>
              <a:ext cx="267891" cy="3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1492845"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1856423370"/>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Manage Project Changes</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a:extLst>
              <a:ext uri="{FF2B5EF4-FFF2-40B4-BE49-F238E27FC236}">
                <a16:creationId xmlns:a16="http://schemas.microsoft.com/office/drawing/2014/main" id="{7CA8BEE5-A91B-C865-9D90-AF21008CBA3A}"/>
              </a:ext>
            </a:extLst>
          </p:cNvPr>
          <p:cNvSpPr>
            <a:spLocks noGrp="1"/>
          </p:cNvSpPr>
          <p:nvPr>
            <p:ph type="title"/>
          </p:nvPr>
        </p:nvSpPr>
        <p:spPr/>
        <p:txBody>
          <a:bodyPr/>
          <a:lstStyle/>
          <a:p>
            <a:r>
              <a:rPr lang="en-US" dirty="0"/>
              <a:t>Manage Project Change (1)</a:t>
            </a:r>
            <a:endParaRPr lang="el-GR" dirty="0"/>
          </a:p>
        </p:txBody>
      </p:sp>
    </p:spTree>
    <p:extLst>
      <p:ext uri="{BB962C8B-B14F-4D97-AF65-F5344CB8AC3E}">
        <p14:creationId xmlns:p14="http://schemas.microsoft.com/office/powerpoint/2010/main" val="20005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unthaak 5">
            <a:extLst>
              <a:ext uri="{FF2B5EF4-FFF2-40B4-BE49-F238E27FC236}">
                <a16:creationId xmlns:a16="http://schemas.microsoft.com/office/drawing/2014/main" id="{CCC29C81-2F4C-1C4F-A155-25B5015C0FA5}"/>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pic>
        <p:nvPicPr>
          <p:cNvPr id="5" name="Picture 2" descr="1. RfP (Ready for Planning)&#10;2. Change Identification (Artefacts: Change Request Form, Change Log)&#10;3. Change Assessment &amp; Action Recommendation (Artefact: Change Log)&#10;4. Change Approval (Artefact: Change Log)&#10;5. Change Implementation (Artefacts: Project Work Plan, Project Logs, Other Project Plans&#10;6. Change Control (Artefacts: Change Log, , Project Reports)&#10;7. RfC (Ready for Closing)">
            <a:extLst>
              <a:ext uri="{FF2B5EF4-FFF2-40B4-BE49-F238E27FC236}">
                <a16:creationId xmlns:a16="http://schemas.microsoft.com/office/drawing/2014/main" id="{E346F10B-7862-104E-B314-7434FCABF8B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395768" y="901750"/>
            <a:ext cx="4352465" cy="361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53C92A80-6EED-5ABE-298C-3623FFA10C04}"/>
              </a:ext>
            </a:extLst>
          </p:cNvPr>
          <p:cNvSpPr>
            <a:spLocks noGrp="1"/>
          </p:cNvSpPr>
          <p:nvPr>
            <p:ph type="title"/>
          </p:nvPr>
        </p:nvSpPr>
        <p:spPr/>
        <p:txBody>
          <a:bodyPr/>
          <a:lstStyle/>
          <a:p>
            <a:r>
              <a:rPr lang="en-US" dirty="0"/>
              <a:t>Manage Project Change (2)</a:t>
            </a:r>
            <a:endParaRPr lang="el-GR" dirty="0"/>
          </a:p>
        </p:txBody>
      </p:sp>
    </p:spTree>
    <p:extLst>
      <p:ext uri="{BB962C8B-B14F-4D97-AF65-F5344CB8AC3E}">
        <p14:creationId xmlns:p14="http://schemas.microsoft.com/office/powerpoint/2010/main" val="126862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4" name="Titel 3">
            <a:extLst>
              <a:ext uri="{FF2B5EF4-FFF2-40B4-BE49-F238E27FC236}">
                <a16:creationId xmlns:a16="http://schemas.microsoft.com/office/drawing/2014/main" id="{EF6E3008-78B8-E04D-BA8E-47D5B85FEEA7}"/>
              </a:ext>
            </a:extLst>
          </p:cNvPr>
          <p:cNvSpPr>
            <a:spLocks noGrp="1"/>
          </p:cNvSpPr>
          <p:nvPr>
            <p:ph type="title"/>
          </p:nvPr>
        </p:nvSpPr>
        <p:spPr>
          <a:xfrm>
            <a:off x="266699" y="-1"/>
            <a:ext cx="7188199" cy="514351"/>
          </a:xfrm>
        </p:spPr>
        <p:txBody>
          <a:bodyPr>
            <a:normAutofit/>
          </a:bodyPr>
          <a:lstStyle/>
          <a:p>
            <a:r>
              <a:rPr lang="en-US" dirty="0"/>
              <a:t>Manage Risk (1)</a:t>
            </a:r>
            <a:endParaRPr lang="en-GB" dirty="0"/>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459045"/>
          </a:xfrm>
        </p:spPr>
        <p:txBody>
          <a:bodyPr/>
          <a:lstStyle/>
          <a:p>
            <a:r>
              <a:rPr lang="en-US" sz="1600" dirty="0"/>
              <a:t>Identifies, assesses and manages risks so that they conform to the organisation’s accepted risk attitude. </a:t>
            </a:r>
          </a:p>
          <a:p>
            <a:r>
              <a:rPr lang="en-US" sz="1600" dirty="0"/>
              <a:t>Improves the project team’s confidence by proactively managing any potential event that might have a positive or negative impact on project objectives. </a:t>
            </a:r>
          </a:p>
          <a:p>
            <a:pPr marL="0" indent="0" eaLnBrk="0" hangingPunct="0">
              <a:spcBef>
                <a:spcPts val="150"/>
              </a:spcBef>
              <a:spcAft>
                <a:spcPts val="375"/>
              </a:spcAft>
              <a:buSzPct val="80000"/>
              <a:buNone/>
            </a:pPr>
            <a:r>
              <a:rPr lang="en-US" sz="1200" dirty="0">
                <a:solidFill>
                  <a:schemeClr val="tx1">
                    <a:lumMod val="50000"/>
                    <a:lumOff val="50000"/>
                  </a:schemeClr>
                </a:solidFill>
              </a:rPr>
              <a:t>A </a:t>
            </a:r>
            <a:r>
              <a:rPr lang="en-US" sz="1200" b="1" dirty="0">
                <a:solidFill>
                  <a:schemeClr val="tx1">
                    <a:lumMod val="50000"/>
                    <a:lumOff val="50000"/>
                  </a:schemeClr>
                </a:solidFill>
              </a:rPr>
              <a:t>risk</a:t>
            </a:r>
            <a:r>
              <a:rPr lang="en-US" sz="1200" dirty="0">
                <a:solidFill>
                  <a:schemeClr val="tx1">
                    <a:lumMod val="50000"/>
                    <a:lumOff val="50000"/>
                  </a:schemeClr>
                </a:solidFill>
              </a:rPr>
              <a:t> is an uncertain event or set of events (positive or negative) that, should it occur, will have an impact on the achievement of project objectives. </a:t>
            </a:r>
            <a:endParaRPr lang="en-US" sz="1400" dirty="0">
              <a:solidFill>
                <a:schemeClr val="tx1">
                  <a:lumMod val="50000"/>
                  <a:lumOff val="50000"/>
                </a:schemeClr>
              </a:solidFill>
            </a:endParaRPr>
          </a:p>
        </p:txBody>
      </p:sp>
      <p:grpSp>
        <p:nvGrpSpPr>
          <p:cNvPr id="25" name="Groep 24" descr="Input: Risk Log, Business Case &amp; Project Charter, Risk Management Plan.&#10;Roles: PO, PM, BM.&#10;Output: Risk Log (updated).">
            <a:extLst>
              <a:ext uri="{FF2B5EF4-FFF2-40B4-BE49-F238E27FC236}">
                <a16:creationId xmlns:a16="http://schemas.microsoft.com/office/drawing/2014/main" id="{6C60C766-B591-EB48-8980-3AAFC9806896}"/>
              </a:ext>
            </a:extLst>
          </p:cNvPr>
          <p:cNvGrpSpPr/>
          <p:nvPr/>
        </p:nvGrpSpPr>
        <p:grpSpPr>
          <a:xfrm>
            <a:off x="2325886" y="2530631"/>
            <a:ext cx="4492228" cy="1167854"/>
            <a:chOff x="569913" y="2652713"/>
            <a:chExt cx="5989637" cy="1557139"/>
          </a:xfrm>
        </p:grpSpPr>
        <p:grpSp>
          <p:nvGrpSpPr>
            <p:cNvPr id="27" name="Group 17">
              <a:extLst>
                <a:ext uri="{FF2B5EF4-FFF2-40B4-BE49-F238E27FC236}">
                  <a16:creationId xmlns:a16="http://schemas.microsoft.com/office/drawing/2014/main" id="{3D68869F-91B6-A34C-B2E6-97A4DEBB1A14}"/>
                </a:ext>
              </a:extLst>
            </p:cNvPr>
            <p:cNvGrpSpPr>
              <a:grpSpLocks/>
            </p:cNvGrpSpPr>
            <p:nvPr/>
          </p:nvGrpSpPr>
          <p:grpSpPr bwMode="auto">
            <a:xfrm>
              <a:off x="1822450" y="2652713"/>
              <a:ext cx="1295400" cy="631825"/>
              <a:chOff x="1879600" y="1988840"/>
              <a:chExt cx="1295400" cy="631825"/>
            </a:xfrm>
          </p:grpSpPr>
          <p:grpSp>
            <p:nvGrpSpPr>
              <p:cNvPr id="52" name="Group 18">
                <a:extLst>
                  <a:ext uri="{FF2B5EF4-FFF2-40B4-BE49-F238E27FC236}">
                    <a16:creationId xmlns:a16="http://schemas.microsoft.com/office/drawing/2014/main" id="{A4E71B6E-9033-D842-A5C9-12303CDF8599}"/>
                  </a:ext>
                </a:extLst>
              </p:cNvPr>
              <p:cNvGrpSpPr>
                <a:grpSpLocks/>
              </p:cNvGrpSpPr>
              <p:nvPr/>
            </p:nvGrpSpPr>
            <p:grpSpPr bwMode="auto">
              <a:xfrm>
                <a:off x="1965325" y="1988840"/>
                <a:ext cx="1152525" cy="631825"/>
                <a:chOff x="1908175" y="3471863"/>
                <a:chExt cx="1152525" cy="631825"/>
              </a:xfrm>
            </p:grpSpPr>
            <p:sp>
              <p:nvSpPr>
                <p:cNvPr id="55" name="Flowchart: Document 8">
                  <a:extLst>
                    <a:ext uri="{FF2B5EF4-FFF2-40B4-BE49-F238E27FC236}">
                      <a16:creationId xmlns:a16="http://schemas.microsoft.com/office/drawing/2014/main" id="{5A9CA2E7-25A5-104D-8BB0-E78DED747DE1}"/>
                    </a:ext>
                  </a:extLst>
                </p:cNvPr>
                <p:cNvSpPr>
                  <a:spLocks noChangeArrowheads="1"/>
                </p:cNvSpPr>
                <p:nvPr/>
              </p:nvSpPr>
              <p:spPr bwMode="auto">
                <a:xfrm>
                  <a:off x="1936750" y="3471863"/>
                  <a:ext cx="1123950" cy="598487"/>
                </a:xfrm>
                <a:prstGeom prst="flowChartDocument">
                  <a:avLst/>
                </a:prstGeom>
                <a:solidFill>
                  <a:srgbClr val="F2F2F2">
                    <a:alpha val="98822"/>
                  </a:srgbClr>
                </a:solidFill>
                <a:ln w="9525" algn="ctr">
                  <a:solidFill>
                    <a:schemeClr val="tx1"/>
                  </a:solidFill>
                  <a:round/>
                  <a:headEnd/>
                  <a:tailEnd/>
                </a:ln>
              </p:spPr>
              <p:txBody>
                <a:bodyPr/>
                <a:lstStyle/>
                <a:p>
                  <a:pPr algn="ctr">
                    <a:defRPr/>
                  </a:pPr>
                  <a:r>
                    <a:rPr lang="en-GB" sz="750" spc="-30" dirty="0">
                      <a:solidFill>
                        <a:srgbClr val="000000"/>
                      </a:solidFill>
                      <a:latin typeface="Calibri Light" panose="020F0302020204030204" pitchFamily="34" charset="0"/>
                      <a:ea typeface="MS PGothic" pitchFamily="34" charset="-128"/>
                      <a:cs typeface="Calibri Light" panose="020F0302020204030204" pitchFamily="34" charset="0"/>
                    </a:rPr>
                    <a:t>Project Charter</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&amp; </a:t>
                  </a:r>
                </a:p>
                <a:p>
                  <a:pPr algn="ctr">
                    <a:defRPr/>
                  </a:pPr>
                  <a:r>
                    <a:rPr lang="fr-BE" sz="750" spc="-30" dirty="0">
                      <a:solidFill>
                        <a:srgbClr val="000000"/>
                      </a:solidFill>
                      <a:latin typeface="Calibri Light" panose="020F0302020204030204" pitchFamily="34" charset="0"/>
                      <a:ea typeface="MS PGothic" pitchFamily="34" charset="-128"/>
                      <a:cs typeface="Calibri Light" panose="020F0302020204030204" pitchFamily="34" charset="0"/>
                    </a:rPr>
                    <a:t>Project </a:t>
                  </a:r>
                  <a:r>
                    <a:rPr lang="fr-BE" sz="750" spc="-30" dirty="0" err="1">
                      <a:solidFill>
                        <a:srgbClr val="000000"/>
                      </a:solidFill>
                      <a:latin typeface="Calibri Light" panose="020F0302020204030204" pitchFamily="34" charset="0"/>
                      <a:ea typeface="MS PGothic" pitchFamily="34" charset="-128"/>
                      <a:cs typeface="Calibri Light" panose="020F0302020204030204" pitchFamily="34" charset="0"/>
                    </a:rPr>
                    <a:t>Handbook</a:t>
                  </a:r>
                  <a:endParaRPr lang="en-GB" sz="75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sp>
              <p:nvSpPr>
                <p:cNvPr id="56" name="Flowchart: Document 8">
                  <a:extLst>
                    <a:ext uri="{FF2B5EF4-FFF2-40B4-BE49-F238E27FC236}">
                      <a16:creationId xmlns:a16="http://schemas.microsoft.com/office/drawing/2014/main" id="{BDAAE56D-8678-1645-8FBF-86BE30B66C39}"/>
                    </a:ext>
                  </a:extLst>
                </p:cNvPr>
                <p:cNvSpPr>
                  <a:spLocks noChangeArrowheads="1"/>
                </p:cNvSpPr>
                <p:nvPr/>
              </p:nvSpPr>
              <p:spPr bwMode="auto">
                <a:xfrm>
                  <a:off x="1908175" y="3505200"/>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grpSp>
          <p:sp>
            <p:nvSpPr>
              <p:cNvPr id="53" name="TextBox 9">
                <a:extLst>
                  <a:ext uri="{FF2B5EF4-FFF2-40B4-BE49-F238E27FC236}">
                    <a16:creationId xmlns:a16="http://schemas.microsoft.com/office/drawing/2014/main" id="{A523081D-298E-704E-92C0-0942FF8C7711}"/>
                  </a:ext>
                </a:extLst>
              </p:cNvPr>
              <p:cNvSpPr txBox="1">
                <a:spLocks noChangeArrowheads="1"/>
              </p:cNvSpPr>
              <p:nvPr/>
            </p:nvSpPr>
            <p:spPr bwMode="auto">
              <a:xfrm>
                <a:off x="1879600" y="2011065"/>
                <a:ext cx="12954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Business Case</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&amp;</a:t>
                </a:r>
              </a:p>
              <a:p>
                <a:pPr algn="ctr" eaLnBrk="1" hangingPunct="1">
                  <a:lnSpc>
                    <a:spcPts val="825"/>
                  </a:lnSpc>
                  <a:spcBef>
                    <a:spcPct val="0"/>
                  </a:spcBef>
                  <a:buNone/>
                </a:pPr>
                <a:r>
                  <a:rPr lang="fr-BE" altLang="en-US" sz="750" dirty="0">
                    <a:solidFill>
                      <a:srgbClr val="000000"/>
                    </a:solidFill>
                    <a:latin typeface="Calibri Light" panose="020F0302020204030204" pitchFamily="34" charset="0"/>
                    <a:cs typeface="Calibri Light" panose="020F0302020204030204" pitchFamily="34" charset="0"/>
                  </a:rPr>
                  <a:t>Project Charter</a:t>
                </a: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28" name="Flowchart: Document 8">
              <a:extLst>
                <a:ext uri="{FF2B5EF4-FFF2-40B4-BE49-F238E27FC236}">
                  <a16:creationId xmlns:a16="http://schemas.microsoft.com/office/drawing/2014/main" id="{7B00F99C-1FC3-8C43-980E-E5AE3D046CFD}"/>
                </a:ext>
              </a:extLst>
            </p:cNvPr>
            <p:cNvSpPr>
              <a:spLocks noChangeArrowheads="1"/>
            </p:cNvSpPr>
            <p:nvPr/>
          </p:nvSpPr>
          <p:spPr bwMode="auto">
            <a:xfrm>
              <a:off x="569913"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Risk Log</a:t>
              </a:r>
            </a:p>
          </p:txBody>
        </p:sp>
        <p:sp>
          <p:nvSpPr>
            <p:cNvPr id="29" name="Text Box 6">
              <a:extLst>
                <a:ext uri="{FF2B5EF4-FFF2-40B4-BE49-F238E27FC236}">
                  <a16:creationId xmlns:a16="http://schemas.microsoft.com/office/drawing/2014/main" id="{12FAAF12-55A3-4A40-A6D1-D1738F496A8C}"/>
                </a:ext>
              </a:extLst>
            </p:cNvPr>
            <p:cNvSpPr txBox="1">
              <a:spLocks noChangeArrowheads="1"/>
            </p:cNvSpPr>
            <p:nvPr/>
          </p:nvSpPr>
          <p:spPr bwMode="auto">
            <a:xfrm>
              <a:off x="3060700" y="3155950"/>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45" name="Text Box 26">
              <a:extLst>
                <a:ext uri="{FF2B5EF4-FFF2-40B4-BE49-F238E27FC236}">
                  <a16:creationId xmlns:a16="http://schemas.microsoft.com/office/drawing/2014/main" id="{4EE20A9E-B58C-3045-BB4D-1008D9BC39EC}"/>
                </a:ext>
              </a:extLst>
            </p:cNvPr>
            <p:cNvSpPr txBox="1">
              <a:spLocks noChangeArrowheads="1"/>
            </p:cNvSpPr>
            <p:nvPr/>
          </p:nvSpPr>
          <p:spPr bwMode="auto">
            <a:xfrm>
              <a:off x="3059113" y="3902076"/>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BM</a:t>
              </a:r>
            </a:p>
          </p:txBody>
        </p:sp>
        <p:sp>
          <p:nvSpPr>
            <p:cNvPr id="46" name="Flowchart: Document 8">
              <a:extLst>
                <a:ext uri="{FF2B5EF4-FFF2-40B4-BE49-F238E27FC236}">
                  <a16:creationId xmlns:a16="http://schemas.microsoft.com/office/drawing/2014/main" id="{30D38D77-2A08-E748-92C8-D2A5019B960C}"/>
                </a:ext>
              </a:extLst>
            </p:cNvPr>
            <p:cNvSpPr>
              <a:spLocks noChangeArrowheads="1"/>
            </p:cNvSpPr>
            <p:nvPr/>
          </p:nvSpPr>
          <p:spPr bwMode="auto">
            <a:xfrm>
              <a:off x="5435600" y="3500438"/>
              <a:ext cx="1123950" cy="598487"/>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Risk Log</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en-US" altLang="en-US" sz="750" dirty="0">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7" name="Flowchart: Document 8">
              <a:extLst>
                <a:ext uri="{FF2B5EF4-FFF2-40B4-BE49-F238E27FC236}">
                  <a16:creationId xmlns:a16="http://schemas.microsoft.com/office/drawing/2014/main" id="{861D3810-8178-BC44-B743-65DAFEDDB82A}"/>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Risk</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Management</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Plan</a:t>
              </a:r>
            </a:p>
          </p:txBody>
        </p:sp>
        <p:sp>
          <p:nvSpPr>
            <p:cNvPr id="48" name="Line 32">
              <a:extLst>
                <a:ext uri="{FF2B5EF4-FFF2-40B4-BE49-F238E27FC236}">
                  <a16:creationId xmlns:a16="http://schemas.microsoft.com/office/drawing/2014/main" id="{5E4114BD-76AA-9344-87EB-BE0D55A50083}"/>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49" name="Picture 14">
              <a:extLst>
                <a:ext uri="{FF2B5EF4-FFF2-40B4-BE49-F238E27FC236}">
                  <a16:creationId xmlns:a16="http://schemas.microsoft.com/office/drawing/2014/main" id="{C4857E8A-54F8-D847-8974-562424E4533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37088" y="3468688"/>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a:extLst>
                <a:ext uri="{FF2B5EF4-FFF2-40B4-BE49-F238E27FC236}">
                  <a16:creationId xmlns:a16="http://schemas.microsoft.com/office/drawing/2014/main" id="{111B1DF0-E1F3-BA4A-808A-A922E80B543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3638" y="3479800"/>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6">
              <a:extLst>
                <a:ext uri="{FF2B5EF4-FFF2-40B4-BE49-F238E27FC236}">
                  <a16:creationId xmlns:a16="http://schemas.microsoft.com/office/drawing/2014/main" id="{6CFF7359-E76B-0648-832F-1E7A8DB4F84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17975" y="2700338"/>
              <a:ext cx="355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1903611"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3425957551"/>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Risk</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22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ABE7EC-08E6-6149-AF3F-2E6621FA7E72}"/>
              </a:ext>
            </a:extLst>
          </p:cNvPr>
          <p:cNvSpPr>
            <a:spLocks noGrp="1"/>
          </p:cNvSpPr>
          <p:nvPr>
            <p:ph type="title"/>
          </p:nvPr>
        </p:nvSpPr>
        <p:spPr/>
        <p:txBody>
          <a:bodyPr/>
          <a:lstStyle/>
          <a:p>
            <a:r>
              <a:rPr lang="en-US" dirty="0"/>
              <a:t>Manage Risk (2)</a:t>
            </a:r>
            <a:endParaRPr lang="en-GB" dirty="0"/>
          </a:p>
        </p:txBody>
      </p:sp>
      <p:pic>
        <p:nvPicPr>
          <p:cNvPr id="12" name="Picture 2" descr="1. Project Initiation&#10;2. Risk Identification (Artefacts: Risk Log)&#10;3. Risk Assessment (Artefact: Risk Log)&#10;4. Risk Response Development (Artefacts: Risk Log, Project Work Plan)&#10;5. Risk Monitor &amp; Control (Artefacts: Risk Log, Project Reports&#10;6. Project End">
            <a:extLst>
              <a:ext uri="{FF2B5EF4-FFF2-40B4-BE49-F238E27FC236}">
                <a16:creationId xmlns:a16="http://schemas.microsoft.com/office/drawing/2014/main" id="{E77A8E6F-2705-554B-B7B2-0EE79481677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321117" y="875059"/>
            <a:ext cx="4501766" cy="339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unthaak 6">
            <a:extLst>
              <a:ext uri="{FF2B5EF4-FFF2-40B4-BE49-F238E27FC236}">
                <a16:creationId xmlns:a16="http://schemas.microsoft.com/office/drawing/2014/main" id="{D6CB9C72-155E-3E43-A25B-0C64C0A93709}"/>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Tree>
    <p:extLst>
      <p:ext uri="{BB962C8B-B14F-4D97-AF65-F5344CB8AC3E}">
        <p14:creationId xmlns:p14="http://schemas.microsoft.com/office/powerpoint/2010/main" val="49267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pPr eaLnBrk="0" hangingPunct="0">
              <a:spcBef>
                <a:spcPts val="150"/>
              </a:spcBef>
              <a:spcAft>
                <a:spcPts val="375"/>
              </a:spcAft>
              <a:buSzPct val="80000"/>
            </a:pPr>
            <a:r>
              <a:rPr lang="en-GB" sz="1600" dirty="0"/>
              <a:t>Identifies, evaluates and manages issues for resolution by project stakeholders, and decisions are taken, documented and implemented.</a:t>
            </a:r>
          </a:p>
          <a:p>
            <a:pPr eaLnBrk="0" hangingPunct="0">
              <a:spcBef>
                <a:spcPts val="150"/>
              </a:spcBef>
              <a:spcAft>
                <a:spcPts val="375"/>
              </a:spcAft>
              <a:buSzPct val="80000"/>
            </a:pPr>
            <a:r>
              <a:rPr lang="en-GB" sz="1600" dirty="0"/>
              <a:t>Issues and decisions are often linked to the resolution of other log items (e.g. risks, changes). </a:t>
            </a:r>
          </a:p>
          <a:p>
            <a:pPr marL="0" indent="0" eaLnBrk="0" hangingPunct="0">
              <a:spcBef>
                <a:spcPts val="150"/>
              </a:spcBef>
              <a:spcAft>
                <a:spcPts val="375"/>
              </a:spcAft>
              <a:buSzPct val="80000"/>
              <a:buNone/>
            </a:pPr>
            <a:r>
              <a:rPr lang="en-GB" sz="1200" dirty="0">
                <a:solidFill>
                  <a:schemeClr val="tx1">
                    <a:lumMod val="50000"/>
                    <a:lumOff val="50000"/>
                  </a:schemeClr>
                </a:solidFill>
              </a:rPr>
              <a:t>An</a:t>
            </a:r>
            <a:r>
              <a:rPr lang="en-GB" sz="1200" b="1" dirty="0">
                <a:solidFill>
                  <a:schemeClr val="tx1">
                    <a:lumMod val="50000"/>
                    <a:lumOff val="50000"/>
                  </a:schemeClr>
                </a:solidFill>
              </a:rPr>
              <a:t> issue </a:t>
            </a:r>
            <a:r>
              <a:rPr lang="en-GB" sz="1200" dirty="0">
                <a:solidFill>
                  <a:schemeClr val="tx1">
                    <a:lumMod val="50000"/>
                    <a:lumOff val="50000"/>
                  </a:schemeClr>
                </a:solidFill>
              </a:rPr>
              <a:t>is an immediate problem requiring resolution. Anyone can raise issues. It is always important to solve the root cause, not the symptom. This will ensure that the problem will not re-occur.</a:t>
            </a:r>
          </a:p>
        </p:txBody>
      </p:sp>
      <p:grpSp>
        <p:nvGrpSpPr>
          <p:cNvPr id="30" name="Groep 29" descr="Input: Issue Management Plan, MoMs, Project Logs.&#10;Roles: PO, PM, BM.&#10;Output: Decision Log (updated), Issue Log (updated).">
            <a:extLst>
              <a:ext uri="{FF2B5EF4-FFF2-40B4-BE49-F238E27FC236}">
                <a16:creationId xmlns:a16="http://schemas.microsoft.com/office/drawing/2014/main" id="{62D9AC30-30D7-5B40-8D17-6D8E0279DDCC}"/>
              </a:ext>
            </a:extLst>
          </p:cNvPr>
          <p:cNvGrpSpPr/>
          <p:nvPr/>
        </p:nvGrpSpPr>
        <p:grpSpPr>
          <a:xfrm>
            <a:off x="2685886" y="2489112"/>
            <a:ext cx="4492228" cy="1153567"/>
            <a:chOff x="569913" y="2674938"/>
            <a:chExt cx="5989637" cy="1538088"/>
          </a:xfrm>
        </p:grpSpPr>
        <p:sp>
          <p:nvSpPr>
            <p:cNvPr id="31" name="Text Box 6">
              <a:extLst>
                <a:ext uri="{FF2B5EF4-FFF2-40B4-BE49-F238E27FC236}">
                  <a16:creationId xmlns:a16="http://schemas.microsoft.com/office/drawing/2014/main" id="{FE155A60-E917-A34D-8F57-4474287094E5}"/>
                </a:ext>
              </a:extLst>
            </p:cNvPr>
            <p:cNvSpPr txBox="1">
              <a:spLocks noChangeArrowheads="1"/>
            </p:cNvSpPr>
            <p:nvPr/>
          </p:nvSpPr>
          <p:spPr bwMode="auto">
            <a:xfrm>
              <a:off x="3067050" y="3155949"/>
              <a:ext cx="2160588"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GB" sz="900" dirty="0">
                  <a:solidFill>
                    <a:srgbClr val="000000"/>
                  </a:solidFill>
                  <a:latin typeface="Calibri Light" panose="020F0302020204030204" pitchFamily="34" charset="0"/>
                  <a:cs typeface="Calibri Light" panose="020F0302020204030204" pitchFamily="34" charset="0"/>
                </a:rPr>
                <a:t>  A</a:t>
              </a:r>
              <a:r>
                <a:rPr lang="en-GB" sz="900" b="0" dirty="0">
                  <a:solidFill>
                    <a:srgbClr val="000000"/>
                  </a:solidFill>
                  <a:latin typeface="Calibri Light" panose="020F0302020204030204" pitchFamily="34" charset="0"/>
                  <a:cs typeface="Calibri Light" panose="020F0302020204030204" pitchFamily="34" charset="0"/>
                </a:rPr>
                <a:t>:    PO</a:t>
              </a:r>
            </a:p>
          </p:txBody>
        </p:sp>
        <p:sp>
          <p:nvSpPr>
            <p:cNvPr id="32" name="Text Box 26">
              <a:extLst>
                <a:ext uri="{FF2B5EF4-FFF2-40B4-BE49-F238E27FC236}">
                  <a16:creationId xmlns:a16="http://schemas.microsoft.com/office/drawing/2014/main" id="{89CA2985-0360-4F42-8ECA-81F85B7643DB}"/>
                </a:ext>
              </a:extLst>
            </p:cNvPr>
            <p:cNvSpPr txBox="1">
              <a:spLocks noChangeArrowheads="1"/>
            </p:cNvSpPr>
            <p:nvPr/>
          </p:nvSpPr>
          <p:spPr bwMode="auto">
            <a:xfrm>
              <a:off x="3059113" y="3905250"/>
              <a:ext cx="2160587"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900" dirty="0">
                  <a:solidFill>
                    <a:srgbClr val="000000"/>
                  </a:solidFill>
                  <a:latin typeface="Calibri Light" panose="020F0302020204030204" pitchFamily="34" charset="0"/>
                  <a:cs typeface="Calibri Light" panose="020F0302020204030204" pitchFamily="34" charset="0"/>
                </a:rPr>
                <a:t>   R:    PM             S:    BM</a:t>
              </a:r>
            </a:p>
          </p:txBody>
        </p:sp>
        <p:sp>
          <p:nvSpPr>
            <p:cNvPr id="33" name="Flowchart: Document 8">
              <a:extLst>
                <a:ext uri="{FF2B5EF4-FFF2-40B4-BE49-F238E27FC236}">
                  <a16:creationId xmlns:a16="http://schemas.microsoft.com/office/drawing/2014/main" id="{47D1E898-F1D6-3346-A5A3-89E48ED8DAED}"/>
                </a:ext>
              </a:extLst>
            </p:cNvPr>
            <p:cNvSpPr>
              <a:spLocks noChangeArrowheads="1"/>
            </p:cNvSpPr>
            <p:nvPr/>
          </p:nvSpPr>
          <p:spPr bwMode="auto">
            <a:xfrm>
              <a:off x="5435600" y="3506788"/>
              <a:ext cx="1123950" cy="598487"/>
            </a:xfrm>
            <a:prstGeom prst="flowChartDocument">
              <a:avLst/>
            </a:prstGeom>
            <a:solidFill>
              <a:srgbClr val="F2F2F2">
                <a:alpha val="98822"/>
              </a:srgbClr>
            </a:solidFill>
            <a:ln w="9525" algn="ctr">
              <a:solidFill>
                <a:schemeClr val="tx1"/>
              </a:solidFill>
              <a:round/>
              <a:headEnd/>
              <a:tailEnd/>
            </a:ln>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Issue Log</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34" name="Flowchart: Document 8">
              <a:extLst>
                <a:ext uri="{FF2B5EF4-FFF2-40B4-BE49-F238E27FC236}">
                  <a16:creationId xmlns:a16="http://schemas.microsoft.com/office/drawing/2014/main" id="{20AF8FAD-83C3-8B4C-A17C-61B095511671}"/>
                </a:ext>
              </a:extLst>
            </p:cNvPr>
            <p:cNvSpPr>
              <a:spLocks noChangeArrowheads="1"/>
            </p:cNvSpPr>
            <p:nvPr/>
          </p:nvSpPr>
          <p:spPr bwMode="auto">
            <a:xfrm>
              <a:off x="5435600" y="2689225"/>
              <a:ext cx="1123950" cy="598488"/>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Decision Log</a:t>
              </a: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a:t>
              </a:r>
              <a:r>
                <a:rPr lang="fr-BE" altLang="en-US" sz="750" dirty="0" err="1">
                  <a:solidFill>
                    <a:srgbClr val="000000"/>
                  </a:solidFill>
                  <a:latin typeface="Calibri Light" panose="020F0302020204030204" pitchFamily="34" charset="0"/>
                  <a:cs typeface="Calibri Light" panose="020F0302020204030204" pitchFamily="34" charset="0"/>
                </a:rPr>
                <a:t>updated</a:t>
              </a:r>
              <a:r>
                <a:rPr lang="fr-BE" altLang="en-US" sz="750" dirty="0">
                  <a:solidFill>
                    <a:srgbClr val="000000"/>
                  </a:solidFill>
                  <a:latin typeface="Calibri Light" panose="020F0302020204030204" pitchFamily="34" charset="0"/>
                  <a:cs typeface="Calibri Light" panose="020F0302020204030204" pitchFamily="34" charset="0"/>
                </a:rPr>
                <a:t>)</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35" name="Flowchart: Document 8">
              <a:extLst>
                <a:ext uri="{FF2B5EF4-FFF2-40B4-BE49-F238E27FC236}">
                  <a16:creationId xmlns:a16="http://schemas.microsoft.com/office/drawing/2014/main" id="{0605DD2C-1EAA-CF41-A45C-A09E4D523579}"/>
                </a:ext>
              </a:extLst>
            </p:cNvPr>
            <p:cNvSpPr>
              <a:spLocks noChangeArrowheads="1"/>
            </p:cNvSpPr>
            <p:nvPr/>
          </p:nvSpPr>
          <p:spPr bwMode="auto">
            <a:xfrm>
              <a:off x="1908175" y="3509963"/>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Issue </a:t>
              </a: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Management Plan</a:t>
              </a:r>
            </a:p>
          </p:txBody>
        </p:sp>
        <p:sp>
          <p:nvSpPr>
            <p:cNvPr id="36" name="Line 32">
              <a:extLst>
                <a:ext uri="{FF2B5EF4-FFF2-40B4-BE49-F238E27FC236}">
                  <a16:creationId xmlns:a16="http://schemas.microsoft.com/office/drawing/2014/main" id="{A23FFEC4-AA0A-6146-A835-A55B00A66140}"/>
                </a:ext>
              </a:extLst>
            </p:cNvPr>
            <p:cNvSpPr>
              <a:spLocks noChangeShapeType="1"/>
            </p:cNvSpPr>
            <p:nvPr/>
          </p:nvSpPr>
          <p:spPr bwMode="auto">
            <a:xfrm>
              <a:off x="3240088" y="4149725"/>
              <a:ext cx="1962150" cy="0"/>
            </a:xfrm>
            <a:prstGeom prst="line">
              <a:avLst/>
            </a:prstGeom>
            <a:noFill/>
            <a:ln w="1905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GB" sz="1200" dirty="0">
                <a:solidFill>
                  <a:srgbClr val="000000"/>
                </a:solidFill>
                <a:latin typeface="Calibri Light" panose="020F0302020204030204" pitchFamily="34" charset="0"/>
                <a:ea typeface="MS PGothic" pitchFamily="34" charset="-128"/>
                <a:cs typeface="Calibri Light" panose="020F0302020204030204" pitchFamily="34" charset="0"/>
              </a:endParaRPr>
            </a:p>
          </p:txBody>
        </p:sp>
        <p:pic>
          <p:nvPicPr>
            <p:cNvPr id="37" name="Picture 14">
              <a:extLst>
                <a:ext uri="{FF2B5EF4-FFF2-40B4-BE49-F238E27FC236}">
                  <a16:creationId xmlns:a16="http://schemas.microsoft.com/office/drawing/2014/main" id="{96BFF15D-5D42-A34A-BAFD-ED43E5E4910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03750" y="3471863"/>
              <a:ext cx="355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5">
              <a:extLst>
                <a:ext uri="{FF2B5EF4-FFF2-40B4-BE49-F238E27FC236}">
                  <a16:creationId xmlns:a16="http://schemas.microsoft.com/office/drawing/2014/main" id="{563EB871-8186-D541-B991-23DC7F0C7D3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9988" y="3471863"/>
              <a:ext cx="357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6">
              <a:extLst>
                <a:ext uri="{FF2B5EF4-FFF2-40B4-BE49-F238E27FC236}">
                  <a16:creationId xmlns:a16="http://schemas.microsoft.com/office/drawing/2014/main" id="{9E96B301-5A98-0244-A00A-1CD40F2CF86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0675" y="2692400"/>
              <a:ext cx="355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7">
              <a:extLst>
                <a:ext uri="{FF2B5EF4-FFF2-40B4-BE49-F238E27FC236}">
                  <a16:creationId xmlns:a16="http://schemas.microsoft.com/office/drawing/2014/main" id="{2827ADA0-E6D4-474E-BAF4-F1A922E86705}"/>
                </a:ext>
              </a:extLst>
            </p:cNvPr>
            <p:cNvGrpSpPr>
              <a:grpSpLocks/>
            </p:cNvGrpSpPr>
            <p:nvPr/>
          </p:nvGrpSpPr>
          <p:grpSpPr bwMode="auto">
            <a:xfrm>
              <a:off x="1822450" y="2674938"/>
              <a:ext cx="1295400" cy="738663"/>
              <a:chOff x="1879600" y="2011064"/>
              <a:chExt cx="1295400" cy="738518"/>
            </a:xfrm>
          </p:grpSpPr>
          <p:sp>
            <p:nvSpPr>
              <p:cNvPr id="43" name="Flowchart: Document 8">
                <a:extLst>
                  <a:ext uri="{FF2B5EF4-FFF2-40B4-BE49-F238E27FC236}">
                    <a16:creationId xmlns:a16="http://schemas.microsoft.com/office/drawing/2014/main" id="{21293CD4-309E-934C-ABA3-A8395802941F}"/>
                  </a:ext>
                </a:extLst>
              </p:cNvPr>
              <p:cNvSpPr>
                <a:spLocks noChangeArrowheads="1"/>
              </p:cNvSpPr>
              <p:nvPr/>
            </p:nvSpPr>
            <p:spPr bwMode="auto">
              <a:xfrm>
                <a:off x="1965325" y="2022174"/>
                <a:ext cx="1123950" cy="598371"/>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750" dirty="0">
                  <a:solidFill>
                    <a:srgbClr val="000000"/>
                  </a:solidFill>
                  <a:latin typeface="Calibri Light" panose="020F0302020204030204" pitchFamily="34" charset="0"/>
                  <a:cs typeface="Calibri Light" panose="020F0302020204030204" pitchFamily="34" charset="0"/>
                </a:endParaRPr>
              </a:p>
            </p:txBody>
          </p:sp>
          <p:sp>
            <p:nvSpPr>
              <p:cNvPr id="44" name="TextBox 9">
                <a:extLst>
                  <a:ext uri="{FF2B5EF4-FFF2-40B4-BE49-F238E27FC236}">
                    <a16:creationId xmlns:a16="http://schemas.microsoft.com/office/drawing/2014/main" id="{19891A18-E4A9-DD44-AF5B-3DC182533A71}"/>
                  </a:ext>
                </a:extLst>
              </p:cNvPr>
              <p:cNvSpPr txBox="1">
                <a:spLocks noChangeArrowheads="1"/>
              </p:cNvSpPr>
              <p:nvPr/>
            </p:nvSpPr>
            <p:spPr bwMode="auto">
              <a:xfrm>
                <a:off x="1879600" y="2011064"/>
                <a:ext cx="1295400" cy="7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Issue</a:t>
                </a:r>
              </a:p>
              <a:p>
                <a:pPr algn="ctr">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Management</a:t>
                </a:r>
              </a:p>
              <a:p>
                <a:pPr algn="ctr">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Plan</a:t>
                </a:r>
              </a:p>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p:txBody>
          </p:sp>
        </p:grpSp>
        <p:sp>
          <p:nvSpPr>
            <p:cNvPr id="41" name="Flowchart: Document 8">
              <a:extLst>
                <a:ext uri="{FF2B5EF4-FFF2-40B4-BE49-F238E27FC236}">
                  <a16:creationId xmlns:a16="http://schemas.microsoft.com/office/drawing/2014/main" id="{05172B53-506C-1044-8527-8C0129E9C085}"/>
                </a:ext>
              </a:extLst>
            </p:cNvPr>
            <p:cNvSpPr>
              <a:spLocks noChangeArrowheads="1"/>
            </p:cNvSpPr>
            <p:nvPr/>
          </p:nvSpPr>
          <p:spPr bwMode="auto">
            <a:xfrm>
              <a:off x="569913"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fr-BE" altLang="en-US" sz="750" dirty="0">
                  <a:solidFill>
                    <a:srgbClr val="000000"/>
                  </a:solidFill>
                  <a:latin typeface="Calibri Light" panose="020F0302020204030204" pitchFamily="34" charset="0"/>
                  <a:cs typeface="Calibri Light" panose="020F0302020204030204" pitchFamily="34" charset="0"/>
                </a:rPr>
                <a:t>MoMs</a:t>
              </a:r>
              <a:endParaRPr lang="en-GB" altLang="en-US" sz="750" dirty="0">
                <a:solidFill>
                  <a:srgbClr val="000000"/>
                </a:solidFill>
                <a:latin typeface="Calibri Light" panose="020F0302020204030204" pitchFamily="34" charset="0"/>
                <a:cs typeface="Calibri Light" panose="020F0302020204030204" pitchFamily="34" charset="0"/>
              </a:endParaRPr>
            </a:p>
          </p:txBody>
        </p:sp>
        <p:sp>
          <p:nvSpPr>
            <p:cNvPr id="42" name="Flowchart: Document 8">
              <a:extLst>
                <a:ext uri="{FF2B5EF4-FFF2-40B4-BE49-F238E27FC236}">
                  <a16:creationId xmlns:a16="http://schemas.microsoft.com/office/drawing/2014/main" id="{B7767B68-2DA1-5846-8F1D-F2EE4C465D29}"/>
                </a:ext>
              </a:extLst>
            </p:cNvPr>
            <p:cNvSpPr>
              <a:spLocks noChangeArrowheads="1"/>
            </p:cNvSpPr>
            <p:nvPr/>
          </p:nvSpPr>
          <p:spPr bwMode="auto">
            <a:xfrm>
              <a:off x="1908175" y="3500438"/>
              <a:ext cx="1123950" cy="598487"/>
            </a:xfrm>
            <a:prstGeom prst="flowChartDocument">
              <a:avLst/>
            </a:prstGeom>
            <a:solidFill>
              <a:srgbClr val="F2F2F2">
                <a:alpha val="98822"/>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GB" altLang="en-US" sz="750" dirty="0">
                <a:solidFill>
                  <a:srgbClr val="000000"/>
                </a:solidFill>
                <a:latin typeface="Calibri Light" panose="020F0302020204030204" pitchFamily="34" charset="0"/>
                <a:cs typeface="Calibri Light" panose="020F0302020204030204" pitchFamily="34" charset="0"/>
              </a:endParaRPr>
            </a:p>
            <a:p>
              <a:pPr algn="ctr" eaLnBrk="1" hangingPunct="1">
                <a:spcBef>
                  <a:spcPct val="0"/>
                </a:spcBef>
                <a:buFontTx/>
                <a:buNone/>
              </a:pPr>
              <a:r>
                <a:rPr lang="en-GB" altLang="en-US" sz="750" dirty="0">
                  <a:solidFill>
                    <a:srgbClr val="000000"/>
                  </a:solidFill>
                  <a:latin typeface="Calibri Light" panose="020F0302020204030204" pitchFamily="34" charset="0"/>
                  <a:cs typeface="Calibri Light" panose="020F0302020204030204" pitchFamily="34" charset="0"/>
                </a:rPr>
                <a:t>Project Logs</a:t>
              </a:r>
            </a:p>
          </p:txBody>
        </p:sp>
      </p:grpSp>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2273136" cy="438150"/>
          </a:xfrm>
        </p:spPr>
        <p:txBody>
          <a:bodyPr/>
          <a:lstStyle/>
          <a:p>
            <a:r>
              <a:rPr lang="en-GB" dirty="0"/>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175388096"/>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Issues &amp; Decisions</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1"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itle 4">
            <a:extLst>
              <a:ext uri="{FF2B5EF4-FFF2-40B4-BE49-F238E27FC236}">
                <a16:creationId xmlns:a16="http://schemas.microsoft.com/office/drawing/2014/main" id="{296000B9-7448-2644-F133-DCF6C7929CE0}"/>
              </a:ext>
            </a:extLst>
          </p:cNvPr>
          <p:cNvSpPr>
            <a:spLocks noGrp="1"/>
          </p:cNvSpPr>
          <p:nvPr>
            <p:ph type="title"/>
          </p:nvPr>
        </p:nvSpPr>
        <p:spPr/>
        <p:txBody>
          <a:bodyPr/>
          <a:lstStyle/>
          <a:p>
            <a:r>
              <a:rPr lang="en-US" dirty="0"/>
              <a:t>Manage Issues &amp; Decisions (1)</a:t>
            </a:r>
            <a:endParaRPr lang="el-GR" dirty="0"/>
          </a:p>
        </p:txBody>
      </p:sp>
    </p:spTree>
    <p:extLst>
      <p:ext uri="{BB962C8B-B14F-4D97-AF65-F5344CB8AC3E}">
        <p14:creationId xmlns:p14="http://schemas.microsoft.com/office/powerpoint/2010/main" val="424076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unthaak 5">
            <a:extLst>
              <a:ext uri="{FF2B5EF4-FFF2-40B4-BE49-F238E27FC236}">
                <a16:creationId xmlns:a16="http://schemas.microsoft.com/office/drawing/2014/main" id="{9900A883-011B-8E44-869A-3A558B1AF134}"/>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2" name="Titel 1">
            <a:extLst>
              <a:ext uri="{FF2B5EF4-FFF2-40B4-BE49-F238E27FC236}">
                <a16:creationId xmlns:a16="http://schemas.microsoft.com/office/drawing/2014/main" id="{AF61B859-1E48-2D46-9BB9-D8E1A97396D2}"/>
              </a:ext>
            </a:extLst>
          </p:cNvPr>
          <p:cNvSpPr>
            <a:spLocks noGrp="1"/>
          </p:cNvSpPr>
          <p:nvPr>
            <p:ph type="title"/>
          </p:nvPr>
        </p:nvSpPr>
        <p:spPr/>
        <p:txBody>
          <a:bodyPr>
            <a:normAutofit/>
          </a:bodyPr>
          <a:lstStyle/>
          <a:p>
            <a:r>
              <a:rPr lang="en-US" dirty="0"/>
              <a:t>Manage Issues &amp; Decisions (2)</a:t>
            </a:r>
            <a:endParaRPr lang="en-GB" dirty="0"/>
          </a:p>
        </p:txBody>
      </p:sp>
      <p:pic>
        <p:nvPicPr>
          <p:cNvPr id="5" name="Picture 2" descr="1. Project Initiation&#10;2. Issue Identification (Artefacts: Issue Log)&#10;3. Issue Assessment &amp; Action Recommendation (Artefact: Issue Log, Decision Log)&#10;4. Actions Implementation (Artefacts: Issue Log, Project Work Plan, Project Documents (updated))&#10;5. Issue Monitor &amp; Control (Artefacts: Issue Log, Project Reports&#10;6. Project E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5171" y="1053074"/>
            <a:ext cx="4833658" cy="331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unthaak 4">
            <a:extLst>
              <a:ext uri="{FF2B5EF4-FFF2-40B4-BE49-F238E27FC236}">
                <a16:creationId xmlns:a16="http://schemas.microsoft.com/office/drawing/2014/main" id="{4072279D-DA6D-AA4E-BE2C-88F70401F793}"/>
              </a:ext>
            </a:extLst>
          </p:cNvPr>
          <p:cNvSpPr/>
          <p:nvPr/>
        </p:nvSpPr>
        <p:spPr>
          <a:xfrm>
            <a:off x="7783200" y="608400"/>
            <a:ext cx="1182756" cy="219823"/>
          </a:xfrm>
          <a:prstGeom prst="chevron">
            <a:avLst/>
          </a:prstGeom>
          <a:solidFill>
            <a:srgbClr val="E91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latin typeface="Calibri Light" panose="020F0302020204030204" pitchFamily="34" charset="0"/>
              </a:rPr>
              <a:t>Executing</a:t>
            </a:r>
          </a:p>
        </p:txBody>
      </p:sp>
      <p:sp>
        <p:nvSpPr>
          <p:cNvPr id="2" name="Titel 1">
            <a:extLst>
              <a:ext uri="{FF2B5EF4-FFF2-40B4-BE49-F238E27FC236}">
                <a16:creationId xmlns:a16="http://schemas.microsoft.com/office/drawing/2014/main" id="{ECD1B391-B4A6-CB4E-8B57-CDA0431B4993}"/>
              </a:ext>
            </a:extLst>
          </p:cNvPr>
          <p:cNvSpPr>
            <a:spLocks noGrp="1"/>
          </p:cNvSpPr>
          <p:nvPr>
            <p:ph type="title"/>
          </p:nvPr>
        </p:nvSpPr>
        <p:spPr/>
        <p:txBody>
          <a:bodyPr/>
          <a:lstStyle/>
          <a:p>
            <a:r>
              <a:rPr lang="en-US"/>
              <a:t>Manage </a:t>
            </a:r>
            <a:r>
              <a:rPr lang="en-GB"/>
              <a:t>Quality</a:t>
            </a:r>
          </a:p>
        </p:txBody>
      </p:sp>
      <p:pic>
        <p:nvPicPr>
          <p:cNvPr id="211970" name="Picture 2" descr="RfP (Ready for Planning)&#10;1. Quality Characteristics Definition (Artefacts: Quality Management Plan, Quality Review Checklist, Deliverables Acceptance Plan, Deliverables Acceptance Checklist)&#10;2. Quality Assurance (Artefacts: Audit Reports, Updated Project Documents)&#10;3. Quality Control (Artefacts: Quality Review Reports, Deliverables Acceptance Checklist (updated), Quality Review Checklist (updated), Updated Project Documents)&#10;4. Deliverables Acceptance (Artefacts: Deliverables Acceptance Checklist (updated), Deliverables Acceptance Sign-off)&#10;5. Final Acceptance (Artefacts: Project End-Report, Project Repository (updated), Project Sign-off).&#10;Project E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7498" y="825104"/>
            <a:ext cx="4544615" cy="386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99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unthaak 23">
            <a:extLst>
              <a:ext uri="{FF2B5EF4-FFF2-40B4-BE49-F238E27FC236}">
                <a16:creationId xmlns:a16="http://schemas.microsoft.com/office/drawing/2014/main" id="{BAFBBE7C-9F62-1941-B91F-A3509F4C3FA1}"/>
              </a:ext>
            </a:extLst>
          </p:cNvPr>
          <p:cNvSpPr/>
          <p:nvPr/>
        </p:nvSpPr>
        <p:spPr>
          <a:xfrm>
            <a:off x="7783200" y="608400"/>
            <a:ext cx="1182756" cy="219823"/>
          </a:xfrm>
          <a:prstGeom prst="chevron">
            <a:avLst/>
          </a:prstGeom>
          <a:solidFill>
            <a:srgbClr val="30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90"/>
              </a:lnSpc>
            </a:pPr>
            <a:r>
              <a:rPr lang="en-GB" sz="825" dirty="0">
                <a:solidFill>
                  <a:schemeClr val="tx1"/>
                </a:solidFill>
                <a:latin typeface="Calibri Light" panose="020F0302020204030204" pitchFamily="34" charset="0"/>
              </a:rPr>
              <a:t>Monitor &amp; Control</a:t>
            </a:r>
          </a:p>
        </p:txBody>
      </p:sp>
      <p:sp>
        <p:nvSpPr>
          <p:cNvPr id="12" name="Tijdelijke aanduiding voor tekst 11">
            <a:extLst>
              <a:ext uri="{FF2B5EF4-FFF2-40B4-BE49-F238E27FC236}">
                <a16:creationId xmlns:a16="http://schemas.microsoft.com/office/drawing/2014/main" id="{C4C10A85-2CAB-D042-87D7-E5B3688626DD}"/>
              </a:ext>
            </a:extLst>
          </p:cNvPr>
          <p:cNvSpPr>
            <a:spLocks noGrp="1"/>
          </p:cNvSpPr>
          <p:nvPr>
            <p:ph type="body" sz="quarter" idx="11"/>
          </p:nvPr>
        </p:nvSpPr>
        <p:spPr>
          <a:xfrm>
            <a:off x="250825" y="599400"/>
            <a:ext cx="2847975" cy="438150"/>
          </a:xfrm>
        </p:spPr>
        <p:txBody>
          <a:bodyPr/>
          <a:lstStyle/>
          <a:p>
            <a:r>
              <a:rPr lang="en-GB"/>
              <a:t>Purpose</a:t>
            </a:r>
          </a:p>
        </p:txBody>
      </p:sp>
      <p:sp>
        <p:nvSpPr>
          <p:cNvPr id="9" name="Tijdelijke aanduiding voor inhoud 8">
            <a:extLst>
              <a:ext uri="{FF2B5EF4-FFF2-40B4-BE49-F238E27FC236}">
                <a16:creationId xmlns:a16="http://schemas.microsoft.com/office/drawing/2014/main" id="{920D8F70-370B-3F44-8DB9-7E3351EA5337}"/>
              </a:ext>
            </a:extLst>
          </p:cNvPr>
          <p:cNvSpPr>
            <a:spLocks noGrp="1"/>
          </p:cNvSpPr>
          <p:nvPr>
            <p:ph idx="1"/>
          </p:nvPr>
        </p:nvSpPr>
        <p:spPr>
          <a:xfrm>
            <a:off x="250826" y="1039500"/>
            <a:ext cx="8316704" cy="1285689"/>
          </a:xfrm>
        </p:spPr>
        <p:txBody>
          <a:bodyPr/>
          <a:lstStyle/>
          <a:p>
            <a:pPr marL="0" indent="0">
              <a:buNone/>
            </a:pPr>
            <a:r>
              <a:rPr lang="en-CA" sz="1600" dirty="0"/>
              <a:t>Ensures project deliverables are based on predefined objectives and set of criteria as defined in the Deliverables Acceptance Plan.</a:t>
            </a:r>
          </a:p>
          <a:p>
            <a:pPr marL="0" indent="0">
              <a:buNone/>
            </a:pPr>
            <a:endParaRPr lang="en-CA" sz="1600" dirty="0"/>
          </a:p>
          <a:p>
            <a:pPr marL="0" indent="0">
              <a:buNone/>
            </a:pPr>
            <a:r>
              <a:rPr lang="en-GB" sz="1200" dirty="0">
                <a:solidFill>
                  <a:schemeClr val="tx1">
                    <a:lumMod val="50000"/>
                    <a:lumOff val="50000"/>
                  </a:schemeClr>
                </a:solidFill>
              </a:rPr>
              <a:t>The final project acceptance takes place in the Closing Phase.</a:t>
            </a:r>
            <a:endParaRPr lang="en-CA" sz="1200" dirty="0">
              <a:solidFill>
                <a:schemeClr val="tx1">
                  <a:lumMod val="50000"/>
                  <a:lumOff val="50000"/>
                </a:schemeClr>
              </a:solidFill>
            </a:endParaRPr>
          </a:p>
        </p:txBody>
      </p:sp>
      <p:pic>
        <p:nvPicPr>
          <p:cNvPr id="2" name="Picture 1" descr="Input: Quality Management Plan, Deliverables Acceptance Plan, Outsourcing Plan (if applicable), &#10;Project Work Plan.&#10;Roles: PO, PM, BM.&#10;Output: Deliverables Acceptance Checklist, Decision Log (updated), Deliverables Acceptance Note.">
            <a:extLst>
              <a:ext uri="{FF2B5EF4-FFF2-40B4-BE49-F238E27FC236}">
                <a16:creationId xmlns:a16="http://schemas.microsoft.com/office/drawing/2014/main" id="{310DE9F9-6BC4-9539-5909-6661CB2B3189}"/>
              </a:ext>
            </a:extLst>
          </p:cNvPr>
          <p:cNvPicPr>
            <a:picLocks noChangeAspect="1"/>
          </p:cNvPicPr>
          <p:nvPr/>
        </p:nvPicPr>
        <p:blipFill rotWithShape="1">
          <a:blip r:embed="rId3">
            <a:extLst>
              <a:ext uri="{28A0092B-C50C-407E-A947-70E740481C1C}">
                <a14:useLocalDpi xmlns:a14="http://schemas.microsoft.com/office/drawing/2010/main" val="0"/>
              </a:ext>
            </a:extLst>
          </a:blip>
          <a:srcRect l="-2982" t="10156" r="-2829"/>
          <a:stretch/>
        </p:blipFill>
        <p:spPr bwMode="auto">
          <a:xfrm>
            <a:off x="1980849" y="2264460"/>
            <a:ext cx="5405120" cy="1147445"/>
          </a:xfrm>
          <a:prstGeom prst="rect">
            <a:avLst/>
          </a:prstGeom>
          <a:noFill/>
          <a:ln>
            <a:noFill/>
          </a:ln>
          <a:extLst>
            <a:ext uri="{53640926-AAD7-44D8-BBD7-CCE9431645EC}">
              <a14:shadowObscured xmlns:a14="http://schemas.microsoft.com/office/drawing/2010/main"/>
            </a:ext>
          </a:extLst>
        </p:spPr>
      </p:pic>
      <p:sp>
        <p:nvSpPr>
          <p:cNvPr id="3" name="Tijdelijke aanduiding voor tekst 2">
            <a:extLst>
              <a:ext uri="{FF2B5EF4-FFF2-40B4-BE49-F238E27FC236}">
                <a16:creationId xmlns:a16="http://schemas.microsoft.com/office/drawing/2014/main" id="{7399109F-BA67-0342-9CCD-56EF0A0E0E64}"/>
              </a:ext>
            </a:extLst>
          </p:cNvPr>
          <p:cNvSpPr>
            <a:spLocks noGrp="1"/>
          </p:cNvSpPr>
          <p:nvPr>
            <p:ph type="body" sz="quarter" idx="12"/>
          </p:nvPr>
        </p:nvSpPr>
        <p:spPr>
          <a:xfrm>
            <a:off x="250825" y="3272013"/>
            <a:ext cx="3797300" cy="438150"/>
          </a:xfrm>
        </p:spPr>
        <p:txBody>
          <a:bodyPr/>
          <a:lstStyle/>
          <a:p>
            <a:r>
              <a:rPr lang="en-GB"/>
              <a:t>RASCI</a:t>
            </a:r>
          </a:p>
        </p:txBody>
      </p:sp>
      <p:graphicFrame>
        <p:nvGraphicFramePr>
          <p:cNvPr id="26" name="Group 44" descr="RASCI Table">
            <a:extLst>
              <a:ext uri="{FF2B5EF4-FFF2-40B4-BE49-F238E27FC236}">
                <a16:creationId xmlns:a16="http://schemas.microsoft.com/office/drawing/2014/main" id="{065FFB7F-3029-C640-A650-267BE334AF48}"/>
              </a:ext>
            </a:extLst>
          </p:cNvPr>
          <p:cNvGraphicFramePr>
            <a:graphicFrameLocks noGrp="1"/>
          </p:cNvGraphicFramePr>
          <p:nvPr>
            <p:extLst>
              <p:ext uri="{D42A27DB-BD31-4B8C-83A1-F6EECF244321}">
                <p14:modId xmlns:p14="http://schemas.microsoft.com/office/powerpoint/2010/main" val="2760110456"/>
              </p:ext>
            </p:extLst>
          </p:nvPr>
        </p:nvGraphicFramePr>
        <p:xfrm>
          <a:off x="652508" y="3806602"/>
          <a:ext cx="8000051" cy="740889"/>
        </p:xfrm>
        <a:graphic>
          <a:graphicData uri="http://schemas.openxmlformats.org/drawingml/2006/table">
            <a:tbl>
              <a:tblPr firstRow="1"/>
              <a:tblGrid>
                <a:gridCol w="3212826">
                  <a:extLst>
                    <a:ext uri="{9D8B030D-6E8A-4147-A177-3AD203B41FA5}">
                      <a16:colId xmlns:a16="http://schemas.microsoft.com/office/drawing/2014/main" val="20000"/>
                    </a:ext>
                  </a:extLst>
                </a:gridCol>
                <a:gridCol w="614000">
                  <a:extLst>
                    <a:ext uri="{9D8B030D-6E8A-4147-A177-3AD203B41FA5}">
                      <a16:colId xmlns:a16="http://schemas.microsoft.com/office/drawing/2014/main" val="20001"/>
                    </a:ext>
                  </a:extLst>
                </a:gridCol>
                <a:gridCol w="622208">
                  <a:extLst>
                    <a:ext uri="{9D8B030D-6E8A-4147-A177-3AD203B41FA5}">
                      <a16:colId xmlns:a16="http://schemas.microsoft.com/office/drawing/2014/main" val="20002"/>
                    </a:ext>
                  </a:extLst>
                </a:gridCol>
                <a:gridCol w="604149">
                  <a:extLst>
                    <a:ext uri="{9D8B030D-6E8A-4147-A177-3AD203B41FA5}">
                      <a16:colId xmlns:a16="http://schemas.microsoft.com/office/drawing/2014/main" val="20003"/>
                    </a:ext>
                  </a:extLst>
                </a:gridCol>
                <a:gridCol w="609074">
                  <a:extLst>
                    <a:ext uri="{9D8B030D-6E8A-4147-A177-3AD203B41FA5}">
                      <a16:colId xmlns:a16="http://schemas.microsoft.com/office/drawing/2014/main" val="20004"/>
                    </a:ext>
                  </a:extLst>
                </a:gridCol>
                <a:gridCol w="607432">
                  <a:extLst>
                    <a:ext uri="{9D8B030D-6E8A-4147-A177-3AD203B41FA5}">
                      <a16:colId xmlns:a16="http://schemas.microsoft.com/office/drawing/2014/main" val="20005"/>
                    </a:ext>
                  </a:extLst>
                </a:gridCol>
                <a:gridCol w="592656">
                  <a:extLst>
                    <a:ext uri="{9D8B030D-6E8A-4147-A177-3AD203B41FA5}">
                      <a16:colId xmlns:a16="http://schemas.microsoft.com/office/drawing/2014/main" val="20006"/>
                    </a:ext>
                  </a:extLst>
                </a:gridCol>
                <a:gridCol w="599225">
                  <a:extLst>
                    <a:ext uri="{9D8B030D-6E8A-4147-A177-3AD203B41FA5}">
                      <a16:colId xmlns:a16="http://schemas.microsoft.com/office/drawing/2014/main" val="20007"/>
                    </a:ext>
                  </a:extLst>
                </a:gridCol>
                <a:gridCol w="538481">
                  <a:extLst>
                    <a:ext uri="{9D8B030D-6E8A-4147-A177-3AD203B41FA5}">
                      <a16:colId xmlns:a16="http://schemas.microsoft.com/office/drawing/2014/main" val="20008"/>
                    </a:ext>
                  </a:extLst>
                </a:gridCol>
              </a:tblGrid>
              <a:tr h="3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RAM </a:t>
                      </a: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(RASCI)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AGB</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PSC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PO</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BIG</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SP</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PM</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PCT</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68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alibri Light" panose="020F0302020204030204" pitchFamily="34" charset="0"/>
                        </a:rPr>
                        <a:t>Manage Deliverable Acceptance</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I</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A</a:t>
                      </a: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S</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rPr>
                        <a:t>R</a:t>
                      </a:r>
                      <a:endParaRPr kumimoji="0" lang="en-GB" sz="1800" b="1" i="0" u="none" strike="noStrike" cap="none" normalizeH="0" baseline="0" dirty="0">
                        <a:ln>
                          <a:noFill/>
                        </a:ln>
                        <a:solidFill>
                          <a:schemeClr val="tx1"/>
                        </a:solidFill>
                        <a:effectLst/>
                        <a:latin typeface="Calibri Light" panose="020F0302020204030204" pitchFamily="34" charset="0"/>
                        <a:ea typeface="PMingLiU" pitchFamily="18" charset="-120"/>
                        <a:cs typeface="Calibri Light" panose="020F0302020204030204" pitchFamily="34" charset="0"/>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Calibri Light" panose="020F0302020204030204" pitchFamily="34" charset="0"/>
                          <a:ea typeface="ＭＳ Ｐゴシック" pitchFamily="34" charset="-128"/>
                          <a:cs typeface="Calibri Light" panose="020F0302020204030204" pitchFamily="34" charset="0"/>
                        </a:rPr>
                        <a:t>C</a:t>
                      </a:r>
                      <a:endParaRPr kumimoji="0" lang="en-GB" sz="1800" b="0" i="0" u="none" strike="noStrike" cap="none" normalizeH="0" baseline="0" dirty="0">
                        <a:ln>
                          <a:noFill/>
                        </a:ln>
                        <a:solidFill>
                          <a:schemeClr val="tx1"/>
                        </a:solidFill>
                        <a:effectLst/>
                        <a:latin typeface="Calibri Light" panose="020F0302020204030204" pitchFamily="34" charset="0"/>
                        <a:ea typeface="ＭＳ Ｐゴシック" pitchFamily="34" charset="-128"/>
                      </a:endParaRPr>
                    </a:p>
                  </a:txBody>
                  <a:tcPr marL="89086" marR="89086" marT="44543" marB="4454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a:extLst>
              <a:ext uri="{FF2B5EF4-FFF2-40B4-BE49-F238E27FC236}">
                <a16:creationId xmlns:a16="http://schemas.microsoft.com/office/drawing/2014/main" id="{79AC29B2-F36B-DE30-48CE-13B50FBEBD2D}"/>
              </a:ext>
            </a:extLst>
          </p:cNvPr>
          <p:cNvSpPr>
            <a:spLocks noGrp="1"/>
          </p:cNvSpPr>
          <p:nvPr>
            <p:ph type="title"/>
          </p:nvPr>
        </p:nvSpPr>
        <p:spPr/>
        <p:txBody>
          <a:bodyPr/>
          <a:lstStyle/>
          <a:p>
            <a:r>
              <a:rPr lang="en-US" dirty="0"/>
              <a:t>Manage Deliverable Acceptance</a:t>
            </a:r>
            <a:endParaRPr lang="el-GR" dirty="0"/>
          </a:p>
        </p:txBody>
      </p:sp>
    </p:spTree>
    <p:extLst>
      <p:ext uri="{BB962C8B-B14F-4D97-AF65-F5344CB8AC3E}">
        <p14:creationId xmlns:p14="http://schemas.microsoft.com/office/powerpoint/2010/main" val="1861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 id="{31635315-A994-AE4D-BF9A-15B10D20AD8E}" vid="{3385E7E5-D345-E049-8405-689763914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1315ca-0572-423e-bd92-cff020455c2a" xsi:nil="true"/>
    <Whatchanged xmlns="c104a7e3-e0a9-46cf-92ee-9b62dc9a36e8" xsi:nil="true"/>
    <EventDate xmlns="c104a7e3-e0a9-46cf-92ee-9b62dc9a36e8" xsi:nil="true"/>
    <lcf76f155ced4ddcb4097134ff3c332f xmlns="c104a7e3-e0a9-46cf-92ee-9b62dc9a36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6772E-E7CD-4359-8843-AD171A59B497}">
  <ds:schemaRefs>
    <ds:schemaRef ds:uri="http://purl.org/dc/dcmitype/"/>
    <ds:schemaRef ds:uri="641315ca-0572-423e-bd92-cff020455c2a"/>
    <ds:schemaRef ds:uri="http://www.w3.org/XML/1998/namespace"/>
    <ds:schemaRef ds:uri="c104a7e3-e0a9-46cf-92ee-9b62dc9a36e8"/>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536D58D2-4991-4BD7-A0CF-ED1C76FC44BC}">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9204E5-286E-4823-AAE9-0A667FA517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602</TotalTime>
  <Words>7772</Words>
  <Application>Microsoft Office PowerPoint</Application>
  <PresentationFormat>On-screen Show (16:9)</PresentationFormat>
  <Paragraphs>2404</Paragraphs>
  <Slides>112</Slides>
  <Notes>93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3" baseType="lpstr">
      <vt:lpstr>PMingLiU</vt:lpstr>
      <vt:lpstr>Arial</vt:lpstr>
      <vt:lpstr>Calibri Light</vt:lpstr>
      <vt:lpstr>Eras Demi ITC</vt:lpstr>
      <vt:lpstr>Gotham Rounded Bold</vt:lpstr>
      <vt:lpstr>Gotham Rounded Medium</vt:lpstr>
      <vt:lpstr>Symbol</vt:lpstr>
      <vt:lpstr>Times New Roman</vt:lpstr>
      <vt:lpstr>Wingdings</vt:lpstr>
      <vt:lpstr>Custom Design</vt:lpstr>
      <vt:lpstr>Document</vt:lpstr>
      <vt:lpstr>PowerPoint Presentation</vt:lpstr>
      <vt:lpstr>Copyright</vt:lpstr>
      <vt:lpstr>Introduction</vt:lpstr>
      <vt:lpstr>The European Commission's  Project Management Methodology</vt:lpstr>
      <vt:lpstr>Objectives</vt:lpstr>
      <vt:lpstr>Course Content</vt:lpstr>
      <vt:lpstr>Suggested Course Schedule</vt:lpstr>
      <vt:lpstr>Contact the Methodology Office</vt:lpstr>
      <vt:lpstr>Project (management) Basics</vt:lpstr>
      <vt:lpstr>What is a Project?</vt:lpstr>
      <vt:lpstr>Constraints of a Project</vt:lpstr>
      <vt:lpstr>Project Outputs, Outcomes, Benefits</vt:lpstr>
      <vt:lpstr>Why do we do Projects?</vt:lpstr>
      <vt:lpstr>Portfolio, Programme, Project Relationship</vt:lpstr>
      <vt:lpstr>Examples of Projects </vt:lpstr>
      <vt:lpstr>Competences</vt:lpstr>
      <vt:lpstr>Personal and Professional Virtues</vt:lpstr>
      <vt:lpstr>PM² Overview</vt:lpstr>
      <vt:lpstr>The Purpose of PM²</vt:lpstr>
      <vt:lpstr>The PM² Methodology</vt:lpstr>
      <vt:lpstr>The House of PM²</vt:lpstr>
      <vt:lpstr>PM² Mindsets</vt:lpstr>
      <vt:lpstr>PM² Project Lifecycle</vt:lpstr>
      <vt:lpstr>PM² Phases</vt:lpstr>
      <vt:lpstr>PM² Project Lifecycle - Phases &amp; Drivers</vt:lpstr>
      <vt:lpstr>Phase Gates / Approvals</vt:lpstr>
      <vt:lpstr>PM² Phases &amp; Activities &amp; Artefacts</vt:lpstr>
      <vt:lpstr>The PM² Artefacts Landscape</vt:lpstr>
      <vt:lpstr>Tailoring</vt:lpstr>
      <vt:lpstr>The purpose of documentation is to…</vt:lpstr>
      <vt:lpstr>The Expanding Reach of PM²</vt:lpstr>
      <vt:lpstr>The PM² Guide &amp; Artefacts – V3.1</vt:lpstr>
      <vt:lpstr>Project Governance</vt:lpstr>
      <vt:lpstr>A PM² Project</vt:lpstr>
      <vt:lpstr>The PM² Governance Model</vt:lpstr>
      <vt:lpstr>The Project Owner (PO) Role</vt:lpstr>
      <vt:lpstr>The Solution Provider (SP) Role</vt:lpstr>
      <vt:lpstr>The Business Manager (BM) Role</vt:lpstr>
      <vt:lpstr>The Project Manager (PM) Role</vt:lpstr>
      <vt:lpstr>Project Steering Committee (PSC)</vt:lpstr>
      <vt:lpstr>PM² Artefacts &amp; Activities Overview RAM (RASCI)</vt:lpstr>
      <vt:lpstr>Summary – Roles &amp; Responsibilities</vt:lpstr>
      <vt:lpstr>PM2 Mindsets</vt:lpstr>
      <vt:lpstr>The PM2 Mindsets</vt:lpstr>
      <vt:lpstr>PM² Mindsets: IAQs (Questions for the Brave!) </vt:lpstr>
      <vt:lpstr>PM² Mindsets: IAQs (Questions for the Brave!)</vt:lpstr>
      <vt:lpstr>Bringing it all Together: Processes + Mindsets</vt:lpstr>
      <vt:lpstr>Phases and Artefacts</vt:lpstr>
      <vt:lpstr>Initiating Phase</vt:lpstr>
      <vt:lpstr>What happens in the Initiating Phase? </vt:lpstr>
      <vt:lpstr>Initiating Phase: The PM² Artefacts Landscape</vt:lpstr>
      <vt:lpstr>Project Initiation Request (TOC)</vt:lpstr>
      <vt:lpstr>Project Initiation Request </vt:lpstr>
      <vt:lpstr>Business Case</vt:lpstr>
      <vt:lpstr>Initiating Phase: Business Case</vt:lpstr>
      <vt:lpstr>Project Charter</vt:lpstr>
      <vt:lpstr>Initiating Phase: Project Charter</vt:lpstr>
      <vt:lpstr>Initiating Documents Strategy</vt:lpstr>
      <vt:lpstr>Phase Gate: RfP (Ready for Planning)? </vt:lpstr>
      <vt:lpstr>Planning Phase</vt:lpstr>
      <vt:lpstr>What happens in the Planning Phase?</vt:lpstr>
      <vt:lpstr>Planning Phase: The PM² Artefacts Landscape</vt:lpstr>
      <vt:lpstr>Project Handbook (1)</vt:lpstr>
      <vt:lpstr>Project Handbook (2)</vt:lpstr>
      <vt:lpstr>Project Stakeholder Matrix (1)</vt:lpstr>
      <vt:lpstr>Project Stakeholder Matrix (2)</vt:lpstr>
      <vt:lpstr>Project Work Plan (1)</vt:lpstr>
      <vt:lpstr>Project Work Plan (2)</vt:lpstr>
      <vt:lpstr>Planning: The PM² Management Plans </vt:lpstr>
      <vt:lpstr>Communications Management Plan</vt:lpstr>
      <vt:lpstr>Transition Plan</vt:lpstr>
      <vt:lpstr>Business Implementation Plan</vt:lpstr>
      <vt:lpstr>Outsourcing Plan</vt:lpstr>
      <vt:lpstr>RfE (Ready for Executing)?</vt:lpstr>
      <vt:lpstr>Executing Phase</vt:lpstr>
      <vt:lpstr>What happens in the Executing Phase </vt:lpstr>
      <vt:lpstr>Executing Phase: The PM² Artefacts Landscape</vt:lpstr>
      <vt:lpstr>Project Coordination</vt:lpstr>
      <vt:lpstr>Project Reporting</vt:lpstr>
      <vt:lpstr>PM² Project Reports</vt:lpstr>
      <vt:lpstr>Information Distribution</vt:lpstr>
      <vt:lpstr>Quality Assurance</vt:lpstr>
      <vt:lpstr>Monitor &amp; Control</vt:lpstr>
      <vt:lpstr>What happens during Monitor &amp; Control </vt:lpstr>
      <vt:lpstr>Monitor &amp; Control Activities</vt:lpstr>
      <vt:lpstr>Monitor Project Performance</vt:lpstr>
      <vt:lpstr>Control Schedule</vt:lpstr>
      <vt:lpstr>Cost Control</vt:lpstr>
      <vt:lpstr>Manage Stakeholders</vt:lpstr>
      <vt:lpstr>Manage Requirements</vt:lpstr>
      <vt:lpstr>Monitor &amp; Control: Manage Requirements</vt:lpstr>
      <vt:lpstr>Manage Project Change (1)</vt:lpstr>
      <vt:lpstr>Manage Project Change (2)</vt:lpstr>
      <vt:lpstr>Manage Risk (1)</vt:lpstr>
      <vt:lpstr>Manage Risk (2)</vt:lpstr>
      <vt:lpstr>Manage Issues &amp; Decisions (1)</vt:lpstr>
      <vt:lpstr>Manage Issues &amp; Decisions (2)</vt:lpstr>
      <vt:lpstr>Manage Quality</vt:lpstr>
      <vt:lpstr>Manage Deliverable Acceptance</vt:lpstr>
      <vt:lpstr>Manage Transition</vt:lpstr>
      <vt:lpstr>Manage Business Implementation</vt:lpstr>
      <vt:lpstr>Manage Outsourcing</vt:lpstr>
      <vt:lpstr>Monitor &amp; Control Artefacts</vt:lpstr>
      <vt:lpstr>Logs</vt:lpstr>
      <vt:lpstr>Summary – Monitor &amp; Control</vt:lpstr>
      <vt:lpstr>RfC (Ready for Closing)? </vt:lpstr>
      <vt:lpstr>Closing Phase</vt:lpstr>
      <vt:lpstr>What happens in the Closing Phase </vt:lpstr>
      <vt:lpstr>Closing Phase: The PM² Artefacts Landscape</vt:lpstr>
      <vt:lpstr>Wrap-up</vt:lpstr>
      <vt:lpstr>Course End: Lessons Learned (&amp; Shared)</vt:lpstr>
      <vt:lpstr>You are using PM² for your project? We would like to hear about it! Contact Us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PM² Essentials - Open</dc:title>
  <dc:subject>PM² Essentials - Open</dc:subject>
  <dc:creator>CoEPM²</dc:creator>
  <cp:keywords>C1</cp:keywords>
  <cp:lastModifiedBy>YOVKOVA Anina (DIGIT-EXT)</cp:lastModifiedBy>
  <cp:revision>11</cp:revision>
  <cp:lastPrinted>2015-06-12T12:20:15Z</cp:lastPrinted>
  <dcterms:created xsi:type="dcterms:W3CDTF">2018-09-14T18:18:12Z</dcterms:created>
  <dcterms:modified xsi:type="dcterms:W3CDTF">2025-04-24T12:23:41Z</dcterms:modified>
  <cp:category>Training</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0x010100FE8DAEBAB9BA884591FD7B89E63AD785</vt:lpwstr>
  </property>
  <property fmtid="{D5CDD505-2E9C-101B-9397-08002B2CF9AE}" pid="3" name="MSIP_Label_6bd9ddd1-4d20-43f6-abfa-fc3c07406f94_Enabled">
    <vt:lpwstr>true</vt:lpwstr>
  </property>
  <property fmtid="{D5CDD505-2E9C-101B-9397-08002B2CF9AE}" pid="4" name="MSIP_Label_6bd9ddd1-4d20-43f6-abfa-fc3c07406f94_SetDate">
    <vt:lpwstr>2025-02-13T11:34:02Z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995b81c2-e216-4ce5-b0de-912d897a9004</vt:lpwstr>
  </property>
  <property fmtid="{D5CDD505-2E9C-101B-9397-08002B2CF9AE}" pid="9" name="MSIP_Label_6bd9ddd1-4d20-43f6-abfa-fc3c07406f94_ContentBits">
    <vt:lpwstr>0</vt:lpwstr>
  </property>
  <property fmtid="{D5CDD505-2E9C-101B-9397-08002B2CF9AE}" pid="10" name="MediaServiceImageTags">
    <vt:lpwstr/>
  </property>
</Properties>
</file>