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3"/>
  </p:sldMasterIdLst>
  <p:notesMasterIdLst>
    <p:notesMasterId r:id="rId8"/>
  </p:notesMasterIdLst>
  <p:sldIdLst>
    <p:sldId id="257" r:id="rId4"/>
    <p:sldId id="256" r:id="rId5"/>
    <p:sldId id="260"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M2-PgM Canvas" id="{D498F926-A59A-4160-8087-FDB2AAF2363B}">
          <p14:sldIdLst>
            <p14:sldId id="257"/>
            <p14:sldId id="256"/>
          </p14:sldIdLst>
        </p14:section>
        <p14:section name="USER HELP" id="{27852807-D62C-4A30-A159-FF96C1F5BFE8}">
          <p14:sldIdLst>
            <p14:sldId id="260"/>
            <p14:sldId id="25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8236A0-1CA6-1D2B-8D2C-24450AEE90C9}" name="KOUROUNAKIS Nicos (DIGIT-EXT)" initials="NK" userId="S::Nicos.KOUROUNAKIS@ext.ec.europa.eu::424288d3-58d1-4ed7-b3ce-32e85f7e19aa" providerId="AD"/>
  <p188:author id="{336F3CD5-3A52-6CE1-C619-E35EDCE7EFED}" name="SUFARU Maria-Cristina (DIGIT-EXT)" initials="SMC(E" userId="S::Maria-Cristina.SUFARU@ext.ec.europa.eu::3c3b9585-07ac-4624-a58e-3bef6c2a66e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E9C"/>
    <a:srgbClr val="6465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3164F6-22C5-4C34-94D4-16D611F24C3A}" v="3" dt="2025-03-13T13:57:14.2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9" d="100"/>
          <a:sy n="149" d="100"/>
        </p:scale>
        <p:origin x="58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EE57A-1159-41A2-9818-D052EC98BAB7}" type="datetimeFigureOut">
              <a:rPr lang="el-GR" smtClean="0"/>
              <a:t>13/3/2025</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79D902-3BAE-44A9-874E-5DFF8D00B667}" type="slidenum">
              <a:rPr lang="el-GR" smtClean="0"/>
              <a:t>‹#›</a:t>
            </a:fld>
            <a:endParaRPr lang="el-GR"/>
          </a:p>
        </p:txBody>
      </p:sp>
    </p:spTree>
    <p:extLst>
      <p:ext uri="{BB962C8B-B14F-4D97-AF65-F5344CB8AC3E}">
        <p14:creationId xmlns:p14="http://schemas.microsoft.com/office/powerpoint/2010/main" val="2306347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2579D902-3BAE-44A9-874E-5DFF8D00B667}" type="slidenum">
              <a:rPr lang="el-GR" smtClean="0"/>
              <a:t>3</a:t>
            </a:fld>
            <a:endParaRPr lang="el-GR"/>
          </a:p>
        </p:txBody>
      </p:sp>
    </p:spTree>
    <p:extLst>
      <p:ext uri="{BB962C8B-B14F-4D97-AF65-F5344CB8AC3E}">
        <p14:creationId xmlns:p14="http://schemas.microsoft.com/office/powerpoint/2010/main" val="247987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A4D6A3C-DC2F-DC6A-2EB0-71B9C37EEFA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7762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56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092515"/>
      </p:ext>
    </p:extLst>
  </p:cSld>
  <p:clrMap bg1="lt1" tx1="dk1" bg2="lt2" tx2="dk2" accent1="accent1" accent2="accent2" accent3="accent3" accent4="accent4" accent5="accent5" accent6="accent6" hlink="hlink" folHlink="folHlink"/>
  <p:sldLayoutIdLst>
    <p:sldLayoutId id="2147483674" r:id="rId1"/>
    <p:sldLayoutId id="214748367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E20232D-CF4D-81FC-8DAB-F2995CF51F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50303451-05AA-9381-43A1-F13B1ECFFBF2}"/>
              </a:ext>
            </a:extLst>
          </p:cNvPr>
          <p:cNvSpPr txBox="1"/>
          <p:nvPr/>
        </p:nvSpPr>
        <p:spPr>
          <a:xfrm>
            <a:off x="247650" y="5657850"/>
            <a:ext cx="3795206" cy="923330"/>
          </a:xfrm>
          <a:prstGeom prst="rect">
            <a:avLst/>
          </a:prstGeom>
          <a:noFill/>
        </p:spPr>
        <p:txBody>
          <a:bodyPr wrap="none" rtlCol="0">
            <a:spAutoFit/>
          </a:bodyPr>
          <a:lstStyle/>
          <a:p>
            <a:r>
              <a:rPr lang="en-GB">
                <a:solidFill>
                  <a:schemeClr val="bg1">
                    <a:lumMod val="85000"/>
                  </a:schemeClr>
                </a:solidFill>
              </a:rPr>
              <a:t>Programme Name: ________________</a:t>
            </a:r>
            <a:br>
              <a:rPr lang="en-GB">
                <a:solidFill>
                  <a:schemeClr val="bg1">
                    <a:lumMod val="85000"/>
                  </a:schemeClr>
                </a:solidFill>
              </a:rPr>
            </a:br>
            <a:r>
              <a:rPr lang="en-GB">
                <a:solidFill>
                  <a:schemeClr val="bg1">
                    <a:lumMod val="85000"/>
                  </a:schemeClr>
                </a:solidFill>
              </a:rPr>
              <a:t>Date: ______________</a:t>
            </a:r>
            <a:br>
              <a:rPr lang="en-GB">
                <a:solidFill>
                  <a:schemeClr val="bg1">
                    <a:lumMod val="85000"/>
                  </a:schemeClr>
                </a:solidFill>
              </a:rPr>
            </a:br>
            <a:r>
              <a:rPr lang="en-GB">
                <a:solidFill>
                  <a:schemeClr val="bg1">
                    <a:lumMod val="85000"/>
                  </a:schemeClr>
                </a:solidFill>
              </a:rPr>
              <a:t>Prepared by: __________________</a:t>
            </a:r>
          </a:p>
        </p:txBody>
      </p:sp>
    </p:spTree>
    <p:extLst>
      <p:ext uri="{BB962C8B-B14F-4D97-AF65-F5344CB8AC3E}">
        <p14:creationId xmlns:p14="http://schemas.microsoft.com/office/powerpoint/2010/main" val="809740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629BD4-5846-20E4-E74C-B2F3CF041333}"/>
              </a:ext>
            </a:extLst>
          </p:cNvPr>
          <p:cNvSpPr txBox="1"/>
          <p:nvPr/>
        </p:nvSpPr>
        <p:spPr>
          <a:xfrm>
            <a:off x="355830" y="1005426"/>
            <a:ext cx="1402632" cy="523220"/>
          </a:xfrm>
          <a:prstGeom prst="rect">
            <a:avLst/>
          </a:prstGeom>
          <a:noFill/>
        </p:spPr>
        <p:txBody>
          <a:bodyPr wrap="square" rtlCol="0">
            <a:spAutoFit/>
          </a:bodyPr>
          <a:lstStyle/>
          <a:p>
            <a:pPr marL="57150" indent="-57150">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73CEF2B1-C44E-1D6F-BC47-83F834BB4FD3}"/>
              </a:ext>
            </a:extLst>
          </p:cNvPr>
          <p:cNvSpPr txBox="1"/>
          <p:nvPr/>
        </p:nvSpPr>
        <p:spPr>
          <a:xfrm>
            <a:off x="1923274" y="955086"/>
            <a:ext cx="1402632" cy="523220"/>
          </a:xfrm>
          <a:prstGeom prst="rect">
            <a:avLst/>
          </a:prstGeom>
          <a:noFill/>
        </p:spPr>
        <p:txBody>
          <a:bodyPr wrap="square" rtlCol="0">
            <a:spAutoFit/>
          </a:bodyPr>
          <a:lstStyle/>
          <a:p>
            <a:pPr marL="57150" indent="-57150">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8188E516-B78E-A5FE-06DF-A19DA5709F5D}"/>
              </a:ext>
            </a:extLst>
          </p:cNvPr>
          <p:cNvSpPr txBox="1"/>
          <p:nvPr/>
        </p:nvSpPr>
        <p:spPr>
          <a:xfrm>
            <a:off x="267561" y="1690881"/>
            <a:ext cx="3179024" cy="630942"/>
          </a:xfrm>
          <a:prstGeom prst="rect">
            <a:avLst/>
          </a:prstGeom>
          <a:noFill/>
        </p:spPr>
        <p:txBody>
          <a:bodyPr wrap="square" rtlCol="0">
            <a:spAutoFit/>
          </a:bodyPr>
          <a:lstStyle/>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766AAC5F-1D86-F3F1-974A-9B3D61F486DD}"/>
              </a:ext>
            </a:extLst>
          </p:cNvPr>
          <p:cNvSpPr txBox="1"/>
          <p:nvPr/>
        </p:nvSpPr>
        <p:spPr>
          <a:xfrm>
            <a:off x="3850686" y="1070248"/>
            <a:ext cx="1402632" cy="523220"/>
          </a:xfrm>
          <a:prstGeom prst="rect">
            <a:avLst/>
          </a:prstGeom>
          <a:noFill/>
        </p:spPr>
        <p:txBody>
          <a:bodyPr wrap="square" rtlCol="0">
            <a:spAutoFit/>
          </a:bodyPr>
          <a:lstStyle/>
          <a:p>
            <a:pPr marL="57150" indent="-57150">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FF54ED58-151A-7C82-B78A-9511AAEEB4AC}"/>
              </a:ext>
            </a:extLst>
          </p:cNvPr>
          <p:cNvSpPr txBox="1"/>
          <p:nvPr/>
        </p:nvSpPr>
        <p:spPr>
          <a:xfrm>
            <a:off x="5678797" y="1070248"/>
            <a:ext cx="1402632" cy="523220"/>
          </a:xfrm>
          <a:prstGeom prst="rect">
            <a:avLst/>
          </a:prstGeom>
          <a:noFill/>
        </p:spPr>
        <p:txBody>
          <a:bodyPr wrap="square" rtlCol="0">
            <a:spAutoFit/>
          </a:bodyPr>
          <a:lstStyle/>
          <a:p>
            <a:pPr marL="57150" indent="-57150">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a:p>
            <a:pPr marL="57150" indent="-57150">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486938C1-00D0-C822-11E0-7A666EB1D2A0}"/>
              </a:ext>
            </a:extLst>
          </p:cNvPr>
          <p:cNvSpPr txBox="1"/>
          <p:nvPr/>
        </p:nvSpPr>
        <p:spPr>
          <a:xfrm>
            <a:off x="7506908" y="936686"/>
            <a:ext cx="2099811" cy="523220"/>
          </a:xfrm>
          <a:prstGeom prst="rect">
            <a:avLst/>
          </a:prstGeom>
          <a:noFill/>
        </p:spPr>
        <p:txBody>
          <a:bodyPr wrap="square" rtlCol="0">
            <a:spAutoFit/>
          </a:bodyPr>
          <a:lstStyle/>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9A7953B1-D350-03C7-0386-93B3F20D955C}"/>
              </a:ext>
            </a:extLst>
          </p:cNvPr>
          <p:cNvSpPr txBox="1"/>
          <p:nvPr/>
        </p:nvSpPr>
        <p:spPr>
          <a:xfrm>
            <a:off x="7506907" y="1593468"/>
            <a:ext cx="2099811" cy="523220"/>
          </a:xfrm>
          <a:prstGeom prst="rect">
            <a:avLst/>
          </a:prstGeom>
          <a:noFill/>
        </p:spPr>
        <p:txBody>
          <a:bodyPr wrap="square" rtlCol="0">
            <a:spAutoFit/>
          </a:bodyPr>
          <a:lstStyle/>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19304FE8-0223-B38D-D0FE-9545D425B4B8}"/>
              </a:ext>
            </a:extLst>
          </p:cNvPr>
          <p:cNvSpPr txBox="1"/>
          <p:nvPr/>
        </p:nvSpPr>
        <p:spPr>
          <a:xfrm>
            <a:off x="9889450" y="905944"/>
            <a:ext cx="2099811" cy="523220"/>
          </a:xfrm>
          <a:prstGeom prst="rect">
            <a:avLst/>
          </a:prstGeom>
          <a:noFill/>
        </p:spPr>
        <p:txBody>
          <a:bodyPr wrap="square" rtlCol="0">
            <a:spAutoFit/>
          </a:bodyPr>
          <a:lstStyle/>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11" name="TextBox 10">
            <a:extLst>
              <a:ext uri="{FF2B5EF4-FFF2-40B4-BE49-F238E27FC236}">
                <a16:creationId xmlns:a16="http://schemas.microsoft.com/office/drawing/2014/main" id="{755F45AC-D371-86CC-7BDD-EF8214ACDAFA}"/>
              </a:ext>
            </a:extLst>
          </p:cNvPr>
          <p:cNvSpPr txBox="1"/>
          <p:nvPr/>
        </p:nvSpPr>
        <p:spPr>
          <a:xfrm>
            <a:off x="9889449" y="1593468"/>
            <a:ext cx="2099811" cy="523220"/>
          </a:xfrm>
          <a:prstGeom prst="rect">
            <a:avLst/>
          </a:prstGeom>
          <a:noFill/>
        </p:spPr>
        <p:txBody>
          <a:bodyPr wrap="square" rtlCol="0">
            <a:spAutoFit/>
          </a:bodyPr>
          <a:lstStyle/>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E3749FE9-8D99-B8D1-E322-02860C9CFFF4}"/>
              </a:ext>
            </a:extLst>
          </p:cNvPr>
          <p:cNvSpPr txBox="1"/>
          <p:nvPr/>
        </p:nvSpPr>
        <p:spPr>
          <a:xfrm>
            <a:off x="7439326" y="3314001"/>
            <a:ext cx="2099811" cy="523220"/>
          </a:xfrm>
          <a:prstGeom prst="rect">
            <a:avLst/>
          </a:prstGeom>
          <a:noFill/>
        </p:spPr>
        <p:txBody>
          <a:bodyPr wrap="square" rtlCol="0">
            <a:spAutoFit/>
          </a:bodyPr>
          <a:lstStyle/>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13" name="TextBox 12">
            <a:extLst>
              <a:ext uri="{FF2B5EF4-FFF2-40B4-BE49-F238E27FC236}">
                <a16:creationId xmlns:a16="http://schemas.microsoft.com/office/drawing/2014/main" id="{8C4C496A-58A6-97CF-192D-E7B904BC009F}"/>
              </a:ext>
            </a:extLst>
          </p:cNvPr>
          <p:cNvSpPr txBox="1"/>
          <p:nvPr/>
        </p:nvSpPr>
        <p:spPr>
          <a:xfrm>
            <a:off x="7439325" y="4161510"/>
            <a:ext cx="2099811" cy="523220"/>
          </a:xfrm>
          <a:prstGeom prst="rect">
            <a:avLst/>
          </a:prstGeom>
          <a:noFill/>
        </p:spPr>
        <p:txBody>
          <a:bodyPr wrap="square" rtlCol="0">
            <a:spAutoFit/>
          </a:bodyPr>
          <a:lstStyle/>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15" name="TextBox 14">
            <a:extLst>
              <a:ext uri="{FF2B5EF4-FFF2-40B4-BE49-F238E27FC236}">
                <a16:creationId xmlns:a16="http://schemas.microsoft.com/office/drawing/2014/main" id="{CB3D3C25-A5B6-3A1A-0B69-93FCEEACBDDC}"/>
              </a:ext>
            </a:extLst>
          </p:cNvPr>
          <p:cNvSpPr txBox="1"/>
          <p:nvPr/>
        </p:nvSpPr>
        <p:spPr>
          <a:xfrm>
            <a:off x="9826007" y="3314001"/>
            <a:ext cx="2099811" cy="523220"/>
          </a:xfrm>
          <a:prstGeom prst="rect">
            <a:avLst/>
          </a:prstGeom>
          <a:noFill/>
        </p:spPr>
        <p:txBody>
          <a:bodyPr wrap="square" rtlCol="0">
            <a:spAutoFit/>
          </a:bodyPr>
          <a:lstStyle/>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16" name="TextBox 15">
            <a:extLst>
              <a:ext uri="{FF2B5EF4-FFF2-40B4-BE49-F238E27FC236}">
                <a16:creationId xmlns:a16="http://schemas.microsoft.com/office/drawing/2014/main" id="{94E25DFB-715B-FB68-E49D-BEC65377B726}"/>
              </a:ext>
            </a:extLst>
          </p:cNvPr>
          <p:cNvSpPr txBox="1"/>
          <p:nvPr/>
        </p:nvSpPr>
        <p:spPr>
          <a:xfrm>
            <a:off x="9826006" y="4161510"/>
            <a:ext cx="2099811" cy="523220"/>
          </a:xfrm>
          <a:prstGeom prst="rect">
            <a:avLst/>
          </a:prstGeom>
          <a:noFill/>
        </p:spPr>
        <p:txBody>
          <a:bodyPr wrap="square" rtlCol="0">
            <a:spAutoFit/>
          </a:bodyPr>
          <a:lstStyle/>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17" name="TextBox 16">
            <a:extLst>
              <a:ext uri="{FF2B5EF4-FFF2-40B4-BE49-F238E27FC236}">
                <a16:creationId xmlns:a16="http://schemas.microsoft.com/office/drawing/2014/main" id="{C5E24C31-645A-39EF-524B-B5E32C468816}"/>
              </a:ext>
            </a:extLst>
          </p:cNvPr>
          <p:cNvSpPr txBox="1"/>
          <p:nvPr/>
        </p:nvSpPr>
        <p:spPr>
          <a:xfrm>
            <a:off x="7544142" y="5313419"/>
            <a:ext cx="4199622" cy="1277273"/>
          </a:xfrm>
          <a:prstGeom prst="rect">
            <a:avLst/>
          </a:prstGeom>
          <a:noFill/>
        </p:spPr>
        <p:txBody>
          <a:bodyPr wrap="square" rtlCol="0">
            <a:spAutoFit/>
          </a:bodyPr>
          <a:lstStyle/>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endParaRPr lang="en-GB" sz="700">
              <a:latin typeface="Calibri" panose="020F0502020204030204" pitchFamily="34" charset="0"/>
              <a:ea typeface="Calibri" panose="020F0502020204030204" pitchFamily="34" charset="0"/>
              <a:cs typeface="Calibri" panose="020F0502020204030204" pitchFamily="34" charset="0"/>
            </a:endParaRPr>
          </a:p>
          <a:p>
            <a:r>
              <a:rPr lang="en-GB" sz="700">
                <a:latin typeface="Calibri" panose="020F0502020204030204" pitchFamily="34" charset="0"/>
                <a:ea typeface="Calibri" panose="020F0502020204030204" pitchFamily="34" charset="0"/>
                <a:cs typeface="Calibri" panose="020F0502020204030204" pitchFamily="34" charset="0"/>
              </a:rPr>
              <a:t>.</a:t>
            </a:r>
          </a:p>
          <a:p>
            <a:endParaRPr lang="en-GB" sz="700">
              <a:latin typeface="Calibri" panose="020F0502020204030204" pitchFamily="34" charset="0"/>
              <a:ea typeface="Calibri" panose="020F0502020204030204" pitchFamily="34" charset="0"/>
              <a:cs typeface="Calibri" panose="020F0502020204030204" pitchFamily="34" charset="0"/>
            </a:endParaRP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18" name="TextBox 17">
            <a:extLst>
              <a:ext uri="{FF2B5EF4-FFF2-40B4-BE49-F238E27FC236}">
                <a16:creationId xmlns:a16="http://schemas.microsoft.com/office/drawing/2014/main" id="{F5A20D48-EC0D-0BA9-0413-C7A11F54C550}"/>
              </a:ext>
            </a:extLst>
          </p:cNvPr>
          <p:cNvSpPr txBox="1"/>
          <p:nvPr/>
        </p:nvSpPr>
        <p:spPr>
          <a:xfrm>
            <a:off x="3689323" y="5224545"/>
            <a:ext cx="2256345" cy="1277273"/>
          </a:xfrm>
          <a:prstGeom prst="rect">
            <a:avLst/>
          </a:prstGeom>
          <a:noFill/>
        </p:spPr>
        <p:txBody>
          <a:bodyPr wrap="square" rtlCol="0">
            <a:spAutoFit/>
          </a:bodyPr>
          <a:lstStyle/>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endParaRPr lang="en-GB" sz="700">
              <a:latin typeface="Calibri" panose="020F0502020204030204" pitchFamily="34" charset="0"/>
              <a:ea typeface="Calibri" panose="020F0502020204030204" pitchFamily="34" charset="0"/>
              <a:cs typeface="Calibri" panose="020F0502020204030204" pitchFamily="34" charset="0"/>
            </a:endParaRPr>
          </a:p>
          <a:p>
            <a:r>
              <a:rPr lang="en-GB" sz="700">
                <a:latin typeface="Calibri" panose="020F0502020204030204" pitchFamily="34" charset="0"/>
                <a:ea typeface="Calibri" panose="020F0502020204030204" pitchFamily="34" charset="0"/>
                <a:cs typeface="Calibri" panose="020F0502020204030204" pitchFamily="34" charset="0"/>
              </a:rPr>
              <a:t>.</a:t>
            </a:r>
          </a:p>
          <a:p>
            <a:endParaRPr lang="en-GB" sz="700">
              <a:latin typeface="Calibri" panose="020F0502020204030204" pitchFamily="34" charset="0"/>
              <a:ea typeface="Calibri" panose="020F0502020204030204" pitchFamily="34" charset="0"/>
              <a:cs typeface="Calibri" panose="020F0502020204030204" pitchFamily="34" charset="0"/>
            </a:endParaRP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19" name="TextBox 18">
            <a:extLst>
              <a:ext uri="{FF2B5EF4-FFF2-40B4-BE49-F238E27FC236}">
                <a16:creationId xmlns:a16="http://schemas.microsoft.com/office/drawing/2014/main" id="{B79CD968-5F2B-8ED1-3842-870FEDA7ADF7}"/>
              </a:ext>
            </a:extLst>
          </p:cNvPr>
          <p:cNvSpPr txBox="1"/>
          <p:nvPr/>
        </p:nvSpPr>
        <p:spPr>
          <a:xfrm>
            <a:off x="4599357" y="3340885"/>
            <a:ext cx="1302638" cy="173766"/>
          </a:xfrm>
          <a:prstGeom prst="rect">
            <a:avLst/>
          </a:prstGeom>
          <a:noFill/>
        </p:spPr>
        <p:txBody>
          <a:bodyPr wrap="square" rtlCol="0">
            <a:spAutoFit/>
          </a:bodyPr>
          <a:lstStyle/>
          <a:p>
            <a:pPr algn="ctr">
              <a:lnSpc>
                <a:spcPts val="600"/>
              </a:lnSpc>
            </a:pPr>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20" name="TextBox 19">
            <a:extLst>
              <a:ext uri="{FF2B5EF4-FFF2-40B4-BE49-F238E27FC236}">
                <a16:creationId xmlns:a16="http://schemas.microsoft.com/office/drawing/2014/main" id="{586DCED4-E5AD-FE4F-4122-0688A4326585}"/>
              </a:ext>
            </a:extLst>
          </p:cNvPr>
          <p:cNvSpPr txBox="1"/>
          <p:nvPr/>
        </p:nvSpPr>
        <p:spPr>
          <a:xfrm>
            <a:off x="5444681" y="3955588"/>
            <a:ext cx="1302638" cy="173766"/>
          </a:xfrm>
          <a:prstGeom prst="rect">
            <a:avLst/>
          </a:prstGeom>
          <a:noFill/>
        </p:spPr>
        <p:txBody>
          <a:bodyPr wrap="square" rtlCol="0">
            <a:spAutoFit/>
          </a:bodyPr>
          <a:lstStyle/>
          <a:p>
            <a:pPr algn="ctr">
              <a:lnSpc>
                <a:spcPts val="600"/>
              </a:lnSpc>
            </a:pPr>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21" name="TextBox 20">
            <a:extLst>
              <a:ext uri="{FF2B5EF4-FFF2-40B4-BE49-F238E27FC236}">
                <a16:creationId xmlns:a16="http://schemas.microsoft.com/office/drawing/2014/main" id="{491653BB-7E80-D3A5-0DB6-98EBDD765FE9}"/>
              </a:ext>
            </a:extLst>
          </p:cNvPr>
          <p:cNvSpPr txBox="1"/>
          <p:nvPr/>
        </p:nvSpPr>
        <p:spPr>
          <a:xfrm>
            <a:off x="5456749" y="4211427"/>
            <a:ext cx="1302638" cy="173766"/>
          </a:xfrm>
          <a:prstGeom prst="rect">
            <a:avLst/>
          </a:prstGeom>
          <a:noFill/>
        </p:spPr>
        <p:txBody>
          <a:bodyPr wrap="square" rtlCol="0">
            <a:spAutoFit/>
          </a:bodyPr>
          <a:lstStyle/>
          <a:p>
            <a:pPr algn="ctr">
              <a:lnSpc>
                <a:spcPts val="600"/>
              </a:lnSpc>
            </a:pPr>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23" name="TextBox 22">
            <a:extLst>
              <a:ext uri="{FF2B5EF4-FFF2-40B4-BE49-F238E27FC236}">
                <a16:creationId xmlns:a16="http://schemas.microsoft.com/office/drawing/2014/main" id="{D7E30350-7677-C17B-554F-18B242992C1D}"/>
              </a:ext>
            </a:extLst>
          </p:cNvPr>
          <p:cNvSpPr txBox="1"/>
          <p:nvPr/>
        </p:nvSpPr>
        <p:spPr>
          <a:xfrm>
            <a:off x="5363997" y="4519675"/>
            <a:ext cx="1496072" cy="433452"/>
          </a:xfrm>
          <a:prstGeom prst="rect">
            <a:avLst/>
          </a:prstGeom>
          <a:noFill/>
        </p:spPr>
        <p:txBody>
          <a:bodyPr wrap="square" rtlCol="0">
            <a:spAutoFit/>
          </a:bodyPr>
          <a:lstStyle/>
          <a:p>
            <a:pPr marL="57150" indent="-57150">
              <a:lnSpc>
                <a:spcPts val="900"/>
              </a:lnSpc>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a:p>
            <a:pPr marL="57150" indent="-57150">
              <a:lnSpc>
                <a:spcPts val="900"/>
              </a:lnSpc>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a:p>
            <a:pPr marL="57150" indent="-57150">
              <a:lnSpc>
                <a:spcPts val="900"/>
              </a:lnSpc>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24" name="TextBox 23">
            <a:extLst>
              <a:ext uri="{FF2B5EF4-FFF2-40B4-BE49-F238E27FC236}">
                <a16:creationId xmlns:a16="http://schemas.microsoft.com/office/drawing/2014/main" id="{9276F445-E10C-0A75-7841-1504B76203A8}"/>
              </a:ext>
            </a:extLst>
          </p:cNvPr>
          <p:cNvSpPr txBox="1"/>
          <p:nvPr/>
        </p:nvSpPr>
        <p:spPr>
          <a:xfrm>
            <a:off x="3803966" y="4524586"/>
            <a:ext cx="1496072" cy="433452"/>
          </a:xfrm>
          <a:prstGeom prst="rect">
            <a:avLst/>
          </a:prstGeom>
          <a:noFill/>
        </p:spPr>
        <p:txBody>
          <a:bodyPr wrap="square" rtlCol="0">
            <a:spAutoFit/>
          </a:bodyPr>
          <a:lstStyle/>
          <a:p>
            <a:pPr marL="57150" indent="-57150">
              <a:lnSpc>
                <a:spcPts val="900"/>
              </a:lnSpc>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a:p>
            <a:pPr marL="57150" indent="-57150">
              <a:lnSpc>
                <a:spcPts val="900"/>
              </a:lnSpc>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a:p>
            <a:pPr marL="57150" indent="-57150">
              <a:lnSpc>
                <a:spcPts val="900"/>
              </a:lnSpc>
              <a:buFont typeface="Arial" panose="020B0604020202020204" pitchFamily="34" charset="0"/>
              <a:buChar char="•"/>
            </a:pPr>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26" name="TextBox 25">
            <a:extLst>
              <a:ext uri="{FF2B5EF4-FFF2-40B4-BE49-F238E27FC236}">
                <a16:creationId xmlns:a16="http://schemas.microsoft.com/office/drawing/2014/main" id="{00B81211-40E8-9C60-BECA-132103A0B497}"/>
              </a:ext>
            </a:extLst>
          </p:cNvPr>
          <p:cNvSpPr txBox="1"/>
          <p:nvPr/>
        </p:nvSpPr>
        <p:spPr>
          <a:xfrm>
            <a:off x="3808108" y="4227366"/>
            <a:ext cx="1302638" cy="173766"/>
          </a:xfrm>
          <a:prstGeom prst="rect">
            <a:avLst/>
          </a:prstGeom>
          <a:noFill/>
        </p:spPr>
        <p:txBody>
          <a:bodyPr wrap="square" rtlCol="0">
            <a:spAutoFit/>
          </a:bodyPr>
          <a:lstStyle/>
          <a:p>
            <a:pPr algn="ctr">
              <a:lnSpc>
                <a:spcPts val="600"/>
              </a:lnSpc>
            </a:pPr>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28" name="TextBox 27">
            <a:extLst>
              <a:ext uri="{FF2B5EF4-FFF2-40B4-BE49-F238E27FC236}">
                <a16:creationId xmlns:a16="http://schemas.microsoft.com/office/drawing/2014/main" id="{96CB242A-0E04-E2BD-036D-66C99EA932FF}"/>
              </a:ext>
            </a:extLst>
          </p:cNvPr>
          <p:cNvSpPr txBox="1"/>
          <p:nvPr/>
        </p:nvSpPr>
        <p:spPr>
          <a:xfrm>
            <a:off x="267561" y="5106216"/>
            <a:ext cx="1490901" cy="1492716"/>
          </a:xfrm>
          <a:prstGeom prst="rect">
            <a:avLst/>
          </a:prstGeom>
          <a:noFill/>
        </p:spPr>
        <p:txBody>
          <a:bodyPr wrap="square" rtlCol="0">
            <a:spAutoFit/>
          </a:bodyPr>
          <a:lstStyle/>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endParaRPr lang="en-GB" sz="700">
              <a:latin typeface="Calibri" panose="020F0502020204030204" pitchFamily="34" charset="0"/>
              <a:ea typeface="Calibri" panose="020F0502020204030204" pitchFamily="34" charset="0"/>
              <a:cs typeface="Calibri" panose="020F0502020204030204" pitchFamily="34" charset="0"/>
            </a:endParaRPr>
          </a:p>
          <a:p>
            <a:r>
              <a:rPr lang="en-GB" sz="700">
                <a:latin typeface="Calibri" panose="020F0502020204030204" pitchFamily="34" charset="0"/>
                <a:ea typeface="Calibri" panose="020F0502020204030204" pitchFamily="34" charset="0"/>
                <a:cs typeface="Calibri" panose="020F0502020204030204" pitchFamily="34" charset="0"/>
              </a:rPr>
              <a:t>.</a:t>
            </a:r>
          </a:p>
          <a:p>
            <a:endParaRPr lang="en-GB" sz="700">
              <a:latin typeface="Calibri" panose="020F0502020204030204" pitchFamily="34" charset="0"/>
              <a:ea typeface="Calibri" panose="020F0502020204030204" pitchFamily="34" charset="0"/>
              <a:cs typeface="Calibri" panose="020F0502020204030204" pitchFamily="34" charset="0"/>
            </a:endParaRP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29" name="TextBox 28">
            <a:extLst>
              <a:ext uri="{FF2B5EF4-FFF2-40B4-BE49-F238E27FC236}">
                <a16:creationId xmlns:a16="http://schemas.microsoft.com/office/drawing/2014/main" id="{39CD0CB7-5523-3EAA-A475-CE590C21C292}"/>
              </a:ext>
            </a:extLst>
          </p:cNvPr>
          <p:cNvSpPr txBox="1"/>
          <p:nvPr/>
        </p:nvSpPr>
        <p:spPr>
          <a:xfrm>
            <a:off x="1835005" y="5106216"/>
            <a:ext cx="1490901" cy="1492716"/>
          </a:xfrm>
          <a:prstGeom prst="rect">
            <a:avLst/>
          </a:prstGeom>
          <a:noFill/>
        </p:spPr>
        <p:txBody>
          <a:bodyPr wrap="square" rtlCol="0">
            <a:spAutoFit/>
          </a:bodyPr>
          <a:lstStyle/>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endParaRPr lang="en-GB" sz="700">
              <a:latin typeface="Calibri" panose="020F0502020204030204" pitchFamily="34" charset="0"/>
              <a:ea typeface="Calibri" panose="020F0502020204030204" pitchFamily="34" charset="0"/>
              <a:cs typeface="Calibri" panose="020F0502020204030204" pitchFamily="34" charset="0"/>
            </a:endParaRPr>
          </a:p>
          <a:p>
            <a:r>
              <a:rPr lang="en-GB" sz="700">
                <a:latin typeface="Calibri" panose="020F0502020204030204" pitchFamily="34" charset="0"/>
                <a:ea typeface="Calibri" panose="020F0502020204030204" pitchFamily="34" charset="0"/>
                <a:cs typeface="Calibri" panose="020F0502020204030204" pitchFamily="34" charset="0"/>
              </a:rPr>
              <a:t>.</a:t>
            </a:r>
          </a:p>
          <a:p>
            <a:endParaRPr lang="en-GB" sz="700">
              <a:latin typeface="Calibri" panose="020F0502020204030204" pitchFamily="34" charset="0"/>
              <a:ea typeface="Calibri" panose="020F0502020204030204" pitchFamily="34" charset="0"/>
              <a:cs typeface="Calibri" panose="020F0502020204030204" pitchFamily="34" charset="0"/>
            </a:endParaRP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a:p>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1322020D-7687-F65C-D07C-BD9A4BCBC1C9}"/>
              </a:ext>
            </a:extLst>
          </p:cNvPr>
          <p:cNvSpPr txBox="1"/>
          <p:nvPr/>
        </p:nvSpPr>
        <p:spPr>
          <a:xfrm>
            <a:off x="4639997" y="3666004"/>
            <a:ext cx="1302638" cy="173766"/>
          </a:xfrm>
          <a:prstGeom prst="rect">
            <a:avLst/>
          </a:prstGeom>
          <a:noFill/>
        </p:spPr>
        <p:txBody>
          <a:bodyPr wrap="square" rtlCol="0">
            <a:spAutoFit/>
          </a:bodyPr>
          <a:lstStyle/>
          <a:p>
            <a:pPr algn="ctr">
              <a:lnSpc>
                <a:spcPts val="600"/>
              </a:lnSpc>
            </a:pPr>
            <a:r>
              <a:rPr lang="en-GB" sz="700">
                <a:latin typeface="Calibri" panose="020F0502020204030204" pitchFamily="34" charset="0"/>
                <a:ea typeface="Calibri" panose="020F0502020204030204" pitchFamily="34" charset="0"/>
                <a:cs typeface="Calibri" panose="020F0502020204030204" pitchFamily="34" charset="0"/>
              </a:rPr>
              <a:t>.</a:t>
            </a:r>
          </a:p>
        </p:txBody>
      </p:sp>
      <p:sp>
        <p:nvSpPr>
          <p:cNvPr id="14" name="TextBox 13">
            <a:extLst>
              <a:ext uri="{FF2B5EF4-FFF2-40B4-BE49-F238E27FC236}">
                <a16:creationId xmlns:a16="http://schemas.microsoft.com/office/drawing/2014/main" id="{59910361-69DA-3E3A-C953-7BCD19A70189}"/>
              </a:ext>
            </a:extLst>
          </p:cNvPr>
          <p:cNvSpPr txBox="1"/>
          <p:nvPr/>
        </p:nvSpPr>
        <p:spPr>
          <a:xfrm>
            <a:off x="4639997" y="3869204"/>
            <a:ext cx="1302638" cy="173766"/>
          </a:xfrm>
          <a:prstGeom prst="rect">
            <a:avLst/>
          </a:prstGeom>
          <a:noFill/>
        </p:spPr>
        <p:txBody>
          <a:bodyPr wrap="square" rtlCol="0">
            <a:spAutoFit/>
          </a:bodyPr>
          <a:lstStyle/>
          <a:p>
            <a:pPr algn="ctr">
              <a:lnSpc>
                <a:spcPts val="600"/>
              </a:lnSpc>
            </a:pPr>
            <a:r>
              <a:rPr lang="en-GB" sz="70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985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05DF9EC-6B72-7210-0E5C-F321A6856D22}"/>
              </a:ext>
            </a:extLst>
          </p:cNvPr>
          <p:cNvSpPr/>
          <p:nvPr/>
        </p:nvSpPr>
        <p:spPr>
          <a:xfrm>
            <a:off x="594986" y="511883"/>
            <a:ext cx="11342318" cy="5834235"/>
          </a:xfrm>
          <a:prstGeom prst="roundRect">
            <a:avLst>
              <a:gd name="adj" fmla="val 6850"/>
            </a:avLst>
          </a:prstGeom>
          <a:solidFill>
            <a:schemeClr val="bg1"/>
          </a:solidFill>
          <a:ln>
            <a:solidFill>
              <a:srgbClr val="646567"/>
            </a:solidFill>
          </a:ln>
        </p:spPr>
        <p:style>
          <a:lnRef idx="2">
            <a:schemeClr val="accent1">
              <a:shade val="15000"/>
            </a:schemeClr>
          </a:lnRef>
          <a:fillRef idx="1">
            <a:schemeClr val="accent1"/>
          </a:fillRef>
          <a:effectRef idx="0">
            <a:schemeClr val="accent1"/>
          </a:effectRef>
          <a:fontRef idx="minor">
            <a:schemeClr val="lt1"/>
          </a:fontRef>
        </p:style>
        <p:txBody>
          <a:bodyPr wrap="square" lIns="360000" tIns="144000" rIns="360000" bIns="180000" rtlCol="0" anchor="ctr">
            <a:spAutoFit/>
          </a:bodyPr>
          <a:lstStyle/>
          <a:p>
            <a:pPr algn="ctr">
              <a:spcBef>
                <a:spcPts val="600"/>
              </a:spcBef>
              <a:spcAft>
                <a:spcPts val="600"/>
              </a:spcAft>
            </a:pPr>
            <a:r>
              <a:rPr lang="en-GB" b="1">
                <a:solidFill>
                  <a:schemeClr val="tx1"/>
                </a:solidFill>
                <a:latin typeface="Calibri Light"/>
                <a:ea typeface="Calibri Light"/>
                <a:cs typeface="Calibri Light"/>
              </a:rPr>
              <a:t>The PM² Programme Canvas can be tailored and used in various ways to enhance programme management and communication</a:t>
            </a:r>
          </a:p>
          <a:p>
            <a:pPr marL="228600" marR="0" lvl="0" indent="-228600">
              <a:lnSpc>
                <a:spcPct val="107000"/>
              </a:lnSpc>
              <a:spcBef>
                <a:spcPts val="600"/>
              </a:spcBef>
              <a:spcAft>
                <a:spcPts val="600"/>
              </a:spcAft>
              <a:buFont typeface="+mj-lt"/>
              <a:buAutoNum type="arabicPeriod"/>
            </a:pPr>
            <a:r>
              <a:rPr lang="en-GB" sz="1200" b="1">
                <a:solidFill>
                  <a:schemeClr val="tx1"/>
                </a:solidFill>
                <a:latin typeface="Calibri Light"/>
                <a:ea typeface="Calibri Light" panose="020F0302020204030204" pitchFamily="34" charset="0"/>
                <a:cs typeface="Calibri Light"/>
              </a:rPr>
              <a:t>Programme kick-off workshops: </a:t>
            </a:r>
            <a:r>
              <a:rPr lang="en-GB" sz="1200">
                <a:solidFill>
                  <a:schemeClr val="tx1"/>
                </a:solidFill>
                <a:latin typeface="Calibri Light"/>
                <a:ea typeface="Calibri Light" panose="020F0302020204030204" pitchFamily="34" charset="0"/>
                <a:cs typeface="Calibri Light"/>
              </a:rPr>
              <a:t>The PgM² Canvas serves as a collaborative tool during programme kick-off meetings. It helps teams define the programme's scope, identify dependencies and risks, and align on objectives and expected benefits. This ensures all stakeholders have a shared understanding from the start.</a:t>
            </a:r>
          </a:p>
          <a:p>
            <a:pPr marL="228600" marR="0" lvl="0" indent="-228600">
              <a:lnSpc>
                <a:spcPct val="107000"/>
              </a:lnSpc>
              <a:spcBef>
                <a:spcPts val="600"/>
              </a:spcBef>
              <a:spcAft>
                <a:spcPts val="600"/>
              </a:spcAft>
              <a:buFont typeface="+mj-lt"/>
              <a:buAutoNum type="arabicPeriod"/>
            </a:pPr>
            <a:r>
              <a:rPr lang="en-GB" sz="1200" b="1">
                <a:solidFill>
                  <a:schemeClr val="tx1"/>
                </a:solidFill>
                <a:latin typeface="Calibri Light"/>
                <a:ea typeface="Calibri Light" panose="020F0302020204030204" pitchFamily="34" charset="0"/>
                <a:cs typeface="Calibri Light"/>
              </a:rPr>
              <a:t>Visual overview for stakeholders: </a:t>
            </a:r>
            <a:r>
              <a:rPr lang="en-GB" sz="1200">
                <a:solidFill>
                  <a:schemeClr val="tx1"/>
                </a:solidFill>
                <a:latin typeface="Calibri Light"/>
                <a:ea typeface="Calibri Light" panose="020F0302020204030204" pitchFamily="34" charset="0"/>
                <a:cs typeface="Calibri Light"/>
              </a:rPr>
              <a:t>The Canvas provides a concise, visual representation of the programme, making it ideal for stakeholder engagement. It can summarise key elements such as objectives, milestones, and risks, enabling quick, high-level insights without extensive documentation.</a:t>
            </a:r>
          </a:p>
          <a:p>
            <a:pPr marL="228600" marR="0" lvl="0" indent="-228600">
              <a:lnSpc>
                <a:spcPct val="107000"/>
              </a:lnSpc>
              <a:spcBef>
                <a:spcPts val="600"/>
              </a:spcBef>
              <a:spcAft>
                <a:spcPts val="600"/>
              </a:spcAft>
              <a:buFont typeface="+mj-lt"/>
              <a:buAutoNum type="arabicPeriod"/>
            </a:pPr>
            <a:r>
              <a:rPr lang="en-GB" sz="1200" b="1">
                <a:solidFill>
                  <a:schemeClr val="tx1"/>
                </a:solidFill>
                <a:latin typeface="Calibri Light"/>
                <a:ea typeface="Calibri Light" panose="020F0302020204030204" pitchFamily="34" charset="0"/>
                <a:cs typeface="Calibri Light"/>
              </a:rPr>
              <a:t>Risk and stakeholder management workshops: </a:t>
            </a:r>
            <a:r>
              <a:rPr lang="en-GB" sz="1200">
                <a:solidFill>
                  <a:schemeClr val="tx1"/>
                </a:solidFill>
                <a:latin typeface="Calibri Light"/>
                <a:ea typeface="Calibri Light" panose="020F0302020204030204" pitchFamily="34" charset="0"/>
                <a:cs typeface="Calibri Light"/>
              </a:rPr>
              <a:t>Using the Canvas in workshops allows the team to collaboratively identify and assess programme risks and stakeholders. This facilitates the creation of mitigation strategies and ensures alignment on critical dependencies and stakeholder involvement.</a:t>
            </a:r>
          </a:p>
          <a:p>
            <a:pPr marL="228600" marR="0" lvl="0" indent="-228600">
              <a:lnSpc>
                <a:spcPct val="107000"/>
              </a:lnSpc>
              <a:spcBef>
                <a:spcPts val="600"/>
              </a:spcBef>
              <a:spcAft>
                <a:spcPts val="600"/>
              </a:spcAft>
              <a:buFont typeface="+mj-lt"/>
              <a:buAutoNum type="arabicPeriod"/>
            </a:pPr>
            <a:r>
              <a:rPr lang="en-GB" sz="1200" b="1">
                <a:solidFill>
                  <a:schemeClr val="tx1"/>
                </a:solidFill>
                <a:latin typeface="Calibri Light"/>
                <a:ea typeface="Calibri Light" panose="020F0302020204030204" pitchFamily="34" charset="0"/>
                <a:cs typeface="Calibri Light"/>
              </a:rPr>
              <a:t>Coordination across programme components:</a:t>
            </a:r>
            <a:r>
              <a:rPr lang="en-GB" sz="1200">
                <a:solidFill>
                  <a:schemeClr val="tx1"/>
                </a:solidFill>
                <a:latin typeface="Calibri Light"/>
                <a:ea typeface="Calibri Light" panose="020F0302020204030204" pitchFamily="34" charset="0"/>
                <a:cs typeface="Calibri Light"/>
              </a:rPr>
              <a:t> A standardised Canvas format enhances clarity and coordination across interrelated projects and other workstreams. Teams can use it to communicate progress, share insights, and identify synergies effectively.</a:t>
            </a:r>
          </a:p>
          <a:p>
            <a:pPr marL="228600" marR="0" lvl="0" indent="-228600">
              <a:lnSpc>
                <a:spcPct val="107000"/>
              </a:lnSpc>
              <a:spcBef>
                <a:spcPts val="600"/>
              </a:spcBef>
              <a:spcAft>
                <a:spcPts val="600"/>
              </a:spcAft>
              <a:buFont typeface="+mj-lt"/>
              <a:buAutoNum type="arabicPeriod"/>
            </a:pPr>
            <a:r>
              <a:rPr lang="en-GB" sz="1200" b="1">
                <a:solidFill>
                  <a:schemeClr val="tx1"/>
                </a:solidFill>
                <a:latin typeface="Calibri Light"/>
                <a:ea typeface="Calibri Light" panose="020F0302020204030204" pitchFamily="34" charset="0"/>
                <a:cs typeface="Calibri Light"/>
              </a:rPr>
              <a:t>Programme stage planning: </a:t>
            </a:r>
            <a:r>
              <a:rPr lang="en-GB" sz="1200">
                <a:solidFill>
                  <a:schemeClr val="tx1"/>
                </a:solidFill>
                <a:latin typeface="Calibri Light"/>
                <a:ea typeface="Calibri Light" panose="020F0302020204030204" pitchFamily="34" charset="0"/>
                <a:cs typeface="Calibri Light"/>
              </a:rPr>
              <a:t>Supports planning programme stages to focus on the incremental release of outcomes and benefits, ensuring value delivery. </a:t>
            </a:r>
          </a:p>
          <a:p>
            <a:pPr marL="228600" marR="0" lvl="0" indent="-228600">
              <a:lnSpc>
                <a:spcPct val="107000"/>
              </a:lnSpc>
              <a:spcBef>
                <a:spcPts val="600"/>
              </a:spcBef>
              <a:spcAft>
                <a:spcPts val="600"/>
              </a:spcAft>
              <a:buFont typeface="+mj-lt"/>
              <a:buAutoNum type="arabicPeriod"/>
            </a:pPr>
            <a:r>
              <a:rPr lang="en-GB" sz="1200" b="1">
                <a:solidFill>
                  <a:schemeClr val="tx1"/>
                </a:solidFill>
                <a:latin typeface="Calibri Light"/>
                <a:ea typeface="Calibri Light"/>
                <a:cs typeface="Calibri Light"/>
              </a:rPr>
              <a:t>Tracking programme milestones: </a:t>
            </a:r>
            <a:r>
              <a:rPr lang="en-GB" sz="1200">
                <a:solidFill>
                  <a:schemeClr val="tx1"/>
                </a:solidFill>
                <a:latin typeface="Calibri Light"/>
                <a:ea typeface="Calibri Light"/>
                <a:cs typeface="Calibri Light"/>
              </a:rPr>
              <a:t>The Milestone Schedule section of the Canvas enables teams to track progress, mark completed phases, and adjust timelines. This ensures that critical programme milestones remain visible and achievable.</a:t>
            </a:r>
          </a:p>
          <a:p>
            <a:pPr marL="228600" marR="0" lvl="0" indent="-228600">
              <a:lnSpc>
                <a:spcPct val="107000"/>
              </a:lnSpc>
              <a:spcBef>
                <a:spcPts val="600"/>
              </a:spcBef>
              <a:spcAft>
                <a:spcPts val="600"/>
              </a:spcAft>
              <a:buFont typeface="+mj-lt"/>
              <a:buAutoNum type="arabicPeriod"/>
            </a:pPr>
            <a:r>
              <a:rPr lang="en-GB" sz="1200" b="1">
                <a:solidFill>
                  <a:schemeClr val="tx1"/>
                </a:solidFill>
                <a:latin typeface="Calibri Light"/>
                <a:ea typeface="Calibri Light" panose="020F0302020204030204" pitchFamily="34" charset="0"/>
                <a:cs typeface="Calibri Light"/>
              </a:rPr>
              <a:t>Information radiator: </a:t>
            </a:r>
            <a:r>
              <a:rPr lang="en-GB" sz="1200">
                <a:solidFill>
                  <a:schemeClr val="tx1"/>
                </a:solidFill>
                <a:latin typeface="Calibri Light"/>
                <a:ea typeface="Calibri Light" panose="020F0302020204030204" pitchFamily="34" charset="0"/>
                <a:cs typeface="Calibri Light"/>
              </a:rPr>
              <a:t>Displaying the Canvas prominently in shared spaces or digital dashboards keeps the team aligned on programme priorities. Regular reference during meetings ensures focus on the most significant challenges and objectives.</a:t>
            </a:r>
          </a:p>
          <a:p>
            <a:pPr marL="228600" marR="0" lvl="0" indent="-228600">
              <a:lnSpc>
                <a:spcPct val="107000"/>
              </a:lnSpc>
              <a:spcBef>
                <a:spcPts val="600"/>
              </a:spcBef>
              <a:spcAft>
                <a:spcPts val="600"/>
              </a:spcAft>
              <a:buFont typeface="+mj-lt"/>
              <a:buAutoNum type="arabicPeriod"/>
            </a:pPr>
            <a:r>
              <a:rPr lang="en-GB" sz="1200" b="1">
                <a:solidFill>
                  <a:schemeClr val="tx1"/>
                </a:solidFill>
                <a:latin typeface="Calibri Light"/>
                <a:ea typeface="Calibri Light" panose="020F0302020204030204" pitchFamily="34" charset="0"/>
                <a:cs typeface="Calibri Light"/>
              </a:rPr>
              <a:t>Training and development for programme teams: </a:t>
            </a:r>
            <a:r>
              <a:rPr lang="en-GB" sz="1200">
                <a:solidFill>
                  <a:schemeClr val="tx1"/>
                </a:solidFill>
                <a:latin typeface="Calibri Light"/>
                <a:ea typeface="Calibri Light" panose="020F0302020204030204" pitchFamily="34" charset="0"/>
                <a:cs typeface="Calibri Light"/>
              </a:rPr>
              <a:t>The Canvas acts as a practical training tool for new programme team members, helping them understand the interconnected elements of programme management and how to apply them effectively.</a:t>
            </a:r>
          </a:p>
          <a:p>
            <a:pPr marL="228600" marR="0" lvl="0" indent="-228600">
              <a:lnSpc>
                <a:spcPct val="107000"/>
              </a:lnSpc>
              <a:spcBef>
                <a:spcPts val="600"/>
              </a:spcBef>
              <a:spcAft>
                <a:spcPts val="600"/>
              </a:spcAft>
              <a:buFont typeface="+mj-lt"/>
              <a:buAutoNum type="arabicPeriod"/>
            </a:pPr>
            <a:r>
              <a:rPr lang="en-GB" sz="1200" b="1">
                <a:solidFill>
                  <a:schemeClr val="tx1"/>
                </a:solidFill>
                <a:latin typeface="Calibri Light"/>
                <a:ea typeface="Calibri Light" panose="020F0302020204030204" pitchFamily="34" charset="0"/>
                <a:cs typeface="Calibri Light"/>
              </a:rPr>
              <a:t>Programme-End review and lessons learned: </a:t>
            </a:r>
            <a:r>
              <a:rPr lang="en-GB" sz="1200">
                <a:solidFill>
                  <a:schemeClr val="tx1"/>
                </a:solidFill>
                <a:latin typeface="Calibri Light"/>
                <a:ea typeface="Calibri Light" panose="020F0302020204030204" pitchFamily="34" charset="0"/>
                <a:cs typeface="Calibri Light"/>
              </a:rPr>
              <a:t>At programme closure, the Canvas can be revisited to evaluate how closely the actual outcomes aligned with initial goals, scope, and success criteria. It serves as a reflection tool to capture lessons for future programmes.</a:t>
            </a:r>
          </a:p>
        </p:txBody>
      </p:sp>
    </p:spTree>
    <p:extLst>
      <p:ext uri="{BB962C8B-B14F-4D97-AF65-F5344CB8AC3E}">
        <p14:creationId xmlns:p14="http://schemas.microsoft.com/office/powerpoint/2010/main" val="2580642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2EB0C8A-C15A-1761-553D-F9F1382271AD}"/>
              </a:ext>
            </a:extLst>
          </p:cNvPr>
          <p:cNvSpPr/>
          <p:nvPr/>
        </p:nvSpPr>
        <p:spPr>
          <a:xfrm>
            <a:off x="259405" y="251961"/>
            <a:ext cx="6010398" cy="6354075"/>
          </a:xfrm>
          <a:prstGeom prst="roundRect">
            <a:avLst>
              <a:gd name="adj" fmla="val 6850"/>
            </a:avLst>
          </a:prstGeom>
          <a:solidFill>
            <a:schemeClr val="bg1"/>
          </a:solidFill>
          <a:ln>
            <a:solidFill>
              <a:srgbClr val="646567"/>
            </a:solidFill>
          </a:ln>
        </p:spPr>
        <p:style>
          <a:lnRef idx="2">
            <a:schemeClr val="accent1">
              <a:shade val="15000"/>
            </a:schemeClr>
          </a:lnRef>
          <a:fillRef idx="1">
            <a:schemeClr val="accent1"/>
          </a:fillRef>
          <a:effectRef idx="0">
            <a:schemeClr val="accent1"/>
          </a:effectRef>
          <a:fontRef idx="minor">
            <a:schemeClr val="lt1"/>
          </a:fontRef>
        </p:style>
        <p:txBody>
          <a:bodyPr wrap="square" lIns="360000" tIns="144000" rIns="360000" bIns="180000" rtlCol="0" anchor="ctr">
            <a:noAutofit/>
          </a:bodyPr>
          <a:lstStyle/>
          <a:p>
            <a:pPr marL="0" marR="0">
              <a:lnSpc>
                <a:spcPct val="107000"/>
              </a:lnSpc>
              <a:spcAft>
                <a:spcPts val="800"/>
              </a:spcAft>
            </a:pPr>
            <a:r>
              <a:rPr lang="en-GB" sz="1100" b="1">
                <a:solidFill>
                  <a:schemeClr val="tx1"/>
                </a:solidFill>
                <a:latin typeface="Calibri Light"/>
                <a:ea typeface="Calibri Light" panose="020F0302020204030204" pitchFamily="34" charset="0"/>
                <a:cs typeface="Calibri Light"/>
              </a:rPr>
              <a:t>Programme Title, Version, Date: </a:t>
            </a:r>
            <a:r>
              <a:rPr lang="en-GB" sz="1100">
                <a:solidFill>
                  <a:schemeClr val="tx1"/>
                </a:solidFill>
                <a:latin typeface="Calibri Light"/>
                <a:ea typeface="Calibri Light" panose="020F0302020204030204" pitchFamily="34" charset="0"/>
                <a:cs typeface="Calibri Light"/>
              </a:rPr>
              <a:t>Captures the basic identifying details of the programme and this Canvas.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Use the programme’s official name, include the version for iterative updates, and record the date the Canvas was last updated.</a:t>
            </a:r>
          </a:p>
          <a:p>
            <a:pPr marR="0">
              <a:lnSpc>
                <a:spcPct val="107000"/>
              </a:lnSpc>
              <a:spcBef>
                <a:spcPts val="600"/>
              </a:spcBef>
              <a:spcAft>
                <a:spcPts val="600"/>
              </a:spcAft>
            </a:pPr>
            <a:r>
              <a:rPr lang="en-GB" sz="1100" b="1">
                <a:solidFill>
                  <a:schemeClr val="tx1"/>
                </a:solidFill>
                <a:latin typeface="Calibri Light"/>
                <a:ea typeface="Calibri Light" panose="020F0302020204030204" pitchFamily="34" charset="0"/>
                <a:cs typeface="Calibri Light"/>
              </a:rPr>
              <a:t>Programme Context: </a:t>
            </a:r>
            <a:r>
              <a:rPr lang="en-GB" sz="1100">
                <a:solidFill>
                  <a:schemeClr val="tx1"/>
                </a:solidFill>
                <a:latin typeface="Calibri Light"/>
                <a:ea typeface="Calibri Light" panose="020F0302020204030204" pitchFamily="34" charset="0"/>
                <a:cs typeface="Calibri Light"/>
              </a:rPr>
              <a:t>Describes the background, rationale, and strategic alignment of the programme.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Summarise the organisational context, including how the programme aligns with strategic objectives or addresses specific organisational needs.</a:t>
            </a:r>
          </a:p>
          <a:p>
            <a:pPr marR="0">
              <a:lnSpc>
                <a:spcPct val="107000"/>
              </a:lnSpc>
              <a:spcBef>
                <a:spcPts val="600"/>
              </a:spcBef>
              <a:spcAft>
                <a:spcPts val="600"/>
              </a:spcAft>
            </a:pPr>
            <a:r>
              <a:rPr lang="en-GB" sz="1100" b="1">
                <a:solidFill>
                  <a:schemeClr val="tx1"/>
                </a:solidFill>
                <a:latin typeface="Calibri Light"/>
                <a:ea typeface="Calibri Light" panose="020F0302020204030204" pitchFamily="34" charset="0"/>
                <a:cs typeface="Calibri Light"/>
              </a:rPr>
              <a:t>Programme Boundaries: </a:t>
            </a:r>
            <a:r>
              <a:rPr lang="en-GB" sz="1100">
                <a:solidFill>
                  <a:schemeClr val="tx1"/>
                </a:solidFill>
                <a:latin typeface="Calibri Light"/>
                <a:ea typeface="Calibri Light" panose="020F0302020204030204" pitchFamily="34" charset="0"/>
                <a:cs typeface="Calibri Light"/>
              </a:rPr>
              <a:t>Defines the scope and limits of the programme.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Clearly outline what the programme will include and exclude. For example, state specific projects, activities, or deliverables that fall inside or outside the programme’s remit.</a:t>
            </a:r>
          </a:p>
          <a:p>
            <a:pPr marR="0">
              <a:lnSpc>
                <a:spcPct val="107000"/>
              </a:lnSpc>
              <a:spcBef>
                <a:spcPts val="600"/>
              </a:spcBef>
              <a:spcAft>
                <a:spcPts val="600"/>
              </a:spcAft>
            </a:pPr>
            <a:r>
              <a:rPr lang="en-GB" sz="1100" b="1">
                <a:solidFill>
                  <a:schemeClr val="tx1"/>
                </a:solidFill>
                <a:latin typeface="Calibri Light"/>
                <a:ea typeface="Calibri Light" panose="020F0302020204030204" pitchFamily="34" charset="0"/>
                <a:cs typeface="Calibri Light"/>
              </a:rPr>
              <a:t>Programme Components: </a:t>
            </a:r>
            <a:r>
              <a:rPr lang="en-GB" sz="1100">
                <a:solidFill>
                  <a:schemeClr val="tx1"/>
                </a:solidFill>
                <a:latin typeface="Calibri Light"/>
                <a:ea typeface="Calibri Light" panose="020F0302020204030204" pitchFamily="34" charset="0"/>
                <a:cs typeface="Calibri Light"/>
              </a:rPr>
              <a:t>Lists the interrelated projects and other work components within the programme.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Identify all known project components, operational activities, and other work grouped under the programme.</a:t>
            </a:r>
          </a:p>
          <a:p>
            <a:pPr marR="0">
              <a:lnSpc>
                <a:spcPct val="107000"/>
              </a:lnSpc>
              <a:spcBef>
                <a:spcPts val="600"/>
              </a:spcBef>
              <a:spcAft>
                <a:spcPts val="600"/>
              </a:spcAft>
            </a:pPr>
            <a:r>
              <a:rPr lang="en-GB" sz="1100" b="1">
                <a:solidFill>
                  <a:schemeClr val="tx1"/>
                </a:solidFill>
                <a:latin typeface="Calibri Light"/>
                <a:ea typeface="Calibri Light" panose="020F0302020204030204" pitchFamily="34" charset="0"/>
                <a:cs typeface="Calibri Light"/>
              </a:rPr>
              <a:t>Desired Outcomes</a:t>
            </a:r>
            <a:r>
              <a:rPr lang="en-GB" sz="1100">
                <a:solidFill>
                  <a:schemeClr val="tx1"/>
                </a:solidFill>
                <a:latin typeface="Calibri Light"/>
                <a:ea typeface="Calibri Light" panose="020F0302020204030204" pitchFamily="34" charset="0"/>
                <a:cs typeface="Calibri Light"/>
              </a:rPr>
              <a:t>: Articulates the broader goals or changes the programme seeks to achieve.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Define the end-state improvements tied directly to the programme's purpose.</a:t>
            </a:r>
          </a:p>
          <a:p>
            <a:pPr marR="0">
              <a:lnSpc>
                <a:spcPct val="107000"/>
              </a:lnSpc>
              <a:spcBef>
                <a:spcPts val="600"/>
              </a:spcBef>
              <a:spcAft>
                <a:spcPts val="600"/>
              </a:spcAft>
            </a:pPr>
            <a:r>
              <a:rPr lang="en-GB" sz="1100" b="1">
                <a:solidFill>
                  <a:schemeClr val="tx1"/>
                </a:solidFill>
                <a:latin typeface="Calibri Light"/>
                <a:ea typeface="Calibri Light" panose="020F0302020204030204" pitchFamily="34" charset="0"/>
                <a:cs typeface="Calibri Light"/>
              </a:rPr>
              <a:t>Programme Budget: </a:t>
            </a:r>
            <a:r>
              <a:rPr lang="en-GB" sz="1100">
                <a:solidFill>
                  <a:schemeClr val="tx1"/>
                </a:solidFill>
                <a:latin typeface="Calibri Light"/>
                <a:ea typeface="Calibri Light" panose="020F0302020204030204" pitchFamily="34" charset="0"/>
                <a:cs typeface="Calibri Light"/>
              </a:rPr>
              <a:t>Details the financial resources allocated to the programme.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Provide an estimated budget, broken down into categories or programme components, ensuring alignment with financial constraints.</a:t>
            </a:r>
          </a:p>
          <a:p>
            <a:pPr marR="0">
              <a:lnSpc>
                <a:spcPct val="107000"/>
              </a:lnSpc>
              <a:spcBef>
                <a:spcPts val="600"/>
              </a:spcBef>
              <a:spcAft>
                <a:spcPts val="600"/>
              </a:spcAft>
            </a:pPr>
            <a:r>
              <a:rPr lang="en-GB" sz="1100" b="1">
                <a:solidFill>
                  <a:schemeClr val="tx1"/>
                </a:solidFill>
                <a:latin typeface="Calibri Light"/>
                <a:ea typeface="Calibri Light" panose="020F0302020204030204" pitchFamily="34" charset="0"/>
                <a:cs typeface="Calibri Light"/>
              </a:rPr>
              <a:t>Intended Benefits: </a:t>
            </a:r>
            <a:r>
              <a:rPr lang="en-GB" sz="1100">
                <a:solidFill>
                  <a:schemeClr val="tx1"/>
                </a:solidFill>
                <a:latin typeface="Calibri Light"/>
                <a:ea typeface="Calibri Light" panose="020F0302020204030204" pitchFamily="34" charset="0"/>
                <a:cs typeface="Calibri Light"/>
              </a:rPr>
              <a:t>Outlines the measurable advantages expected from the programme.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Specify tangible and intangible benefits, such as cost savings, improved service quality, or increased organisational efficiency, and metrics for evaluation.</a:t>
            </a:r>
          </a:p>
          <a:p>
            <a:pPr marL="0" marR="0">
              <a:lnSpc>
                <a:spcPct val="107000"/>
              </a:lnSpc>
              <a:spcAft>
                <a:spcPts val="800"/>
              </a:spcAft>
            </a:pPr>
            <a:r>
              <a:rPr lang="en-US" sz="1100" b="1">
                <a:solidFill>
                  <a:schemeClr val="tx1"/>
                </a:solidFill>
                <a:latin typeface="Calibri Light"/>
                <a:ea typeface="Calibri Light" panose="020F0302020204030204" pitchFamily="34" charset="0"/>
                <a:cs typeface="Calibri Light"/>
              </a:rPr>
              <a:t>Programme Approach: </a:t>
            </a:r>
            <a:r>
              <a:rPr lang="en-US" sz="1100">
                <a:solidFill>
                  <a:schemeClr val="tx1"/>
                </a:solidFill>
                <a:latin typeface="Calibri Light"/>
                <a:ea typeface="Calibri Light" panose="020F0302020204030204" pitchFamily="34" charset="0"/>
                <a:cs typeface="Calibri Light"/>
              </a:rPr>
              <a:t>Defines the management strategy for achieving the </a:t>
            </a:r>
            <a:r>
              <a:rPr lang="en-US" sz="1100" err="1">
                <a:solidFill>
                  <a:schemeClr val="tx1"/>
                </a:solidFill>
                <a:latin typeface="Calibri Light"/>
                <a:ea typeface="Calibri Light" panose="020F0302020204030204" pitchFamily="34" charset="0"/>
                <a:cs typeface="Calibri Light"/>
              </a:rPr>
              <a:t>programme’s</a:t>
            </a:r>
            <a:r>
              <a:rPr lang="en-US" sz="1100">
                <a:solidFill>
                  <a:schemeClr val="tx1"/>
                </a:solidFill>
                <a:latin typeface="Calibri Light"/>
                <a:ea typeface="Calibri Light" panose="020F0302020204030204" pitchFamily="34" charset="0"/>
                <a:cs typeface="Calibri Light"/>
              </a:rPr>
              <a:t> goals. </a:t>
            </a:r>
            <a:r>
              <a:rPr lang="en-US" sz="1100">
                <a:solidFill>
                  <a:schemeClr val="tx2">
                    <a:lumMod val="75000"/>
                    <a:lumOff val="25000"/>
                  </a:schemeClr>
                </a:solidFill>
                <a:latin typeface="Calibri Light"/>
                <a:ea typeface="Calibri Light" panose="020F0302020204030204" pitchFamily="34" charset="0"/>
                <a:cs typeface="Calibri Light"/>
              </a:rPr>
              <a:t>Guidelines</a:t>
            </a:r>
            <a:r>
              <a:rPr lang="en-US" sz="1100">
                <a:solidFill>
                  <a:schemeClr val="tx1"/>
                </a:solidFill>
                <a:latin typeface="Calibri Light"/>
                <a:ea typeface="Calibri Light" panose="020F0302020204030204" pitchFamily="34" charset="0"/>
                <a:cs typeface="Calibri Light"/>
              </a:rPr>
              <a:t>: Outline the governance, methodology, and processes to be used. For example, specify whether Agile, traditional, or hybrid approaches will guide delivery.</a:t>
            </a:r>
          </a:p>
          <a:p>
            <a:pPr marL="0" marR="0">
              <a:lnSpc>
                <a:spcPct val="107000"/>
              </a:lnSpc>
              <a:spcAft>
                <a:spcPts val="800"/>
              </a:spcAft>
            </a:pPr>
            <a:r>
              <a:rPr lang="en-US" sz="1100" b="1">
                <a:solidFill>
                  <a:schemeClr val="tx1"/>
                </a:solidFill>
                <a:latin typeface="Calibri Light"/>
                <a:ea typeface="Calibri Light" panose="020F0302020204030204" pitchFamily="34" charset="0"/>
                <a:cs typeface="Calibri Light"/>
              </a:rPr>
              <a:t>Milestone Schedule</a:t>
            </a:r>
            <a:r>
              <a:rPr lang="en-US" sz="1100">
                <a:solidFill>
                  <a:schemeClr val="tx1"/>
                </a:solidFill>
                <a:latin typeface="Calibri Light"/>
                <a:ea typeface="Calibri Light" panose="020F0302020204030204" pitchFamily="34" charset="0"/>
                <a:cs typeface="Calibri Light"/>
              </a:rPr>
              <a:t>: Maps out key programme phases and stages. </a:t>
            </a:r>
            <a:r>
              <a:rPr lang="en-US" sz="1100">
                <a:solidFill>
                  <a:schemeClr val="tx2">
                    <a:lumMod val="75000"/>
                    <a:lumOff val="25000"/>
                  </a:schemeClr>
                </a:solidFill>
                <a:latin typeface="Calibri Light"/>
                <a:ea typeface="Calibri Light" panose="020F0302020204030204" pitchFamily="34" charset="0"/>
                <a:cs typeface="Calibri Light"/>
              </a:rPr>
              <a:t>Guidelines</a:t>
            </a:r>
            <a:r>
              <a:rPr lang="en-US" sz="1100">
                <a:solidFill>
                  <a:schemeClr val="tx1"/>
                </a:solidFill>
                <a:latin typeface="Calibri Light"/>
                <a:ea typeface="Calibri Light" panose="020F0302020204030204" pitchFamily="34" charset="0"/>
                <a:cs typeface="Calibri Light"/>
              </a:rPr>
              <a:t>: Break down the timeline into Initiating, Planning, Executing, and Closing phases, with intermediate stages, milestones, and decision points.</a:t>
            </a:r>
          </a:p>
        </p:txBody>
      </p:sp>
      <p:sp>
        <p:nvSpPr>
          <p:cNvPr id="6" name="Rectangle: Rounded Corners 5">
            <a:extLst>
              <a:ext uri="{FF2B5EF4-FFF2-40B4-BE49-F238E27FC236}">
                <a16:creationId xmlns:a16="http://schemas.microsoft.com/office/drawing/2014/main" id="{0D0657E1-DAEA-17F8-B86F-9A19157910BD}"/>
              </a:ext>
            </a:extLst>
          </p:cNvPr>
          <p:cNvSpPr/>
          <p:nvPr/>
        </p:nvSpPr>
        <p:spPr>
          <a:xfrm>
            <a:off x="6356700" y="326189"/>
            <a:ext cx="5575895" cy="6205619"/>
          </a:xfrm>
          <a:prstGeom prst="roundRect">
            <a:avLst>
              <a:gd name="adj" fmla="val 6850"/>
            </a:avLst>
          </a:prstGeom>
          <a:solidFill>
            <a:schemeClr val="bg1"/>
          </a:solidFill>
          <a:ln>
            <a:solidFill>
              <a:srgbClr val="646567"/>
            </a:solidFill>
          </a:ln>
        </p:spPr>
        <p:style>
          <a:lnRef idx="2">
            <a:schemeClr val="accent1">
              <a:shade val="15000"/>
            </a:schemeClr>
          </a:lnRef>
          <a:fillRef idx="1">
            <a:schemeClr val="accent1"/>
          </a:fillRef>
          <a:effectRef idx="0">
            <a:schemeClr val="accent1"/>
          </a:effectRef>
          <a:fontRef idx="minor">
            <a:schemeClr val="lt1"/>
          </a:fontRef>
        </p:style>
        <p:txBody>
          <a:bodyPr wrap="square" lIns="360000" tIns="144000" rIns="360000" bIns="180000" rtlCol="0" anchor="ctr">
            <a:spAutoFit/>
          </a:bodyPr>
          <a:lstStyle/>
          <a:p>
            <a:pPr marL="0" marR="0">
              <a:lnSpc>
                <a:spcPct val="107000"/>
              </a:lnSpc>
              <a:spcAft>
                <a:spcPts val="800"/>
              </a:spcAft>
            </a:pPr>
            <a:r>
              <a:rPr lang="en-GB" sz="1100" b="1">
                <a:solidFill>
                  <a:schemeClr val="tx1"/>
                </a:solidFill>
                <a:latin typeface="Calibri Light"/>
                <a:ea typeface="Calibri Light" panose="020F0302020204030204" pitchFamily="34" charset="0"/>
                <a:cs typeface="Calibri Light"/>
              </a:rPr>
              <a:t>Risks: </a:t>
            </a:r>
            <a:r>
              <a:rPr lang="en-GB" sz="1100">
                <a:solidFill>
                  <a:schemeClr val="tx1"/>
                </a:solidFill>
                <a:latin typeface="Calibri Light"/>
                <a:ea typeface="Calibri Light" panose="020F0302020204030204" pitchFamily="34" charset="0"/>
                <a:cs typeface="Calibri Light"/>
              </a:rPr>
              <a:t>Identifies and assesses potential threats or opportunities.</a:t>
            </a:r>
            <a:br>
              <a:rPr lang="en-GB" sz="1100">
                <a:solidFill>
                  <a:schemeClr val="tx1"/>
                </a:solidFill>
                <a:latin typeface="Calibri Light"/>
                <a:ea typeface="Calibri Light" panose="020F0302020204030204" pitchFamily="34" charset="0"/>
                <a:cs typeface="Calibri Light"/>
              </a:rPr>
            </a:b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Use the risk matrix to plot risks based on likelihood and impact, and document mitigation strategies. Revisit this field regularly as risks evolve.</a:t>
            </a:r>
          </a:p>
          <a:p>
            <a:pPr marL="0" marR="0">
              <a:lnSpc>
                <a:spcPct val="107000"/>
              </a:lnSpc>
              <a:spcAft>
                <a:spcPts val="800"/>
              </a:spcAft>
            </a:pPr>
            <a:r>
              <a:rPr lang="en-GB" sz="1100" b="1">
                <a:solidFill>
                  <a:schemeClr val="tx1"/>
                </a:solidFill>
                <a:latin typeface="Calibri Light"/>
                <a:ea typeface="Calibri Light" panose="020F0302020204030204" pitchFamily="34" charset="0"/>
                <a:cs typeface="Calibri Light"/>
              </a:rPr>
              <a:t>Governance: </a:t>
            </a:r>
            <a:r>
              <a:rPr lang="en-GB" sz="1100">
                <a:solidFill>
                  <a:schemeClr val="tx1"/>
                </a:solidFill>
                <a:latin typeface="Calibri Light"/>
                <a:ea typeface="Calibri Light" panose="020F0302020204030204" pitchFamily="34" charset="0"/>
                <a:cs typeface="Calibri Light"/>
              </a:rPr>
              <a:t>Show the Governance structure and document the names of those involved.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Identify key governance bodies and indicate to whom these roles are assigned to.</a:t>
            </a:r>
          </a:p>
          <a:p>
            <a:pPr marL="0" marR="0">
              <a:lnSpc>
                <a:spcPct val="107000"/>
              </a:lnSpc>
              <a:spcAft>
                <a:spcPts val="800"/>
              </a:spcAft>
            </a:pPr>
            <a:r>
              <a:rPr lang="en-GB" sz="1100" b="1">
                <a:solidFill>
                  <a:schemeClr val="tx1"/>
                </a:solidFill>
                <a:latin typeface="Calibri Light"/>
                <a:ea typeface="Calibri Light" panose="020F0302020204030204" pitchFamily="34" charset="0"/>
                <a:cs typeface="Calibri Light"/>
              </a:rPr>
              <a:t>Other Programme Stakeholders: </a:t>
            </a:r>
            <a:r>
              <a:rPr lang="en-GB" sz="1100">
                <a:solidFill>
                  <a:schemeClr val="tx1"/>
                </a:solidFill>
                <a:latin typeface="Calibri Light"/>
                <a:ea typeface="Calibri Light" panose="020F0302020204030204" pitchFamily="34" charset="0"/>
                <a:cs typeface="Calibri Light"/>
              </a:rPr>
              <a:t>Maps key stakeholders and their influence or support.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Identify all stakeholders, categorising them as internal (e.g., sponsors, managers) or external (e.g., contractors, users). Use a stakeholder map to visualise influence and engagement levels.</a:t>
            </a:r>
          </a:p>
          <a:p>
            <a:pPr marL="0" marR="0">
              <a:lnSpc>
                <a:spcPct val="107000"/>
              </a:lnSpc>
              <a:spcAft>
                <a:spcPts val="800"/>
              </a:spcAft>
            </a:pPr>
            <a:r>
              <a:rPr lang="en-GB" sz="1100" b="1">
                <a:solidFill>
                  <a:schemeClr val="tx1"/>
                </a:solidFill>
                <a:latin typeface="Calibri Light"/>
                <a:ea typeface="Calibri Light" panose="020F0302020204030204" pitchFamily="34" charset="0"/>
                <a:cs typeface="Calibri Light"/>
              </a:rPr>
              <a:t>Business Implementation: </a:t>
            </a:r>
            <a:r>
              <a:rPr lang="en-GB" sz="1100">
                <a:solidFill>
                  <a:schemeClr val="tx1"/>
                </a:solidFill>
                <a:latin typeface="Calibri Light"/>
                <a:ea typeface="Calibri Light" panose="020F0302020204030204" pitchFamily="34" charset="0"/>
                <a:cs typeface="Calibri Light"/>
              </a:rPr>
              <a:t>Document how programme outcomes and benefits will be achieved and will be transitioned into operational use.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Specify activities for organisational change, user training, deployment, and stakeholder engagement necessary to ensure benefits realisation.</a:t>
            </a:r>
          </a:p>
          <a:p>
            <a:pPr marL="0" marR="0">
              <a:lnSpc>
                <a:spcPct val="107000"/>
              </a:lnSpc>
              <a:spcAft>
                <a:spcPts val="800"/>
              </a:spcAft>
            </a:pPr>
            <a:r>
              <a:rPr lang="en-GB" sz="1100" b="1">
                <a:solidFill>
                  <a:schemeClr val="tx1"/>
                </a:solidFill>
                <a:latin typeface="Calibri Light"/>
                <a:ea typeface="Calibri Light" panose="020F0302020204030204" pitchFamily="34" charset="0"/>
                <a:cs typeface="Calibri Light"/>
              </a:rPr>
              <a:t>Dependencies: </a:t>
            </a:r>
            <a:r>
              <a:rPr lang="en-GB" sz="1100">
                <a:solidFill>
                  <a:schemeClr val="tx1"/>
                </a:solidFill>
                <a:latin typeface="Calibri Light"/>
                <a:ea typeface="Calibri Light" panose="020F0302020204030204" pitchFamily="34" charset="0"/>
                <a:cs typeface="Calibri Light"/>
              </a:rPr>
              <a:t>Identifies interdependencies between programme components and external factors.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List critical dependencies such as resource sharing, timing, or external inputs, ensuring they are actively managed.</a:t>
            </a:r>
          </a:p>
          <a:p>
            <a:pPr marL="0" marR="0">
              <a:lnSpc>
                <a:spcPct val="107000"/>
              </a:lnSpc>
              <a:spcAft>
                <a:spcPts val="800"/>
              </a:spcAft>
            </a:pPr>
            <a:r>
              <a:rPr lang="en-GB" sz="1100" b="1">
                <a:solidFill>
                  <a:schemeClr val="tx1"/>
                </a:solidFill>
                <a:latin typeface="Calibri Light"/>
                <a:ea typeface="Calibri Light" panose="020F0302020204030204" pitchFamily="34" charset="0"/>
                <a:cs typeface="Calibri Light"/>
              </a:rPr>
              <a:t>Constraints: </a:t>
            </a:r>
            <a:r>
              <a:rPr lang="en-GB" sz="1100">
                <a:solidFill>
                  <a:schemeClr val="tx1"/>
                </a:solidFill>
                <a:latin typeface="Calibri Light"/>
                <a:ea typeface="Calibri Light" panose="020F0302020204030204" pitchFamily="34" charset="0"/>
                <a:cs typeface="Calibri Light"/>
              </a:rPr>
              <a:t>Lists limitations affecting the programme.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Include factors like budget caps, deadlines, regulatory requirements, important deadlines, or resource limitations.</a:t>
            </a:r>
          </a:p>
          <a:p>
            <a:pPr marL="0" marR="0">
              <a:lnSpc>
                <a:spcPct val="107000"/>
              </a:lnSpc>
              <a:spcAft>
                <a:spcPts val="800"/>
              </a:spcAft>
            </a:pPr>
            <a:r>
              <a:rPr lang="en-GB" sz="1100" b="1">
                <a:solidFill>
                  <a:schemeClr val="tx1"/>
                </a:solidFill>
                <a:latin typeface="Calibri Light"/>
                <a:ea typeface="Calibri Light" panose="020F0302020204030204" pitchFamily="34" charset="0"/>
                <a:cs typeface="Calibri Light"/>
              </a:rPr>
              <a:t>Success Criteria: </a:t>
            </a:r>
            <a:r>
              <a:rPr lang="en-GB" sz="1100">
                <a:solidFill>
                  <a:schemeClr val="tx1"/>
                </a:solidFill>
                <a:latin typeface="Calibri Light"/>
                <a:ea typeface="Calibri Light" panose="020F0302020204030204" pitchFamily="34" charset="0"/>
                <a:cs typeface="Calibri Light"/>
              </a:rPr>
              <a:t>Defines the conditions for programme success.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List specific, measurable criteria for evaluating success, such as completing projects on time, within budget, or achieving stakeholder satisfaction.</a:t>
            </a:r>
          </a:p>
          <a:p>
            <a:pPr marL="0" marR="0">
              <a:lnSpc>
                <a:spcPct val="107000"/>
              </a:lnSpc>
              <a:spcAft>
                <a:spcPts val="800"/>
              </a:spcAft>
            </a:pPr>
            <a:r>
              <a:rPr lang="en-GB" sz="1100" b="1">
                <a:solidFill>
                  <a:schemeClr val="tx1"/>
                </a:solidFill>
                <a:latin typeface="Calibri Light"/>
                <a:ea typeface="Calibri Light" panose="020F0302020204030204" pitchFamily="34" charset="0"/>
                <a:cs typeface="Calibri Light"/>
              </a:rPr>
              <a:t>Critical Success Factors: </a:t>
            </a:r>
            <a:r>
              <a:rPr lang="en-GB" sz="1100">
                <a:solidFill>
                  <a:schemeClr val="tx1"/>
                </a:solidFill>
                <a:latin typeface="Calibri Light"/>
                <a:ea typeface="Calibri Light" panose="020F0302020204030204" pitchFamily="34" charset="0"/>
                <a:cs typeface="Calibri Light"/>
              </a:rPr>
              <a:t>Identifies essential elements needed for success.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Highlight factors such as stakeholder engagement, strong governance, and adequate resource allocation.</a:t>
            </a:r>
          </a:p>
          <a:p>
            <a:pPr marL="0" marR="0">
              <a:lnSpc>
                <a:spcPct val="107000"/>
              </a:lnSpc>
              <a:spcAft>
                <a:spcPts val="800"/>
              </a:spcAft>
            </a:pPr>
            <a:r>
              <a:rPr lang="en-GB" sz="1100">
                <a:solidFill>
                  <a:schemeClr val="tx1"/>
                </a:solidFill>
                <a:latin typeface="Calibri Light"/>
                <a:ea typeface="Calibri Light" panose="020F0302020204030204" pitchFamily="34" charset="0"/>
                <a:cs typeface="Calibri Light"/>
              </a:rPr>
              <a:t> </a:t>
            </a:r>
          </a:p>
        </p:txBody>
      </p:sp>
    </p:spTree>
    <p:extLst>
      <p:ext uri="{BB962C8B-B14F-4D97-AF65-F5344CB8AC3E}">
        <p14:creationId xmlns:p14="http://schemas.microsoft.com/office/powerpoint/2010/main" val="13945019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8DAEBAB9BA884591FD7B89E63AD785" ma:contentTypeVersion="20" ma:contentTypeDescription="Create a new document." ma:contentTypeScope="" ma:versionID="61f83a60114c82dfc6750fba3bbd4528">
  <xsd:schema xmlns:xsd="http://www.w3.org/2001/XMLSchema" xmlns:xs="http://www.w3.org/2001/XMLSchema" xmlns:p="http://schemas.microsoft.com/office/2006/metadata/properties" xmlns:ns2="c104a7e3-e0a9-46cf-92ee-9b62dc9a36e8" xmlns:ns3="641315ca-0572-423e-bd92-cff020455c2a" targetNamespace="http://schemas.microsoft.com/office/2006/metadata/properties" ma:root="true" ma:fieldsID="5a566adb85eb87f68ec9a8e329d9815c" ns2:_="" ns3:_="">
    <xsd:import namespace="c104a7e3-e0a9-46cf-92ee-9b62dc9a36e8"/>
    <xsd:import namespace="641315ca-0572-423e-bd92-cff020455c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Whatchanged" minOccurs="0"/>
                <xsd:element ref="ns2:MediaLengthInSeconds" minOccurs="0"/>
                <xsd:element ref="ns2:MediaServiceLocation" minOccurs="0"/>
                <xsd:element ref="ns2:lcf76f155ced4ddcb4097134ff3c332f" minOccurs="0"/>
                <xsd:element ref="ns3:TaxCatchAll" minOccurs="0"/>
                <xsd:element ref="ns2:Event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4a7e3-e0a9-46cf-92ee-9b62dc9a36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Whatchanged" ma:index="19" nillable="true" ma:displayName="What changed" ma:description="To alert on what changed" ma:format="Dropdown" ma:internalName="Whatchanged">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EventDate" ma:index="25" nillable="true" ma:displayName="Event Date" ma:format="DateOnly" ma:internalName="EventDate">
      <xsd:simpleType>
        <xsd:restriction base="dms:DateTim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1315ca-0572-423e-bd92-cff020455c2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6d87e57-d0ea-493e-b1e9-ed726d03f516}" ma:internalName="TaxCatchAll" ma:showField="CatchAllData" ma:web="641315ca-0572-423e-bd92-cff020455c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6D795C-1207-456E-9B9F-45A9328C4E30}">
  <ds:schemaRefs>
    <ds:schemaRef ds:uri="641315ca-0572-423e-bd92-cff020455c2a"/>
    <ds:schemaRef ds:uri="c104a7e3-e0a9-46cf-92ee-9b62dc9a36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1F7DF29-CAE9-4FE1-94B1-8F07A9F902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1119</Words>
  <Application>Microsoft Office PowerPoint</Application>
  <PresentationFormat>Widescreen</PresentationFormat>
  <Paragraphs>143</Paragraphs>
  <Slides>4</Slides>
  <Notes>1</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PAOURIS Konstantinos (DIGIT-EXT)</cp:lastModifiedBy>
  <cp:revision>2</cp:revision>
  <dcterms:created xsi:type="dcterms:W3CDTF">2024-09-11T16:20:15Z</dcterms:created>
  <dcterms:modified xsi:type="dcterms:W3CDTF">2025-03-13T14:36:51Z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2024-09-11T16:20:21Z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0d67ecfe-ef7f-492a-8d84-c3cd6cdb7502</vt:lpwstr>
  </property>
  <property fmtid="{D5CDD505-2E9C-101B-9397-08002B2CF9AE}" pid="8" name="MSIP_Label_6bd9ddd1-4d20-43f6-abfa-fc3c07406f94_ContentBits">
    <vt:lpwstr>0</vt:lpwstr>
  </property>
</Properties>
</file>