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3"/>
  </p:sldMasterIdLst>
  <p:notesMasterIdLst>
    <p:notesMasterId r:id="rId8"/>
  </p:notesMasterIdLst>
  <p:sldIdLst>
    <p:sldId id="257" r:id="rId4"/>
    <p:sldId id="261" r:id="rId5"/>
    <p:sldId id="260"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M2-PgM Canvas" id="{D498F926-A59A-4160-8087-FDB2AAF2363B}">
          <p14:sldIdLst>
            <p14:sldId id="257"/>
            <p14:sldId id="261"/>
          </p14:sldIdLst>
        </p14:section>
        <p14:section name="USER HELP" id="{27852807-D62C-4A30-A159-FF96C1F5BFE8}">
          <p14:sldIdLst>
            <p14:sldId id="260"/>
            <p14:sldId id="2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236A0-1CA6-1D2B-8D2C-24450AEE90C9}" name="KOUROUNAKIS Nicos (DIGIT-EXT)" initials="NK" userId="S::Nicos.KOUROUNAKIS@ext.ec.europa.eu::424288d3-58d1-4ed7-b3ce-32e85f7e19aa" providerId="AD"/>
  <p188:author id="{336F3CD5-3A52-6CE1-C619-E35EDCE7EFED}" name="SUFARU Maria-Cristina (DIGIT-EXT)" initials="SMC(E" userId="S::Maria-Cristina.SUFARU@ext.ec.europa.eu::3c3b9585-07ac-4624-a58e-3bef6c2a66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E9C"/>
    <a:srgbClr val="646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164F6-22C5-4C34-94D4-16D611F24C3A}" v="3" dt="2025-03-13T13:57:14.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EE57A-1159-41A2-9818-D052EC98BAB7}" type="datetimeFigureOut">
              <a:rPr lang="el-GR" smtClean="0"/>
              <a:t>20/10/2025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9D902-3BAE-44A9-874E-5DFF8D00B667}" type="slidenum">
              <a:rPr lang="el-GR" smtClean="0"/>
              <a:t>‹#›</a:t>
            </a:fld>
            <a:endParaRPr lang="el-GR"/>
          </a:p>
        </p:txBody>
      </p:sp>
    </p:spTree>
    <p:extLst>
      <p:ext uri="{BB962C8B-B14F-4D97-AF65-F5344CB8AC3E}">
        <p14:creationId xmlns:p14="http://schemas.microsoft.com/office/powerpoint/2010/main" val="2306347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2579D902-3BAE-44A9-874E-5DFF8D00B667}" type="slidenum">
              <a:rPr lang="el-GR" smtClean="0"/>
              <a:t>3</a:t>
            </a:fld>
            <a:endParaRPr lang="el-GR"/>
          </a:p>
        </p:txBody>
      </p:sp>
    </p:spTree>
    <p:extLst>
      <p:ext uri="{BB962C8B-B14F-4D97-AF65-F5344CB8AC3E}">
        <p14:creationId xmlns:p14="http://schemas.microsoft.com/office/powerpoint/2010/main" val="247987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A4D6A3C-DC2F-DC6A-2EB0-71B9C37EEF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7762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6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092515"/>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E20232D-CF4D-81FC-8DAB-F2995CF51F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50303451-05AA-9381-43A1-F13B1ECFFBF2}"/>
              </a:ext>
            </a:extLst>
          </p:cNvPr>
          <p:cNvSpPr txBox="1"/>
          <p:nvPr/>
        </p:nvSpPr>
        <p:spPr>
          <a:xfrm>
            <a:off x="247650" y="5657850"/>
            <a:ext cx="3795206" cy="923330"/>
          </a:xfrm>
          <a:prstGeom prst="rect">
            <a:avLst/>
          </a:prstGeom>
          <a:noFill/>
        </p:spPr>
        <p:txBody>
          <a:bodyPr wrap="none" rtlCol="0">
            <a:spAutoFit/>
          </a:bodyPr>
          <a:lstStyle/>
          <a:p>
            <a:r>
              <a:rPr lang="en-GB">
                <a:solidFill>
                  <a:schemeClr val="bg1">
                    <a:lumMod val="85000"/>
                  </a:schemeClr>
                </a:solidFill>
              </a:rPr>
              <a:t>Programme Name: ________________</a:t>
            </a:r>
            <a:br>
              <a:rPr lang="en-GB">
                <a:solidFill>
                  <a:schemeClr val="bg1">
                    <a:lumMod val="85000"/>
                  </a:schemeClr>
                </a:solidFill>
              </a:rPr>
            </a:br>
            <a:r>
              <a:rPr lang="en-GB">
                <a:solidFill>
                  <a:schemeClr val="bg1">
                    <a:lumMod val="85000"/>
                  </a:schemeClr>
                </a:solidFill>
              </a:rPr>
              <a:t>Date: ______________</a:t>
            </a:r>
            <a:br>
              <a:rPr lang="en-GB">
                <a:solidFill>
                  <a:schemeClr val="bg1">
                    <a:lumMod val="85000"/>
                  </a:schemeClr>
                </a:solidFill>
              </a:rPr>
            </a:br>
            <a:r>
              <a:rPr lang="en-GB">
                <a:solidFill>
                  <a:schemeClr val="bg1">
                    <a:lumMod val="85000"/>
                  </a:schemeClr>
                </a:solidFill>
              </a:rPr>
              <a:t>Prepared by: __________________</a:t>
            </a:r>
          </a:p>
        </p:txBody>
      </p:sp>
    </p:spTree>
    <p:extLst>
      <p:ext uri="{BB962C8B-B14F-4D97-AF65-F5344CB8AC3E}">
        <p14:creationId xmlns:p14="http://schemas.microsoft.com/office/powerpoint/2010/main" val="80974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orange graphic design&#10;&#10;AI-generated content may be incorrect.">
            <a:extLst>
              <a:ext uri="{FF2B5EF4-FFF2-40B4-BE49-F238E27FC236}">
                <a16:creationId xmlns:a16="http://schemas.microsoft.com/office/drawing/2014/main" id="{A64162B7-6537-1594-C338-6DB8B1EEE4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0212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5DF9EC-6B72-7210-0E5C-F321A6856D22}"/>
              </a:ext>
            </a:extLst>
          </p:cNvPr>
          <p:cNvSpPr/>
          <p:nvPr/>
        </p:nvSpPr>
        <p:spPr>
          <a:xfrm>
            <a:off x="594986" y="511883"/>
            <a:ext cx="11342318" cy="583423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spAutoFit/>
          </a:bodyPr>
          <a:lstStyle/>
          <a:p>
            <a:pPr algn="ctr">
              <a:spcBef>
                <a:spcPts val="600"/>
              </a:spcBef>
              <a:spcAft>
                <a:spcPts val="600"/>
              </a:spcAft>
            </a:pPr>
            <a:r>
              <a:rPr lang="en-GB" b="1">
                <a:solidFill>
                  <a:schemeClr val="tx1"/>
                </a:solidFill>
                <a:latin typeface="Calibri Light"/>
                <a:ea typeface="Calibri Light"/>
                <a:cs typeface="Calibri Light"/>
              </a:rPr>
              <a:t>The PM² Programme Canvas can be tailored and used in various ways to enhance programme management and communication</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Programme kick-off workshops: </a:t>
            </a:r>
            <a:r>
              <a:rPr lang="en-GB" sz="1200">
                <a:solidFill>
                  <a:schemeClr val="tx1"/>
                </a:solidFill>
                <a:latin typeface="Calibri Light"/>
                <a:ea typeface="Calibri Light" panose="020F0302020204030204" pitchFamily="34" charset="0"/>
                <a:cs typeface="Calibri Light"/>
              </a:rPr>
              <a:t>The PgM² Canvas serves as a collaborative tool during programme kick-off meetings. It helps teams define the programme's scope, identify dependencies and risks, and align on objectives and expected benefits. This ensures all stakeholders have a shared understanding from the start.</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Visual overview for stakeholders: </a:t>
            </a:r>
            <a:r>
              <a:rPr lang="en-GB" sz="1200">
                <a:solidFill>
                  <a:schemeClr val="tx1"/>
                </a:solidFill>
                <a:latin typeface="Calibri Light"/>
                <a:ea typeface="Calibri Light" panose="020F0302020204030204" pitchFamily="34" charset="0"/>
                <a:cs typeface="Calibri Light"/>
              </a:rPr>
              <a:t>The Canvas provides a concise, visual representation of the programme, making it ideal for stakeholder engagement. It can summarise key elements such as objectives, milestones, and risks, enabling quick, high-level insights without extensive documentation.</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Risk and stakeholder management workshops: </a:t>
            </a:r>
            <a:r>
              <a:rPr lang="en-GB" sz="1200">
                <a:solidFill>
                  <a:schemeClr val="tx1"/>
                </a:solidFill>
                <a:latin typeface="Calibri Light"/>
                <a:ea typeface="Calibri Light" panose="020F0302020204030204" pitchFamily="34" charset="0"/>
                <a:cs typeface="Calibri Light"/>
              </a:rPr>
              <a:t>Using the Canvas in workshops allows the team to collaboratively identify and assess programme risks and stakeholders. This facilitates the creation of mitigation strategies and ensures alignment on critical dependencies and stakeholder involvement.</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Coordination across programme components:</a:t>
            </a:r>
            <a:r>
              <a:rPr lang="en-GB" sz="1200">
                <a:solidFill>
                  <a:schemeClr val="tx1"/>
                </a:solidFill>
                <a:latin typeface="Calibri Light"/>
                <a:ea typeface="Calibri Light" panose="020F0302020204030204" pitchFamily="34" charset="0"/>
                <a:cs typeface="Calibri Light"/>
              </a:rPr>
              <a:t> A standardised Canvas format enhances clarity and coordination across interrelated projects and other workstreams. Teams can use it to communicate progress, share insights, and identify synergies effectively.</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Programme stage planning: </a:t>
            </a:r>
            <a:r>
              <a:rPr lang="en-GB" sz="1200">
                <a:solidFill>
                  <a:schemeClr val="tx1"/>
                </a:solidFill>
                <a:latin typeface="Calibri Light"/>
                <a:ea typeface="Calibri Light" panose="020F0302020204030204" pitchFamily="34" charset="0"/>
                <a:cs typeface="Calibri Light"/>
              </a:rPr>
              <a:t>Supports planning programme stages to focus on the incremental release of outcomes and benefits, ensuring value delivery. </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a:cs typeface="Calibri Light"/>
              </a:rPr>
              <a:t>Tracking programme milestones: </a:t>
            </a:r>
            <a:r>
              <a:rPr lang="en-GB" sz="1200">
                <a:solidFill>
                  <a:schemeClr val="tx1"/>
                </a:solidFill>
                <a:latin typeface="Calibri Light"/>
                <a:ea typeface="Calibri Light"/>
                <a:cs typeface="Calibri Light"/>
              </a:rPr>
              <a:t>The Milestone Schedule section of the Canvas enables teams to track progress, mark completed phases, and adjust timelines. This ensures that critical programme milestones remain visible and achievable.</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Information radiator: </a:t>
            </a:r>
            <a:r>
              <a:rPr lang="en-GB" sz="1200">
                <a:solidFill>
                  <a:schemeClr val="tx1"/>
                </a:solidFill>
                <a:latin typeface="Calibri Light"/>
                <a:ea typeface="Calibri Light" panose="020F0302020204030204" pitchFamily="34" charset="0"/>
                <a:cs typeface="Calibri Light"/>
              </a:rPr>
              <a:t>Displaying the Canvas prominently in shared spaces or digital dashboards keeps the team aligned on programme priorities. Regular reference during meetings ensures focus on the most significant challenges and objectives.</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Training and development for programme teams: </a:t>
            </a:r>
            <a:r>
              <a:rPr lang="en-GB" sz="1200">
                <a:solidFill>
                  <a:schemeClr val="tx1"/>
                </a:solidFill>
                <a:latin typeface="Calibri Light"/>
                <a:ea typeface="Calibri Light" panose="020F0302020204030204" pitchFamily="34" charset="0"/>
                <a:cs typeface="Calibri Light"/>
              </a:rPr>
              <a:t>The Canvas acts as a practical training tool for new programme team members, helping them understand the interconnected elements of programme management and how to apply them effectively.</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Programme-End review and lessons learned: </a:t>
            </a:r>
            <a:r>
              <a:rPr lang="en-GB" sz="1200">
                <a:solidFill>
                  <a:schemeClr val="tx1"/>
                </a:solidFill>
                <a:latin typeface="Calibri Light"/>
                <a:ea typeface="Calibri Light" panose="020F0302020204030204" pitchFamily="34" charset="0"/>
                <a:cs typeface="Calibri Light"/>
              </a:rPr>
              <a:t>At programme closure, the Canvas can be revisited to evaluate how closely the actual outcomes aligned with initial goals, scope, and success criteria. It serves as a reflection tool to capture lessons for future programmes.</a:t>
            </a:r>
          </a:p>
        </p:txBody>
      </p:sp>
    </p:spTree>
    <p:extLst>
      <p:ext uri="{BB962C8B-B14F-4D97-AF65-F5344CB8AC3E}">
        <p14:creationId xmlns:p14="http://schemas.microsoft.com/office/powerpoint/2010/main" val="258064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2EB0C8A-C15A-1761-553D-F9F1382271AD}"/>
              </a:ext>
            </a:extLst>
          </p:cNvPr>
          <p:cNvSpPr/>
          <p:nvPr/>
        </p:nvSpPr>
        <p:spPr>
          <a:xfrm>
            <a:off x="259405" y="251961"/>
            <a:ext cx="6010398" cy="635407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noAutofit/>
          </a:bodyPr>
          <a:lstStyle/>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Programme Title, Version, Date: </a:t>
            </a:r>
            <a:r>
              <a:rPr lang="en-GB" sz="1100">
                <a:solidFill>
                  <a:schemeClr val="tx1"/>
                </a:solidFill>
                <a:latin typeface="Calibri Light"/>
                <a:ea typeface="Calibri Light" panose="020F0302020204030204" pitchFamily="34" charset="0"/>
                <a:cs typeface="Calibri Light"/>
              </a:rPr>
              <a:t>Captures the basic identifying details of the programme and this Canvas.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Use the programme’s official name, include the version for iterative updates, and record the date the Canvas was last updated.</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Programme Context: </a:t>
            </a:r>
            <a:r>
              <a:rPr lang="en-GB" sz="1100">
                <a:solidFill>
                  <a:schemeClr val="tx1"/>
                </a:solidFill>
                <a:latin typeface="Calibri Light"/>
                <a:ea typeface="Calibri Light" panose="020F0302020204030204" pitchFamily="34" charset="0"/>
                <a:cs typeface="Calibri Light"/>
              </a:rPr>
              <a:t>Describes the background, rationale, and strategic alignment of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Summarise the organisational context, including how the programme aligns with strategic objectives or addresses specific organisational needs.</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Programme Boundaries: </a:t>
            </a:r>
            <a:r>
              <a:rPr lang="en-GB" sz="1100">
                <a:solidFill>
                  <a:schemeClr val="tx1"/>
                </a:solidFill>
                <a:latin typeface="Calibri Light"/>
                <a:ea typeface="Calibri Light" panose="020F0302020204030204" pitchFamily="34" charset="0"/>
                <a:cs typeface="Calibri Light"/>
              </a:rPr>
              <a:t>Defines the scope and limits of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Clearly outline what the programme will include and exclude. For example, state specific projects, activities, or deliverables that fall inside or outside the programme’s remit.</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Programme Components: </a:t>
            </a:r>
            <a:r>
              <a:rPr lang="en-GB" sz="1100">
                <a:solidFill>
                  <a:schemeClr val="tx1"/>
                </a:solidFill>
                <a:latin typeface="Calibri Light"/>
                <a:ea typeface="Calibri Light" panose="020F0302020204030204" pitchFamily="34" charset="0"/>
                <a:cs typeface="Calibri Light"/>
              </a:rPr>
              <a:t>Lists the interrelated projects and other work components within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Identify all known project components, operational activities, and other work grouped under the programme.</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Desired Outcomes</a:t>
            </a:r>
            <a:r>
              <a:rPr lang="en-GB" sz="1100">
                <a:solidFill>
                  <a:schemeClr val="tx1"/>
                </a:solidFill>
                <a:latin typeface="Calibri Light"/>
                <a:ea typeface="Calibri Light" panose="020F0302020204030204" pitchFamily="34" charset="0"/>
                <a:cs typeface="Calibri Light"/>
              </a:rPr>
              <a:t>: Articulates the broader goals or changes the programme seeks to achieve.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Define the end-state improvements tied directly to the programme's purpose.</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Programme Budget: </a:t>
            </a:r>
            <a:r>
              <a:rPr lang="en-GB" sz="1100">
                <a:solidFill>
                  <a:schemeClr val="tx1"/>
                </a:solidFill>
                <a:latin typeface="Calibri Light"/>
                <a:ea typeface="Calibri Light" panose="020F0302020204030204" pitchFamily="34" charset="0"/>
                <a:cs typeface="Calibri Light"/>
              </a:rPr>
              <a:t>Details the financial resources allocated to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Provide an estimated budget, broken down into categories or programme components, ensuring alignment with financial constraints.</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Intended Benefits: </a:t>
            </a:r>
            <a:r>
              <a:rPr lang="en-GB" sz="1100">
                <a:solidFill>
                  <a:schemeClr val="tx1"/>
                </a:solidFill>
                <a:latin typeface="Calibri Light"/>
                <a:ea typeface="Calibri Light" panose="020F0302020204030204" pitchFamily="34" charset="0"/>
                <a:cs typeface="Calibri Light"/>
              </a:rPr>
              <a:t>Outlines the measurable advantages expected from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Specify tangible and intangible benefits, such as cost savings, improved service quality, or increased organisational efficiency, and metrics for evaluation.</a:t>
            </a:r>
          </a:p>
          <a:p>
            <a:pPr marL="0" marR="0">
              <a:lnSpc>
                <a:spcPct val="107000"/>
              </a:lnSpc>
              <a:spcAft>
                <a:spcPts val="800"/>
              </a:spcAft>
            </a:pPr>
            <a:r>
              <a:rPr lang="en-US" sz="1100" b="1">
                <a:solidFill>
                  <a:schemeClr val="tx1"/>
                </a:solidFill>
                <a:latin typeface="Calibri Light"/>
                <a:ea typeface="Calibri Light" panose="020F0302020204030204" pitchFamily="34" charset="0"/>
                <a:cs typeface="Calibri Light"/>
              </a:rPr>
              <a:t>Programme Approach: </a:t>
            </a:r>
            <a:r>
              <a:rPr lang="en-US" sz="1100">
                <a:solidFill>
                  <a:schemeClr val="tx1"/>
                </a:solidFill>
                <a:latin typeface="Calibri Light"/>
                <a:ea typeface="Calibri Light" panose="020F0302020204030204" pitchFamily="34" charset="0"/>
                <a:cs typeface="Calibri Light"/>
              </a:rPr>
              <a:t>Defines the management strategy for achieving the </a:t>
            </a:r>
            <a:r>
              <a:rPr lang="en-US" sz="1100" err="1">
                <a:solidFill>
                  <a:schemeClr val="tx1"/>
                </a:solidFill>
                <a:latin typeface="Calibri Light"/>
                <a:ea typeface="Calibri Light" panose="020F0302020204030204" pitchFamily="34" charset="0"/>
                <a:cs typeface="Calibri Light"/>
              </a:rPr>
              <a:t>programme’s</a:t>
            </a:r>
            <a:r>
              <a:rPr lang="en-US" sz="1100">
                <a:solidFill>
                  <a:schemeClr val="tx1"/>
                </a:solidFill>
                <a:latin typeface="Calibri Light"/>
                <a:ea typeface="Calibri Light" panose="020F0302020204030204" pitchFamily="34" charset="0"/>
                <a:cs typeface="Calibri Light"/>
              </a:rPr>
              <a:t> goals. </a:t>
            </a:r>
            <a:r>
              <a:rPr lang="en-US" sz="1100">
                <a:solidFill>
                  <a:schemeClr val="tx2">
                    <a:lumMod val="75000"/>
                    <a:lumOff val="25000"/>
                  </a:schemeClr>
                </a:solidFill>
                <a:latin typeface="Calibri Light"/>
                <a:ea typeface="Calibri Light" panose="020F0302020204030204" pitchFamily="34" charset="0"/>
                <a:cs typeface="Calibri Light"/>
              </a:rPr>
              <a:t>Guidelines</a:t>
            </a:r>
            <a:r>
              <a:rPr lang="en-US" sz="1100">
                <a:solidFill>
                  <a:schemeClr val="tx1"/>
                </a:solidFill>
                <a:latin typeface="Calibri Light"/>
                <a:ea typeface="Calibri Light" panose="020F0302020204030204" pitchFamily="34" charset="0"/>
                <a:cs typeface="Calibri Light"/>
              </a:rPr>
              <a:t>: Outline the governance, methodology, and processes to be used. For example, specify whether Agile, traditional, or hybrid approaches will guide delivery.</a:t>
            </a:r>
          </a:p>
          <a:p>
            <a:pPr marL="0" marR="0">
              <a:lnSpc>
                <a:spcPct val="107000"/>
              </a:lnSpc>
              <a:spcAft>
                <a:spcPts val="800"/>
              </a:spcAft>
            </a:pPr>
            <a:r>
              <a:rPr lang="en-US" sz="1100" b="1">
                <a:solidFill>
                  <a:schemeClr val="tx1"/>
                </a:solidFill>
                <a:latin typeface="Calibri Light"/>
                <a:ea typeface="Calibri Light" panose="020F0302020204030204" pitchFamily="34" charset="0"/>
                <a:cs typeface="Calibri Light"/>
              </a:rPr>
              <a:t>Milestone Schedule</a:t>
            </a:r>
            <a:r>
              <a:rPr lang="en-US" sz="1100">
                <a:solidFill>
                  <a:schemeClr val="tx1"/>
                </a:solidFill>
                <a:latin typeface="Calibri Light"/>
                <a:ea typeface="Calibri Light" panose="020F0302020204030204" pitchFamily="34" charset="0"/>
                <a:cs typeface="Calibri Light"/>
              </a:rPr>
              <a:t>: Maps out key programme phases and stages. </a:t>
            </a:r>
            <a:r>
              <a:rPr lang="en-US" sz="1100">
                <a:solidFill>
                  <a:schemeClr val="tx2">
                    <a:lumMod val="75000"/>
                    <a:lumOff val="25000"/>
                  </a:schemeClr>
                </a:solidFill>
                <a:latin typeface="Calibri Light"/>
                <a:ea typeface="Calibri Light" panose="020F0302020204030204" pitchFamily="34" charset="0"/>
                <a:cs typeface="Calibri Light"/>
              </a:rPr>
              <a:t>Guidelines</a:t>
            </a:r>
            <a:r>
              <a:rPr lang="en-US" sz="1100">
                <a:solidFill>
                  <a:schemeClr val="tx1"/>
                </a:solidFill>
                <a:latin typeface="Calibri Light"/>
                <a:ea typeface="Calibri Light" panose="020F0302020204030204" pitchFamily="34" charset="0"/>
                <a:cs typeface="Calibri Light"/>
              </a:rPr>
              <a:t>: Break down the timeline into Initiating, Planning, Executing, and Closing phases, with intermediate stages, milestones, and decision points.</a:t>
            </a:r>
          </a:p>
        </p:txBody>
      </p:sp>
      <p:sp>
        <p:nvSpPr>
          <p:cNvPr id="6" name="Rectangle: Rounded Corners 5">
            <a:extLst>
              <a:ext uri="{FF2B5EF4-FFF2-40B4-BE49-F238E27FC236}">
                <a16:creationId xmlns:a16="http://schemas.microsoft.com/office/drawing/2014/main" id="{0D0657E1-DAEA-17F8-B86F-9A19157910BD}"/>
              </a:ext>
            </a:extLst>
          </p:cNvPr>
          <p:cNvSpPr/>
          <p:nvPr/>
        </p:nvSpPr>
        <p:spPr>
          <a:xfrm>
            <a:off x="6356700" y="326189"/>
            <a:ext cx="5575895" cy="6205619"/>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spAutoFit/>
          </a:bodyPr>
          <a:lstStyle/>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Risks: </a:t>
            </a:r>
            <a:r>
              <a:rPr lang="en-GB" sz="1100">
                <a:solidFill>
                  <a:schemeClr val="tx1"/>
                </a:solidFill>
                <a:latin typeface="Calibri Light"/>
                <a:ea typeface="Calibri Light" panose="020F0302020204030204" pitchFamily="34" charset="0"/>
                <a:cs typeface="Calibri Light"/>
              </a:rPr>
              <a:t>Identifies and assesses potential threats or opportunities.</a:t>
            </a:r>
            <a:br>
              <a:rPr lang="en-GB" sz="1100">
                <a:solidFill>
                  <a:schemeClr val="tx1"/>
                </a:solidFill>
                <a:latin typeface="Calibri Light"/>
                <a:ea typeface="Calibri Light" panose="020F0302020204030204" pitchFamily="34" charset="0"/>
                <a:cs typeface="Calibri Light"/>
              </a:rPr>
            </a:b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Use the risk matrix to plot risks based on likelihood and impact, and document mitigation strategies. Revisit this field regularly as risks evolve.</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Governance: </a:t>
            </a:r>
            <a:r>
              <a:rPr lang="en-GB" sz="1100">
                <a:solidFill>
                  <a:schemeClr val="tx1"/>
                </a:solidFill>
                <a:latin typeface="Calibri Light"/>
                <a:ea typeface="Calibri Light" panose="020F0302020204030204" pitchFamily="34" charset="0"/>
                <a:cs typeface="Calibri Light"/>
              </a:rPr>
              <a:t>Show the Governance structure and document the names of those involved.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Identify key governance bodies and indicate to whom these roles are assigned to.</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Other Programme Stakeholders: </a:t>
            </a:r>
            <a:r>
              <a:rPr lang="en-GB" sz="1100">
                <a:solidFill>
                  <a:schemeClr val="tx1"/>
                </a:solidFill>
                <a:latin typeface="Calibri Light"/>
                <a:ea typeface="Calibri Light" panose="020F0302020204030204" pitchFamily="34" charset="0"/>
                <a:cs typeface="Calibri Light"/>
              </a:rPr>
              <a:t>Maps key stakeholders and their influence or support.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Identify all stakeholders, categorising them as internal (e.g., sponsors, managers) or external (e.g., contractors, users). Use a stakeholder map to visualise influence and engagement levels.</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Business Implementation: </a:t>
            </a:r>
            <a:r>
              <a:rPr lang="en-GB" sz="1100">
                <a:solidFill>
                  <a:schemeClr val="tx1"/>
                </a:solidFill>
                <a:latin typeface="Calibri Light"/>
                <a:ea typeface="Calibri Light" panose="020F0302020204030204" pitchFamily="34" charset="0"/>
                <a:cs typeface="Calibri Light"/>
              </a:rPr>
              <a:t>Document how programme outcomes and benefits will be achieved and will be transitioned into operational use.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Specify activities for organisational change, user training, deployment, and stakeholder engagement necessary to ensure benefits realisation.</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Dependencies: </a:t>
            </a:r>
            <a:r>
              <a:rPr lang="en-GB" sz="1100">
                <a:solidFill>
                  <a:schemeClr val="tx1"/>
                </a:solidFill>
                <a:latin typeface="Calibri Light"/>
                <a:ea typeface="Calibri Light" panose="020F0302020204030204" pitchFamily="34" charset="0"/>
                <a:cs typeface="Calibri Light"/>
              </a:rPr>
              <a:t>Identifies interdependencies between programme components and external factors.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List critical dependencies such as resource sharing, timing, or external inputs, ensuring they are actively managed.</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Constraints: </a:t>
            </a:r>
            <a:r>
              <a:rPr lang="en-GB" sz="1100">
                <a:solidFill>
                  <a:schemeClr val="tx1"/>
                </a:solidFill>
                <a:latin typeface="Calibri Light"/>
                <a:ea typeface="Calibri Light" panose="020F0302020204030204" pitchFamily="34" charset="0"/>
                <a:cs typeface="Calibri Light"/>
              </a:rPr>
              <a:t>Lists limitations affecting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Include factors like budget caps, deadlines, regulatory requirements, important deadlines, or resource limitations.</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Success Criteria: </a:t>
            </a:r>
            <a:r>
              <a:rPr lang="en-GB" sz="1100">
                <a:solidFill>
                  <a:schemeClr val="tx1"/>
                </a:solidFill>
                <a:latin typeface="Calibri Light"/>
                <a:ea typeface="Calibri Light" panose="020F0302020204030204" pitchFamily="34" charset="0"/>
                <a:cs typeface="Calibri Light"/>
              </a:rPr>
              <a:t>Defines the conditions for programme success.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List specific, measurable criteria for evaluating success, such as completing projects on time, within budget, or achieving stakeholder satisfaction.</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Critical Success Factors: </a:t>
            </a:r>
            <a:r>
              <a:rPr lang="en-GB" sz="1100">
                <a:solidFill>
                  <a:schemeClr val="tx1"/>
                </a:solidFill>
                <a:latin typeface="Calibri Light"/>
                <a:ea typeface="Calibri Light" panose="020F0302020204030204" pitchFamily="34" charset="0"/>
                <a:cs typeface="Calibri Light"/>
              </a:rPr>
              <a:t>Identifies essential elements needed for success.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Highlight factors such as stakeholder engagement, strong governance, and adequate resource allocation.</a:t>
            </a:r>
          </a:p>
          <a:p>
            <a:pPr marL="0" marR="0">
              <a:lnSpc>
                <a:spcPct val="107000"/>
              </a:lnSpc>
              <a:spcAft>
                <a:spcPts val="800"/>
              </a:spcAft>
            </a:pPr>
            <a:r>
              <a:rPr lang="en-GB" sz="1100">
                <a:solidFill>
                  <a:schemeClr val="tx1"/>
                </a:solidFill>
                <a:latin typeface="Calibri Light"/>
                <a:ea typeface="Calibri Light" panose="020F0302020204030204" pitchFamily="34" charset="0"/>
                <a:cs typeface="Calibri Light"/>
              </a:rPr>
              <a:t> </a:t>
            </a:r>
          </a:p>
        </p:txBody>
      </p:sp>
    </p:spTree>
    <p:extLst>
      <p:ext uri="{BB962C8B-B14F-4D97-AF65-F5344CB8AC3E}">
        <p14:creationId xmlns:p14="http://schemas.microsoft.com/office/powerpoint/2010/main" val="1394501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8DAEBAB9BA884591FD7B89E63AD785" ma:contentTypeVersion="20" ma:contentTypeDescription="Create a new document." ma:contentTypeScope="" ma:versionID="61f83a60114c82dfc6750fba3bbd4528">
  <xsd:schema xmlns:xsd="http://www.w3.org/2001/XMLSchema" xmlns:xs="http://www.w3.org/2001/XMLSchema" xmlns:p="http://schemas.microsoft.com/office/2006/metadata/properties" xmlns:ns2="c104a7e3-e0a9-46cf-92ee-9b62dc9a36e8" xmlns:ns3="641315ca-0572-423e-bd92-cff020455c2a" targetNamespace="http://schemas.microsoft.com/office/2006/metadata/properties" ma:root="true" ma:fieldsID="5a566adb85eb87f68ec9a8e329d9815c" ns2:_="" ns3:_="">
    <xsd:import namespace="c104a7e3-e0a9-46cf-92ee-9b62dc9a36e8"/>
    <xsd:import namespace="641315ca-0572-423e-bd92-cff020455c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Whatchanged" minOccurs="0"/>
                <xsd:element ref="ns2:MediaLengthInSeconds" minOccurs="0"/>
                <xsd:element ref="ns2:MediaServiceLocation" minOccurs="0"/>
                <xsd:element ref="ns2:lcf76f155ced4ddcb4097134ff3c332f" minOccurs="0"/>
                <xsd:element ref="ns3:TaxCatchAll" minOccurs="0"/>
                <xsd:element ref="ns2:Event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4a7e3-e0a9-46cf-92ee-9b62dc9a3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Whatchanged" ma:index="19" nillable="true" ma:displayName="What changed" ma:description="To alert on what changed" ma:format="Dropdown" ma:internalName="Whatchanged">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EventDate" ma:index="25" nillable="true" ma:displayName="Event Date" ma:format="DateOnly" ma:internalName="EventDate">
      <xsd:simpleType>
        <xsd:restriction base="dms:DateTim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1315ca-0572-423e-bd92-cff020455c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6d87e57-d0ea-493e-b1e9-ed726d03f516}" ma:internalName="TaxCatchAll" ma:showField="CatchAllData" ma:web="641315ca-0572-423e-bd92-cff020455c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6D795C-1207-456E-9B9F-45A9328C4E30}">
  <ds:schemaRefs>
    <ds:schemaRef ds:uri="641315ca-0572-423e-bd92-cff020455c2a"/>
    <ds:schemaRef ds:uri="c104a7e3-e0a9-46cf-92ee-9b62dc9a36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F7DF29-CAE9-4FE1-94B1-8F07A9F902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1014</Words>
  <Application>Microsoft Office PowerPoint</Application>
  <PresentationFormat>Widescreen</PresentationFormat>
  <Paragraphs>30</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Arial</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YOVKOVA Anina (DIGIT-EXT)</cp:lastModifiedBy>
  <cp:revision>3</cp:revision>
  <dcterms:created xsi:type="dcterms:W3CDTF">2024-09-11T16:20:15Z</dcterms:created>
  <dcterms:modified xsi:type="dcterms:W3CDTF">2025-10-20T09:13:50Z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2024-09-11T16:20:21Z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0d67ecfe-ef7f-492a-8d84-c3cd6cdb7502</vt:lpwstr>
  </property>
  <property fmtid="{D5CDD505-2E9C-101B-9397-08002B2CF9AE}" pid="8" name="MSIP_Label_6bd9ddd1-4d20-43f6-abfa-fc3c07406f94_ContentBits">
    <vt:lpwstr>0</vt:lpwstr>
  </property>
</Properties>
</file>